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BD_A13BAAAA.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12D_5F52105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5" r:id="rId2"/>
    <p:sldMasterId id="2147483823" r:id="rId3"/>
    <p:sldMasterId id="2147483837" r:id="rId4"/>
  </p:sldMasterIdLst>
  <p:notesMasterIdLst>
    <p:notesMasterId r:id="rId35"/>
  </p:notesMasterIdLst>
  <p:sldIdLst>
    <p:sldId id="4465" r:id="rId5"/>
    <p:sldId id="257" r:id="rId6"/>
    <p:sldId id="4517" r:id="rId7"/>
    <p:sldId id="4518" r:id="rId8"/>
    <p:sldId id="4479" r:id="rId9"/>
    <p:sldId id="261" r:id="rId10"/>
    <p:sldId id="258" r:id="rId11"/>
    <p:sldId id="4515" r:id="rId12"/>
    <p:sldId id="4541" r:id="rId13"/>
    <p:sldId id="4424" r:id="rId14"/>
    <p:sldId id="260" r:id="rId15"/>
    <p:sldId id="4467" r:id="rId16"/>
    <p:sldId id="4543" r:id="rId17"/>
    <p:sldId id="4544" r:id="rId18"/>
    <p:sldId id="273" r:id="rId19"/>
    <p:sldId id="275" r:id="rId20"/>
    <p:sldId id="274" r:id="rId21"/>
    <p:sldId id="276" r:id="rId22"/>
    <p:sldId id="1217" r:id="rId23"/>
    <p:sldId id="4545" r:id="rId24"/>
    <p:sldId id="4466" r:id="rId25"/>
    <p:sldId id="4547" r:id="rId26"/>
    <p:sldId id="526" r:id="rId27"/>
    <p:sldId id="4471" r:id="rId28"/>
    <p:sldId id="510" r:id="rId29"/>
    <p:sldId id="4548" r:id="rId30"/>
    <p:sldId id="4473" r:id="rId31"/>
    <p:sldId id="4475" r:id="rId32"/>
    <p:sldId id="4546" r:id="rId33"/>
    <p:sldId id="43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CE87A5-BC88-8A6D-3308-254C00B51A13}" name="jane taylor" initials="jt" userId="44d527ff1eaedf42" providerId="Windows Live"/>
  <p188:author id="{804961D4-1F2E-D469-53FA-A50824D01A93}" name="Sue Butts" initials="SB" userId="600473038660d9a7" providerId="Windows Live"/>
  <p188:author id="{18367EEE-72DF-6379-3513-E74E7535A97A}" name="Isabel Zuckoff" initials="IZ" userId="641fa7931936f35b" providerId="Windows Live"/>
  <p188:author id="{9EEE6FFE-2BB8-8E1C-4642-5F43B5F19BE7}" name="jane taylor" initials="jt" userId="8/yKrPDFpBCAGgOwAuf/3G6qJllLYLxCzNV/JbmOLf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E937A-68F7-4008-8DC4-9899B8618CE6}" v="40" dt="2023-08-21T14:06:35.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14" autoAdjust="0"/>
    <p:restoredTop sz="86066" autoAdjust="0"/>
  </p:normalViewPr>
  <p:slideViewPr>
    <p:cSldViewPr snapToGrid="0">
      <p:cViewPr varScale="1">
        <p:scale>
          <a:sx n="68" d="100"/>
          <a:sy n="68" d="100"/>
        </p:scale>
        <p:origin x="715" y="67"/>
      </p:cViewPr>
      <p:guideLst/>
    </p:cSldViewPr>
  </p:slideViewPr>
  <p:notesTextViewPr>
    <p:cViewPr>
      <p:scale>
        <a:sx n="1" d="1"/>
        <a:sy n="1" d="1"/>
      </p:scale>
      <p:origin x="0" y="0"/>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taylor" clId="Web-{7F1E937A-68F7-4008-8DC4-9899B8618CE6}"/>
    <pc:docChg chg="modSld">
      <pc:chgData name="jane taylor" userId="" providerId="" clId="Web-{7F1E937A-68F7-4008-8DC4-9899B8618CE6}" dt="2023-08-21T14:06:33.966" v="38" actId="20577"/>
      <pc:docMkLst>
        <pc:docMk/>
      </pc:docMkLst>
      <pc:sldChg chg="modSp">
        <pc:chgData name="jane taylor" userId="" providerId="" clId="Web-{7F1E937A-68F7-4008-8DC4-9899B8618CE6}" dt="2023-08-21T14:06:33.966" v="38" actId="20577"/>
        <pc:sldMkLst>
          <pc:docMk/>
          <pc:sldMk cId="604158924" sldId="4515"/>
        </pc:sldMkLst>
        <pc:spChg chg="mod">
          <ac:chgData name="jane taylor" userId="" providerId="" clId="Web-{7F1E937A-68F7-4008-8DC4-9899B8618CE6}" dt="2023-08-21T14:06:33.966" v="38" actId="20577"/>
          <ac:spMkLst>
            <pc:docMk/>
            <pc:sldMk cId="604158924" sldId="4515"/>
            <ac:spMk id="3" creationId="{E31079DD-F0D0-9317-7E48-A3F1AC6C4FC9}"/>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andon%20Bennett\Desktop\Data%20ex%20moving%20to%20monitoring.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randon%20Bennett\Desktop\Data%20ex%20moving%20to%20monitoring.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Brandon%20Bennett\Desktop\Data%20ex%20moving%20to%20monitoring.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Brandon%20Bennett\Desktop\Data%20ex%20moving%20to%20monito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Baseline</a:t>
            </a:r>
          </a:p>
        </c:rich>
      </c:tx>
      <c:layout>
        <c:manualLayout>
          <c:xMode val="edge"/>
          <c:yMode val="edge"/>
          <c:x val="0.41337993024844499"/>
          <c:y val="3.7543019451335702E-2"/>
        </c:manualLayout>
      </c:layout>
      <c:overlay val="0"/>
      <c:spPr>
        <a:noFill/>
        <a:ln w="25400">
          <a:noFill/>
        </a:ln>
      </c:spPr>
    </c:title>
    <c:autoTitleDeleted val="0"/>
    <c:plotArea>
      <c:layout>
        <c:manualLayout>
          <c:layoutTarget val="inner"/>
          <c:xMode val="edge"/>
          <c:yMode val="edge"/>
          <c:x val="0.112500228882302"/>
          <c:y val="0.15063669999079299"/>
          <c:w val="0.85625174204862897"/>
          <c:h val="0.69519964188275696"/>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wksDatabase01!$B$62:$B$120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wksDatabase01!$E$62:$E$120</c:f>
              <c:numCache>
                <c:formatCode>0.00%</c:formatCode>
                <c:ptCount val="59"/>
                <c:pt idx="0">
                  <c:v>0.56666666666666698</c:v>
                </c:pt>
                <c:pt idx="1">
                  <c:v>0.56666666666666698</c:v>
                </c:pt>
                <c:pt idx="2">
                  <c:v>0.5</c:v>
                </c:pt>
                <c:pt idx="3">
                  <c:v>0.43333333333333302</c:v>
                </c:pt>
                <c:pt idx="4">
                  <c:v>0.46666666666666701</c:v>
                </c:pt>
                <c:pt idx="5">
                  <c:v>0.33333333333333298</c:v>
                </c:pt>
                <c:pt idx="6">
                  <c:v>0.56666666666666698</c:v>
                </c:pt>
                <c:pt idx="7">
                  <c:v>0.56666666666666698</c:v>
                </c:pt>
                <c:pt idx="8">
                  <c:v>0.36666666666666697</c:v>
                </c:pt>
                <c:pt idx="9">
                  <c:v>0.63333333333333297</c:v>
                </c:pt>
                <c:pt idx="10">
                  <c:v>0.4</c:v>
                </c:pt>
                <c:pt idx="11">
                  <c:v>0.43333333333333302</c:v>
                </c:pt>
                <c:pt idx="12">
                  <c:v>0.43333333333333302</c:v>
                </c:pt>
                <c:pt idx="13">
                  <c:v>0.5</c:v>
                </c:pt>
                <c:pt idx="14">
                  <c:v>0.46666666666666701</c:v>
                </c:pt>
                <c:pt idx="15">
                  <c:v>0.53333333333333299</c:v>
                </c:pt>
                <c:pt idx="16">
                  <c:v>0.4</c:v>
                </c:pt>
                <c:pt idx="17">
                  <c:v>0.43333333333333302</c:v>
                </c:pt>
                <c:pt idx="18">
                  <c:v>0.33333333333333298</c:v>
                </c:pt>
                <c:pt idx="19">
                  <c:v>0.36666666666666697</c:v>
                </c:pt>
                <c:pt idx="20">
                  <c:v>0.46666666666666701</c:v>
                </c:pt>
                <c:pt idx="21">
                  <c:v>0.5</c:v>
                </c:pt>
                <c:pt idx="22">
                  <c:v>0.56666666666666698</c:v>
                </c:pt>
                <c:pt idx="23">
                  <c:v>0.5</c:v>
                </c:pt>
                <c:pt idx="24">
                  <c:v>0.43333333333333302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0-F348-0046-A15D-BDA0B63FFEFA}"/>
            </c:ext>
          </c:extLst>
        </c:ser>
        <c:ser>
          <c:idx val="1"/>
          <c:order val="1"/>
          <c:tx>
            <c:v>Center</c:v>
          </c:tx>
          <c:spPr>
            <a:ln w="12700">
              <a:solidFill>
                <a:srgbClr val="000000"/>
              </a:solidFill>
              <a:prstDash val="solid"/>
            </a:ln>
          </c:spPr>
          <c:marker>
            <c:symbol val="none"/>
          </c:marker>
          <c:cat>
            <c:numRef>
              <c:f>wksDatabase01!$B$62:$B$120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wksDatabase01!$F$62:$F$120</c:f>
              <c:numCache>
                <c:formatCode>0.00%</c:formatCode>
                <c:ptCount val="59"/>
                <c:pt idx="0">
                  <c:v>0.47066666666666701</c:v>
                </c:pt>
                <c:pt idx="1">
                  <c:v>0.47066666666666701</c:v>
                </c:pt>
                <c:pt idx="2">
                  <c:v>0.47066666666666701</c:v>
                </c:pt>
                <c:pt idx="3">
                  <c:v>0.47066666666666701</c:v>
                </c:pt>
                <c:pt idx="4">
                  <c:v>0.47066666666666701</c:v>
                </c:pt>
                <c:pt idx="5">
                  <c:v>0.47066666666666701</c:v>
                </c:pt>
                <c:pt idx="6">
                  <c:v>0.47066666666666701</c:v>
                </c:pt>
                <c:pt idx="7">
                  <c:v>0.47066666666666701</c:v>
                </c:pt>
                <c:pt idx="8">
                  <c:v>0.47066666666666701</c:v>
                </c:pt>
                <c:pt idx="9">
                  <c:v>0.47066666666666701</c:v>
                </c:pt>
                <c:pt idx="10">
                  <c:v>0.47066666666666701</c:v>
                </c:pt>
                <c:pt idx="11">
                  <c:v>0.47066666666666701</c:v>
                </c:pt>
                <c:pt idx="12">
                  <c:v>0.47066666666666701</c:v>
                </c:pt>
                <c:pt idx="13">
                  <c:v>0.47066666666666701</c:v>
                </c:pt>
                <c:pt idx="14">
                  <c:v>0.47066666666666701</c:v>
                </c:pt>
                <c:pt idx="15">
                  <c:v>0.47066666666666701</c:v>
                </c:pt>
                <c:pt idx="16">
                  <c:v>0.47066666666666701</c:v>
                </c:pt>
                <c:pt idx="17">
                  <c:v>0.47066666666666701</c:v>
                </c:pt>
                <c:pt idx="18">
                  <c:v>0.47066666666666701</c:v>
                </c:pt>
                <c:pt idx="19">
                  <c:v>0.47066666666666701</c:v>
                </c:pt>
                <c:pt idx="20">
                  <c:v>0.47066666666666701</c:v>
                </c:pt>
                <c:pt idx="21">
                  <c:v>0.47066666666666701</c:v>
                </c:pt>
                <c:pt idx="22">
                  <c:v>0.47066666666666701</c:v>
                </c:pt>
                <c:pt idx="23">
                  <c:v>0.47066666666666701</c:v>
                </c:pt>
                <c:pt idx="24">
                  <c:v>0.47066666666666701</c:v>
                </c:pt>
                <c:pt idx="25">
                  <c:v>0.47066666666666701</c:v>
                </c:pt>
                <c:pt idx="26">
                  <c:v>0.47066666666666701</c:v>
                </c:pt>
                <c:pt idx="27">
                  <c:v>0.47066666666666701</c:v>
                </c:pt>
                <c:pt idx="28">
                  <c:v>0.47066666666666701</c:v>
                </c:pt>
                <c:pt idx="29">
                  <c:v>0.47066666666666701</c:v>
                </c:pt>
                <c:pt idx="30">
                  <c:v>0.47066666666666701</c:v>
                </c:pt>
                <c:pt idx="31">
                  <c:v>0.47066666666666701</c:v>
                </c:pt>
                <c:pt idx="32">
                  <c:v>0.47066666666666701</c:v>
                </c:pt>
                <c:pt idx="33">
                  <c:v>0.47066666666666701</c:v>
                </c:pt>
                <c:pt idx="34">
                  <c:v>0.47066666666666701</c:v>
                </c:pt>
                <c:pt idx="35">
                  <c:v>0.47066666666666701</c:v>
                </c:pt>
                <c:pt idx="36">
                  <c:v>0.47066666666666701</c:v>
                </c:pt>
                <c:pt idx="37">
                  <c:v>0.47066666666666701</c:v>
                </c:pt>
                <c:pt idx="38">
                  <c:v>0.47066666666666701</c:v>
                </c:pt>
                <c:pt idx="39">
                  <c:v>0.47066666666666701</c:v>
                </c:pt>
                <c:pt idx="40">
                  <c:v>0.47066666666666701</c:v>
                </c:pt>
                <c:pt idx="41">
                  <c:v>0.47066666666666701</c:v>
                </c:pt>
                <c:pt idx="42">
                  <c:v>0.47066666666666701</c:v>
                </c:pt>
                <c:pt idx="43">
                  <c:v>0.47066666666666701</c:v>
                </c:pt>
                <c:pt idx="44">
                  <c:v>0.47066666666666701</c:v>
                </c:pt>
                <c:pt idx="45">
                  <c:v>0.47066666666666701</c:v>
                </c:pt>
                <c:pt idx="46">
                  <c:v>0.47066666666666701</c:v>
                </c:pt>
                <c:pt idx="47">
                  <c:v>0.47066666666666701</c:v>
                </c:pt>
                <c:pt idx="48">
                  <c:v>0.47066666666666701</c:v>
                </c:pt>
                <c:pt idx="49">
                  <c:v>0.47066666666666701</c:v>
                </c:pt>
                <c:pt idx="50">
                  <c:v>0.47066666666666701</c:v>
                </c:pt>
                <c:pt idx="51">
                  <c:v>0.47066666666666701</c:v>
                </c:pt>
                <c:pt idx="52">
                  <c:v>0.47066666666666701</c:v>
                </c:pt>
                <c:pt idx="53">
                  <c:v>0.47066666666666701</c:v>
                </c:pt>
                <c:pt idx="54">
                  <c:v>0.47066666666666701</c:v>
                </c:pt>
                <c:pt idx="55">
                  <c:v>0.47066666666666701</c:v>
                </c:pt>
                <c:pt idx="56">
                  <c:v>0.47066666666666701</c:v>
                </c:pt>
                <c:pt idx="57">
                  <c:v>0.47066666666666701</c:v>
                </c:pt>
                <c:pt idx="58">
                  <c:v>0.47066666666666701</c:v>
                </c:pt>
              </c:numCache>
            </c:numRef>
          </c:val>
          <c:smooth val="0"/>
          <c:extLst>
            <c:ext xmlns:c16="http://schemas.microsoft.com/office/drawing/2014/chart" uri="{C3380CC4-5D6E-409C-BE32-E72D297353CC}">
              <c16:uniqueId val="{00000001-F348-0046-A15D-BDA0B63FFEFA}"/>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F348-0046-A15D-BDA0B63FFE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wksDatabase01!$B$62:$B$120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wksDatabase01!$H$62:$H$120</c:f>
              <c:numCache>
                <c:formatCode>0.00%</c:formatCode>
                <c:ptCount val="59"/>
                <c:pt idx="0">
                  <c:v>0.74405625437378298</c:v>
                </c:pt>
                <c:pt idx="1">
                  <c:v>0.74405625437378298</c:v>
                </c:pt>
                <c:pt idx="2">
                  <c:v>0.74405625437378298</c:v>
                </c:pt>
                <c:pt idx="3">
                  <c:v>0.74405625437378298</c:v>
                </c:pt>
                <c:pt idx="4">
                  <c:v>0.74405625437378298</c:v>
                </c:pt>
                <c:pt idx="5">
                  <c:v>0.74405625437378298</c:v>
                </c:pt>
                <c:pt idx="6">
                  <c:v>0.74405625437378298</c:v>
                </c:pt>
                <c:pt idx="7">
                  <c:v>0.74405625437378298</c:v>
                </c:pt>
                <c:pt idx="8">
                  <c:v>0.74405625437378298</c:v>
                </c:pt>
                <c:pt idx="9">
                  <c:v>0.74405625437378298</c:v>
                </c:pt>
                <c:pt idx="10">
                  <c:v>0.74405625437378298</c:v>
                </c:pt>
                <c:pt idx="11">
                  <c:v>0.74405625437378298</c:v>
                </c:pt>
                <c:pt idx="12">
                  <c:v>0.74405625437378298</c:v>
                </c:pt>
                <c:pt idx="13">
                  <c:v>0.74405625437378298</c:v>
                </c:pt>
                <c:pt idx="14">
                  <c:v>0.74405625437378298</c:v>
                </c:pt>
                <c:pt idx="15">
                  <c:v>0.74405625437378298</c:v>
                </c:pt>
                <c:pt idx="16">
                  <c:v>0.74405625437378298</c:v>
                </c:pt>
                <c:pt idx="17">
                  <c:v>0.74405625437378298</c:v>
                </c:pt>
                <c:pt idx="18">
                  <c:v>0.74405625437378298</c:v>
                </c:pt>
                <c:pt idx="19">
                  <c:v>0.74405625437378298</c:v>
                </c:pt>
                <c:pt idx="20">
                  <c:v>0.74405625437378298</c:v>
                </c:pt>
                <c:pt idx="21">
                  <c:v>0.74405625437378298</c:v>
                </c:pt>
                <c:pt idx="22">
                  <c:v>0.74405625437378298</c:v>
                </c:pt>
                <c:pt idx="23">
                  <c:v>0.74405625437378298</c:v>
                </c:pt>
                <c:pt idx="24">
                  <c:v>0.74405625437378298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3-F348-0046-A15D-BDA0B63FFEFA}"/>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F348-0046-A15D-BDA0B63FFE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wksDatabase01!$B$62:$B$120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wksDatabase01!$I$62:$I$120</c:f>
              <c:numCache>
                <c:formatCode>0.00%</c:formatCode>
                <c:ptCount val="59"/>
                <c:pt idx="0">
                  <c:v>0.19727707895955099</c:v>
                </c:pt>
                <c:pt idx="1">
                  <c:v>0.19727707895955099</c:v>
                </c:pt>
                <c:pt idx="2">
                  <c:v>0.19727707895955099</c:v>
                </c:pt>
                <c:pt idx="3">
                  <c:v>0.19727707895955099</c:v>
                </c:pt>
                <c:pt idx="4">
                  <c:v>0.19727707895955099</c:v>
                </c:pt>
                <c:pt idx="5">
                  <c:v>0.19727707895955099</c:v>
                </c:pt>
                <c:pt idx="6">
                  <c:v>0.19727707895955099</c:v>
                </c:pt>
                <c:pt idx="7">
                  <c:v>0.19727707895955099</c:v>
                </c:pt>
                <c:pt idx="8">
                  <c:v>0.19727707895955099</c:v>
                </c:pt>
                <c:pt idx="9">
                  <c:v>0.19727707895955099</c:v>
                </c:pt>
                <c:pt idx="10">
                  <c:v>0.19727707895955099</c:v>
                </c:pt>
                <c:pt idx="11">
                  <c:v>0.19727707895955099</c:v>
                </c:pt>
                <c:pt idx="12">
                  <c:v>0.19727707895955099</c:v>
                </c:pt>
                <c:pt idx="13">
                  <c:v>0.19727707895955099</c:v>
                </c:pt>
                <c:pt idx="14">
                  <c:v>0.19727707895955099</c:v>
                </c:pt>
                <c:pt idx="15">
                  <c:v>0.19727707895955099</c:v>
                </c:pt>
                <c:pt idx="16">
                  <c:v>0.19727707895955099</c:v>
                </c:pt>
                <c:pt idx="17">
                  <c:v>0.19727707895955099</c:v>
                </c:pt>
                <c:pt idx="18">
                  <c:v>0.19727707895955099</c:v>
                </c:pt>
                <c:pt idx="19">
                  <c:v>0.19727707895955099</c:v>
                </c:pt>
                <c:pt idx="20">
                  <c:v>0.19727707895955099</c:v>
                </c:pt>
                <c:pt idx="21">
                  <c:v>0.19727707895955099</c:v>
                </c:pt>
                <c:pt idx="22">
                  <c:v>0.19727707895955099</c:v>
                </c:pt>
                <c:pt idx="23">
                  <c:v>0.19727707895955099</c:v>
                </c:pt>
                <c:pt idx="24">
                  <c:v>0.19727707895955099</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5-F348-0046-A15D-BDA0B63FFEFA}"/>
            </c:ext>
          </c:extLst>
        </c:ser>
        <c:dLbls>
          <c:showLegendKey val="0"/>
          <c:showVal val="0"/>
          <c:showCatName val="0"/>
          <c:showSerName val="0"/>
          <c:showPercent val="0"/>
          <c:showBubbleSize val="0"/>
        </c:dLbls>
        <c:marker val="1"/>
        <c:smooth val="0"/>
        <c:axId val="1793633256"/>
        <c:axId val="1793513880"/>
      </c:lineChart>
      <c:catAx>
        <c:axId val="1793633256"/>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a:pPr>
            <a:endParaRPr lang="en-US"/>
          </a:p>
        </c:txPr>
        <c:crossAx val="1793513880"/>
        <c:crosses val="autoZero"/>
        <c:auto val="0"/>
        <c:lblAlgn val="ctr"/>
        <c:lblOffset val="100"/>
        <c:tickLblSkip val="2"/>
        <c:tickMarkSkip val="1"/>
        <c:noMultiLvlLbl val="0"/>
      </c:catAx>
      <c:valAx>
        <c:axId val="1793513880"/>
        <c:scaling>
          <c:orientation val="minMax"/>
          <c:max val="1"/>
          <c:min val="0"/>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1793633256"/>
        <c:crosses val="autoZero"/>
        <c:crossBetween val="between"/>
        <c:majorUnit val="0.1"/>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Achievement</a:t>
            </a:r>
          </a:p>
        </c:rich>
      </c:tx>
      <c:layout>
        <c:manualLayout>
          <c:xMode val="edge"/>
          <c:yMode val="edge"/>
          <c:x val="0.40607399417538598"/>
          <c:y val="3.7543019451335702E-2"/>
        </c:manualLayout>
      </c:layout>
      <c:overlay val="0"/>
      <c:spPr>
        <a:noFill/>
        <a:ln w="25400">
          <a:noFill/>
        </a:ln>
      </c:spPr>
    </c:title>
    <c:autoTitleDeleted val="0"/>
    <c:plotArea>
      <c:layout>
        <c:manualLayout>
          <c:layoutTarget val="inner"/>
          <c:xMode val="edge"/>
          <c:yMode val="edge"/>
          <c:x val="0.112500228882302"/>
          <c:y val="0.15063669999079299"/>
          <c:w val="0.85625174204862897"/>
          <c:h val="0.69519964188275696"/>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wksDatabase01!$BJ$62:$BJ$120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wksDatabase01!$BM$62:$BM$120</c:f>
              <c:numCache>
                <c:formatCode>0.00%</c:formatCode>
                <c:ptCount val="59"/>
                <c:pt idx="0">
                  <c:v>0.56666666666666698</c:v>
                </c:pt>
                <c:pt idx="1">
                  <c:v>0.56666666666666698</c:v>
                </c:pt>
                <c:pt idx="2">
                  <c:v>0.5</c:v>
                </c:pt>
                <c:pt idx="3">
                  <c:v>0.43333333333333302</c:v>
                </c:pt>
                <c:pt idx="4">
                  <c:v>0.46666666666666701</c:v>
                </c:pt>
                <c:pt idx="5">
                  <c:v>0.33333333333333298</c:v>
                </c:pt>
                <c:pt idx="6">
                  <c:v>0.56666666666666698</c:v>
                </c:pt>
                <c:pt idx="7">
                  <c:v>0.56666666666666698</c:v>
                </c:pt>
                <c:pt idx="8">
                  <c:v>0.36666666666666697</c:v>
                </c:pt>
                <c:pt idx="9">
                  <c:v>0.63333333333333297</c:v>
                </c:pt>
                <c:pt idx="10">
                  <c:v>0.4</c:v>
                </c:pt>
                <c:pt idx="11">
                  <c:v>0.43333333333333302</c:v>
                </c:pt>
                <c:pt idx="12">
                  <c:v>0.43333333333333302</c:v>
                </c:pt>
                <c:pt idx="13">
                  <c:v>0.5</c:v>
                </c:pt>
                <c:pt idx="14">
                  <c:v>0.46666666666666701</c:v>
                </c:pt>
                <c:pt idx="15">
                  <c:v>0.53333333333333299</c:v>
                </c:pt>
                <c:pt idx="16">
                  <c:v>0.4</c:v>
                </c:pt>
                <c:pt idx="17">
                  <c:v>0.43333333333333302</c:v>
                </c:pt>
                <c:pt idx="18">
                  <c:v>0.33333333333333298</c:v>
                </c:pt>
                <c:pt idx="19">
                  <c:v>0.36666666666666697</c:v>
                </c:pt>
                <c:pt idx="20">
                  <c:v>0.46666666666666701</c:v>
                </c:pt>
                <c:pt idx="21">
                  <c:v>0.5</c:v>
                </c:pt>
                <c:pt idx="22">
                  <c:v>0.56666666666666698</c:v>
                </c:pt>
                <c:pt idx="23">
                  <c:v>0.5</c:v>
                </c:pt>
                <c:pt idx="24">
                  <c:v>0.43333333333333302</c:v>
                </c:pt>
                <c:pt idx="25">
                  <c:v>0.53333333333333299</c:v>
                </c:pt>
                <c:pt idx="26">
                  <c:v>0.56666666666666698</c:v>
                </c:pt>
                <c:pt idx="27">
                  <c:v>0.63333333333333297</c:v>
                </c:pt>
                <c:pt idx="28">
                  <c:v>0.6</c:v>
                </c:pt>
                <c:pt idx="29">
                  <c:v>0.7</c:v>
                </c:pt>
                <c:pt idx="30">
                  <c:v>0.56666666666666698</c:v>
                </c:pt>
                <c:pt idx="31">
                  <c:v>0.73333333333333295</c:v>
                </c:pt>
                <c:pt idx="32">
                  <c:v>0.63333333333333297</c:v>
                </c:pt>
                <c:pt idx="33">
                  <c:v>0.7</c:v>
                </c:pt>
                <c:pt idx="34">
                  <c:v>0.8</c:v>
                </c:pt>
                <c:pt idx="35">
                  <c:v>0.76666666666666705</c:v>
                </c:pt>
                <c:pt idx="36">
                  <c:v>0.7</c:v>
                </c:pt>
                <c:pt idx="37">
                  <c:v>0.83333333333333404</c:v>
                </c:pt>
                <c:pt idx="38">
                  <c:v>0.9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0-2217-D048-A81E-7AA0935EF7B4}"/>
            </c:ext>
          </c:extLst>
        </c:ser>
        <c:ser>
          <c:idx val="1"/>
          <c:order val="1"/>
          <c:tx>
            <c:v>Center</c:v>
          </c:tx>
          <c:spPr>
            <a:ln w="12700">
              <a:solidFill>
                <a:srgbClr val="000000"/>
              </a:solidFill>
              <a:prstDash val="solid"/>
            </a:ln>
          </c:spPr>
          <c:marker>
            <c:symbol val="none"/>
          </c:marker>
          <c:cat>
            <c:numRef>
              <c:f>wksDatabase01!$BJ$62:$BJ$120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wksDatabase01!$BN$62:$BN$120</c:f>
              <c:numCache>
                <c:formatCode>0.00%</c:formatCode>
                <c:ptCount val="59"/>
                <c:pt idx="0">
                  <c:v>0.47066666666666701</c:v>
                </c:pt>
                <c:pt idx="1">
                  <c:v>0.47066666666666701</c:v>
                </c:pt>
                <c:pt idx="2">
                  <c:v>0.47066666666666701</c:v>
                </c:pt>
                <c:pt idx="3">
                  <c:v>0.47066666666666701</c:v>
                </c:pt>
                <c:pt idx="4">
                  <c:v>0.47066666666666701</c:v>
                </c:pt>
                <c:pt idx="5">
                  <c:v>0.47066666666666701</c:v>
                </c:pt>
                <c:pt idx="6">
                  <c:v>0.47066666666666701</c:v>
                </c:pt>
                <c:pt idx="7">
                  <c:v>0.47066666666666701</c:v>
                </c:pt>
                <c:pt idx="8">
                  <c:v>0.47066666666666701</c:v>
                </c:pt>
                <c:pt idx="9">
                  <c:v>0.47066666666666701</c:v>
                </c:pt>
                <c:pt idx="10">
                  <c:v>0.47066666666666701</c:v>
                </c:pt>
                <c:pt idx="11">
                  <c:v>0.47066666666666701</c:v>
                </c:pt>
                <c:pt idx="12">
                  <c:v>0.47066666666666701</c:v>
                </c:pt>
                <c:pt idx="13">
                  <c:v>0.47066666666666701</c:v>
                </c:pt>
                <c:pt idx="14">
                  <c:v>0.47066666666666701</c:v>
                </c:pt>
                <c:pt idx="15">
                  <c:v>0.47066666666666701</c:v>
                </c:pt>
                <c:pt idx="16">
                  <c:v>0.47066666666666701</c:v>
                </c:pt>
                <c:pt idx="17">
                  <c:v>0.47066666666666701</c:v>
                </c:pt>
                <c:pt idx="18">
                  <c:v>0.47066666666666701</c:v>
                </c:pt>
                <c:pt idx="19">
                  <c:v>0.47066666666666701</c:v>
                </c:pt>
                <c:pt idx="20">
                  <c:v>0.47066666666666701</c:v>
                </c:pt>
                <c:pt idx="21">
                  <c:v>0.47066666666666701</c:v>
                </c:pt>
                <c:pt idx="22">
                  <c:v>0.47066666666666701</c:v>
                </c:pt>
                <c:pt idx="23">
                  <c:v>0.47066666666666701</c:v>
                </c:pt>
                <c:pt idx="24">
                  <c:v>0.47066666666666701</c:v>
                </c:pt>
                <c:pt idx="25">
                  <c:v>0.47066666666666701</c:v>
                </c:pt>
                <c:pt idx="26">
                  <c:v>0.47066666666666701</c:v>
                </c:pt>
                <c:pt idx="27">
                  <c:v>0.47066666666666701</c:v>
                </c:pt>
                <c:pt idx="28">
                  <c:v>0.47066666666666701</c:v>
                </c:pt>
                <c:pt idx="29">
                  <c:v>0.47066666666666701</c:v>
                </c:pt>
                <c:pt idx="30">
                  <c:v>0.47066666666666701</c:v>
                </c:pt>
                <c:pt idx="31">
                  <c:v>0.47066666666666701</c:v>
                </c:pt>
                <c:pt idx="32">
                  <c:v>0.47066666666666701</c:v>
                </c:pt>
                <c:pt idx="33">
                  <c:v>0.47066666666666701</c:v>
                </c:pt>
                <c:pt idx="34">
                  <c:v>0.47066666666666701</c:v>
                </c:pt>
                <c:pt idx="35">
                  <c:v>0.47066666666666701</c:v>
                </c:pt>
                <c:pt idx="36">
                  <c:v>0.47066666666666701</c:v>
                </c:pt>
                <c:pt idx="37">
                  <c:v>0.47066666666666701</c:v>
                </c:pt>
                <c:pt idx="38">
                  <c:v>0.47066666666666701</c:v>
                </c:pt>
                <c:pt idx="39">
                  <c:v>0.47066666666666701</c:v>
                </c:pt>
                <c:pt idx="40">
                  <c:v>0.47066666666666701</c:v>
                </c:pt>
                <c:pt idx="41">
                  <c:v>0.47066666666666701</c:v>
                </c:pt>
                <c:pt idx="42">
                  <c:v>0.47066666666666701</c:v>
                </c:pt>
                <c:pt idx="43">
                  <c:v>0.47066666666666701</c:v>
                </c:pt>
                <c:pt idx="44">
                  <c:v>0.47066666666666701</c:v>
                </c:pt>
                <c:pt idx="45">
                  <c:v>0.47066666666666701</c:v>
                </c:pt>
                <c:pt idx="46">
                  <c:v>0.47066666666666701</c:v>
                </c:pt>
                <c:pt idx="47">
                  <c:v>0.47066666666666701</c:v>
                </c:pt>
                <c:pt idx="48">
                  <c:v>0.47066666666666701</c:v>
                </c:pt>
                <c:pt idx="49">
                  <c:v>0.47066666666666701</c:v>
                </c:pt>
                <c:pt idx="50">
                  <c:v>0.47066666666666701</c:v>
                </c:pt>
                <c:pt idx="51">
                  <c:v>0.47066666666666701</c:v>
                </c:pt>
                <c:pt idx="52">
                  <c:v>0.47066666666666701</c:v>
                </c:pt>
                <c:pt idx="53">
                  <c:v>0.47066666666666701</c:v>
                </c:pt>
                <c:pt idx="54">
                  <c:v>0.47066666666666701</c:v>
                </c:pt>
                <c:pt idx="55">
                  <c:v>0.47066666666666701</c:v>
                </c:pt>
                <c:pt idx="56">
                  <c:v>0.47066666666666701</c:v>
                </c:pt>
                <c:pt idx="57">
                  <c:v>0.47066666666666701</c:v>
                </c:pt>
                <c:pt idx="58">
                  <c:v>0.47066666666666701</c:v>
                </c:pt>
              </c:numCache>
            </c:numRef>
          </c:val>
          <c:smooth val="0"/>
          <c:extLst>
            <c:ext xmlns:c16="http://schemas.microsoft.com/office/drawing/2014/chart" uri="{C3380CC4-5D6E-409C-BE32-E72D297353CC}">
              <c16:uniqueId val="{00000001-2217-D048-A81E-7AA0935EF7B4}"/>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217-D048-A81E-7AA0935EF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wksDatabase01!$BJ$62:$BJ$120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wksDatabase01!$BP$62:$BP$120</c:f>
              <c:numCache>
                <c:formatCode>0.00%</c:formatCode>
                <c:ptCount val="59"/>
                <c:pt idx="0">
                  <c:v>0.74405625437378298</c:v>
                </c:pt>
                <c:pt idx="1">
                  <c:v>0.74405625437378298</c:v>
                </c:pt>
                <c:pt idx="2">
                  <c:v>0.74405625437378298</c:v>
                </c:pt>
                <c:pt idx="3">
                  <c:v>0.74405625437378298</c:v>
                </c:pt>
                <c:pt idx="4">
                  <c:v>0.74405625437378298</c:v>
                </c:pt>
                <c:pt idx="5">
                  <c:v>0.74405625437378298</c:v>
                </c:pt>
                <c:pt idx="6">
                  <c:v>0.74405625437378298</c:v>
                </c:pt>
                <c:pt idx="7">
                  <c:v>0.74405625437378298</c:v>
                </c:pt>
                <c:pt idx="8">
                  <c:v>0.74405625437378298</c:v>
                </c:pt>
                <c:pt idx="9">
                  <c:v>0.74405625437378298</c:v>
                </c:pt>
                <c:pt idx="10">
                  <c:v>0.74405625437378298</c:v>
                </c:pt>
                <c:pt idx="11">
                  <c:v>0.74405625437378298</c:v>
                </c:pt>
                <c:pt idx="12">
                  <c:v>0.74405625437378298</c:v>
                </c:pt>
                <c:pt idx="13">
                  <c:v>0.74405625437378298</c:v>
                </c:pt>
                <c:pt idx="14">
                  <c:v>0.74405625437378298</c:v>
                </c:pt>
                <c:pt idx="15">
                  <c:v>0.74405625437378298</c:v>
                </c:pt>
                <c:pt idx="16">
                  <c:v>0.74405625437378298</c:v>
                </c:pt>
                <c:pt idx="17">
                  <c:v>0.74405625437378298</c:v>
                </c:pt>
                <c:pt idx="18">
                  <c:v>0.74405625437378298</c:v>
                </c:pt>
                <c:pt idx="19">
                  <c:v>0.74405625437378298</c:v>
                </c:pt>
                <c:pt idx="20">
                  <c:v>0.74405625437378298</c:v>
                </c:pt>
                <c:pt idx="21">
                  <c:v>0.74405625437378298</c:v>
                </c:pt>
                <c:pt idx="22">
                  <c:v>0.74405625437378298</c:v>
                </c:pt>
                <c:pt idx="23">
                  <c:v>0.74405625437378298</c:v>
                </c:pt>
                <c:pt idx="24">
                  <c:v>0.74405625437378298</c:v>
                </c:pt>
                <c:pt idx="25">
                  <c:v>0.74405625437378298</c:v>
                </c:pt>
                <c:pt idx="26">
                  <c:v>0.74405625437378298</c:v>
                </c:pt>
                <c:pt idx="27">
                  <c:v>0.74405625437378298</c:v>
                </c:pt>
                <c:pt idx="28">
                  <c:v>0.74405625437378298</c:v>
                </c:pt>
                <c:pt idx="29">
                  <c:v>0.74405625437378298</c:v>
                </c:pt>
                <c:pt idx="30">
                  <c:v>0.74405625437378298</c:v>
                </c:pt>
                <c:pt idx="31">
                  <c:v>0.74405625437378298</c:v>
                </c:pt>
                <c:pt idx="32">
                  <c:v>0.74405625437378298</c:v>
                </c:pt>
                <c:pt idx="33">
                  <c:v>0.74405625437378298</c:v>
                </c:pt>
                <c:pt idx="34">
                  <c:v>0.74405625437378298</c:v>
                </c:pt>
                <c:pt idx="35">
                  <c:v>0.74405625437378298</c:v>
                </c:pt>
                <c:pt idx="36">
                  <c:v>0.74405625437378298</c:v>
                </c:pt>
                <c:pt idx="37">
                  <c:v>0.74405625437378298</c:v>
                </c:pt>
                <c:pt idx="38">
                  <c:v>0.74405625437378298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3-2217-D048-A81E-7AA0935EF7B4}"/>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217-D048-A81E-7AA0935EF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wksDatabase01!$BJ$62:$BJ$120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wksDatabase01!$BQ$62:$BQ$120</c:f>
              <c:numCache>
                <c:formatCode>0.00%</c:formatCode>
                <c:ptCount val="59"/>
                <c:pt idx="0">
                  <c:v>0.19727707895955099</c:v>
                </c:pt>
                <c:pt idx="1">
                  <c:v>0.19727707895955099</c:v>
                </c:pt>
                <c:pt idx="2">
                  <c:v>0.19727707895955099</c:v>
                </c:pt>
                <c:pt idx="3">
                  <c:v>0.19727707895955099</c:v>
                </c:pt>
                <c:pt idx="4">
                  <c:v>0.19727707895955099</c:v>
                </c:pt>
                <c:pt idx="5">
                  <c:v>0.19727707895955099</c:v>
                </c:pt>
                <c:pt idx="6">
                  <c:v>0.19727707895955099</c:v>
                </c:pt>
                <c:pt idx="7">
                  <c:v>0.19727707895955099</c:v>
                </c:pt>
                <c:pt idx="8">
                  <c:v>0.19727707895955099</c:v>
                </c:pt>
                <c:pt idx="9">
                  <c:v>0.19727707895955099</c:v>
                </c:pt>
                <c:pt idx="10">
                  <c:v>0.19727707895955099</c:v>
                </c:pt>
                <c:pt idx="11">
                  <c:v>0.19727707895955099</c:v>
                </c:pt>
                <c:pt idx="12">
                  <c:v>0.19727707895955099</c:v>
                </c:pt>
                <c:pt idx="13">
                  <c:v>0.19727707895955099</c:v>
                </c:pt>
                <c:pt idx="14">
                  <c:v>0.19727707895955099</c:v>
                </c:pt>
                <c:pt idx="15">
                  <c:v>0.19727707895955099</c:v>
                </c:pt>
                <c:pt idx="16">
                  <c:v>0.19727707895955099</c:v>
                </c:pt>
                <c:pt idx="17">
                  <c:v>0.19727707895955099</c:v>
                </c:pt>
                <c:pt idx="18">
                  <c:v>0.19727707895955099</c:v>
                </c:pt>
                <c:pt idx="19">
                  <c:v>0.19727707895955099</c:v>
                </c:pt>
                <c:pt idx="20">
                  <c:v>0.19727707895955099</c:v>
                </c:pt>
                <c:pt idx="21">
                  <c:v>0.19727707895955099</c:v>
                </c:pt>
                <c:pt idx="22">
                  <c:v>0.19727707895955099</c:v>
                </c:pt>
                <c:pt idx="23">
                  <c:v>0.19727707895955099</c:v>
                </c:pt>
                <c:pt idx="24">
                  <c:v>0.19727707895955099</c:v>
                </c:pt>
                <c:pt idx="25">
                  <c:v>0.19727707895955099</c:v>
                </c:pt>
                <c:pt idx="26">
                  <c:v>0.19727707895955099</c:v>
                </c:pt>
                <c:pt idx="27">
                  <c:v>0.19727707895955099</c:v>
                </c:pt>
                <c:pt idx="28">
                  <c:v>0.19727707895955099</c:v>
                </c:pt>
                <c:pt idx="29">
                  <c:v>0.19727707895955099</c:v>
                </c:pt>
                <c:pt idx="30">
                  <c:v>0.19727707895955099</c:v>
                </c:pt>
                <c:pt idx="31">
                  <c:v>0.19727707895955099</c:v>
                </c:pt>
                <c:pt idx="32">
                  <c:v>0.19727707895955099</c:v>
                </c:pt>
                <c:pt idx="33">
                  <c:v>0.19727707895955099</c:v>
                </c:pt>
                <c:pt idx="34">
                  <c:v>0.19727707895955099</c:v>
                </c:pt>
                <c:pt idx="35">
                  <c:v>0.19727707895955099</c:v>
                </c:pt>
                <c:pt idx="36">
                  <c:v>0.19727707895955099</c:v>
                </c:pt>
                <c:pt idx="37">
                  <c:v>0.19727707895955099</c:v>
                </c:pt>
                <c:pt idx="38">
                  <c:v>0.19727707895955099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5-2217-D048-A81E-7AA0935EF7B4}"/>
            </c:ext>
          </c:extLst>
        </c:ser>
        <c:ser>
          <c:idx val="4"/>
          <c:order val="4"/>
          <c:spPr>
            <a:ln w="15875">
              <a:solidFill>
                <a:srgbClr val="FF0000"/>
              </a:solidFill>
              <a:prstDash val="dash"/>
            </a:ln>
          </c:spPr>
          <c:marker>
            <c:symbol val="none"/>
          </c:marker>
          <c:val>
            <c:numRef>
              <c:f>Sheet1!$T$3:$T$61</c:f>
              <c:numCache>
                <c:formatCode>General</c:formatCode>
                <c:ptCount val="59"/>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pt idx="44">
                  <c:v>0.85</c:v>
                </c:pt>
                <c:pt idx="45">
                  <c:v>0.85</c:v>
                </c:pt>
                <c:pt idx="46">
                  <c:v>0.85</c:v>
                </c:pt>
                <c:pt idx="47">
                  <c:v>0.85</c:v>
                </c:pt>
                <c:pt idx="48">
                  <c:v>0.85</c:v>
                </c:pt>
                <c:pt idx="49">
                  <c:v>0.85</c:v>
                </c:pt>
                <c:pt idx="50">
                  <c:v>0.85</c:v>
                </c:pt>
                <c:pt idx="51">
                  <c:v>0.85</c:v>
                </c:pt>
                <c:pt idx="52">
                  <c:v>0.85</c:v>
                </c:pt>
                <c:pt idx="53">
                  <c:v>0.85</c:v>
                </c:pt>
                <c:pt idx="54">
                  <c:v>0.85</c:v>
                </c:pt>
                <c:pt idx="55">
                  <c:v>0.85</c:v>
                </c:pt>
                <c:pt idx="56">
                  <c:v>0.85</c:v>
                </c:pt>
                <c:pt idx="57">
                  <c:v>0.85</c:v>
                </c:pt>
                <c:pt idx="58">
                  <c:v>0.85</c:v>
                </c:pt>
              </c:numCache>
            </c:numRef>
          </c:val>
          <c:smooth val="0"/>
          <c:extLst>
            <c:ext xmlns:c16="http://schemas.microsoft.com/office/drawing/2014/chart" uri="{C3380CC4-5D6E-409C-BE32-E72D297353CC}">
              <c16:uniqueId val="{00000006-2217-D048-A81E-7AA0935EF7B4}"/>
            </c:ext>
          </c:extLst>
        </c:ser>
        <c:dLbls>
          <c:showLegendKey val="0"/>
          <c:showVal val="0"/>
          <c:showCatName val="0"/>
          <c:showSerName val="0"/>
          <c:showPercent val="0"/>
          <c:showBubbleSize val="0"/>
        </c:dLbls>
        <c:marker val="1"/>
        <c:smooth val="0"/>
        <c:axId val="1790385064"/>
        <c:axId val="1790376616"/>
      </c:lineChart>
      <c:catAx>
        <c:axId val="1790385064"/>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a:pPr>
            <a:endParaRPr lang="en-US"/>
          </a:p>
        </c:txPr>
        <c:crossAx val="1790376616"/>
        <c:crosses val="autoZero"/>
        <c:auto val="0"/>
        <c:lblAlgn val="ctr"/>
        <c:lblOffset val="100"/>
        <c:tickLblSkip val="2"/>
        <c:tickMarkSkip val="1"/>
        <c:noMultiLvlLbl val="0"/>
      </c:catAx>
      <c:valAx>
        <c:axId val="1790376616"/>
        <c:scaling>
          <c:orientation val="minMax"/>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179038506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Improvement</a:t>
            </a:r>
          </a:p>
        </c:rich>
      </c:tx>
      <c:layout>
        <c:manualLayout>
          <c:xMode val="edge"/>
          <c:yMode val="edge"/>
          <c:x val="0.40059454212059098"/>
          <c:y val="3.7543019451335702E-2"/>
        </c:manualLayout>
      </c:layout>
      <c:overlay val="0"/>
      <c:spPr>
        <a:noFill/>
        <a:ln w="25400">
          <a:noFill/>
        </a:ln>
      </c:spPr>
    </c:title>
    <c:autoTitleDeleted val="0"/>
    <c:plotArea>
      <c:layout>
        <c:manualLayout>
          <c:layoutTarget val="inner"/>
          <c:xMode val="edge"/>
          <c:yMode val="edge"/>
          <c:x val="0.112500228882302"/>
          <c:y val="0.15063669999079299"/>
          <c:w val="0.85625174204862897"/>
          <c:h val="0.69519964188275696"/>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wksDatabase01!$V$62:$V$120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wksDatabase01!$Y$62:$Y$120</c:f>
              <c:numCache>
                <c:formatCode>0.00%</c:formatCode>
                <c:ptCount val="59"/>
                <c:pt idx="0">
                  <c:v>0.56666666666666698</c:v>
                </c:pt>
                <c:pt idx="1">
                  <c:v>0.56666666666666698</c:v>
                </c:pt>
                <c:pt idx="2">
                  <c:v>0.5</c:v>
                </c:pt>
                <c:pt idx="3">
                  <c:v>0.43333333333333302</c:v>
                </c:pt>
                <c:pt idx="4">
                  <c:v>0.46666666666666701</c:v>
                </c:pt>
                <c:pt idx="5">
                  <c:v>0.33333333333333298</c:v>
                </c:pt>
                <c:pt idx="6">
                  <c:v>0.56666666666666698</c:v>
                </c:pt>
                <c:pt idx="7">
                  <c:v>0.56666666666666698</c:v>
                </c:pt>
                <c:pt idx="8">
                  <c:v>0.36666666666666697</c:v>
                </c:pt>
                <c:pt idx="9">
                  <c:v>0.63333333333333297</c:v>
                </c:pt>
                <c:pt idx="10">
                  <c:v>0.4</c:v>
                </c:pt>
                <c:pt idx="11">
                  <c:v>0.43333333333333302</c:v>
                </c:pt>
                <c:pt idx="12">
                  <c:v>0.43333333333333302</c:v>
                </c:pt>
                <c:pt idx="13">
                  <c:v>0.5</c:v>
                </c:pt>
                <c:pt idx="14">
                  <c:v>0.46666666666666701</c:v>
                </c:pt>
                <c:pt idx="15">
                  <c:v>0.53333333333333299</c:v>
                </c:pt>
                <c:pt idx="16">
                  <c:v>0.4</c:v>
                </c:pt>
                <c:pt idx="17">
                  <c:v>0.43333333333333302</c:v>
                </c:pt>
                <c:pt idx="18">
                  <c:v>0.33333333333333298</c:v>
                </c:pt>
                <c:pt idx="19">
                  <c:v>0.36666666666666697</c:v>
                </c:pt>
                <c:pt idx="20">
                  <c:v>0.46666666666666701</c:v>
                </c:pt>
                <c:pt idx="21">
                  <c:v>0.5</c:v>
                </c:pt>
                <c:pt idx="22">
                  <c:v>0.56666666666666698</c:v>
                </c:pt>
                <c:pt idx="23">
                  <c:v>0.5</c:v>
                </c:pt>
                <c:pt idx="24">
                  <c:v>0.43333333333333302</c:v>
                </c:pt>
                <c:pt idx="25">
                  <c:v>0.53333333333333299</c:v>
                </c:pt>
                <c:pt idx="26">
                  <c:v>0.56666666666666698</c:v>
                </c:pt>
                <c:pt idx="27">
                  <c:v>0.63333333333333297</c:v>
                </c:pt>
                <c:pt idx="28">
                  <c:v>0.6</c:v>
                </c:pt>
                <c:pt idx="29">
                  <c:v>0.7</c:v>
                </c:pt>
                <c:pt idx="30">
                  <c:v>0.56666666666666698</c:v>
                </c:pt>
                <c:pt idx="31">
                  <c:v>0.73333333333333295</c:v>
                </c:pt>
                <c:pt idx="32">
                  <c:v>0.63333333333333297</c:v>
                </c:pt>
                <c:pt idx="33">
                  <c:v>0.7</c:v>
                </c:pt>
                <c:pt idx="34">
                  <c:v>0.8</c:v>
                </c:pt>
                <c:pt idx="35">
                  <c:v>0.76666666666666705</c:v>
                </c:pt>
                <c:pt idx="36">
                  <c:v>0.7</c:v>
                </c:pt>
                <c:pt idx="37">
                  <c:v>0.83333333333333404</c:v>
                </c:pt>
                <c:pt idx="38">
                  <c:v>0.9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0-B66A-1A4E-B228-39825F06460D}"/>
            </c:ext>
          </c:extLst>
        </c:ser>
        <c:ser>
          <c:idx val="1"/>
          <c:order val="1"/>
          <c:tx>
            <c:v>Center</c:v>
          </c:tx>
          <c:spPr>
            <a:ln w="12700">
              <a:solidFill>
                <a:srgbClr val="000000"/>
              </a:solidFill>
              <a:prstDash val="solid"/>
            </a:ln>
          </c:spPr>
          <c:marker>
            <c:symbol val="none"/>
          </c:marker>
          <c:cat>
            <c:numRef>
              <c:f>wksDatabase01!$V$62:$V$120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wksDatabase01!$Z$62:$Z$120</c:f>
              <c:numCache>
                <c:formatCode>0.00%</c:formatCode>
                <c:ptCount val="59"/>
                <c:pt idx="0">
                  <c:v>0.47066666666666701</c:v>
                </c:pt>
                <c:pt idx="1">
                  <c:v>0.47066666666666701</c:v>
                </c:pt>
                <c:pt idx="2">
                  <c:v>0.47066666666666701</c:v>
                </c:pt>
                <c:pt idx="3">
                  <c:v>0.47066666666666701</c:v>
                </c:pt>
                <c:pt idx="4">
                  <c:v>0.47066666666666701</c:v>
                </c:pt>
                <c:pt idx="5">
                  <c:v>0.47066666666666701</c:v>
                </c:pt>
                <c:pt idx="6">
                  <c:v>0.47066666666666701</c:v>
                </c:pt>
                <c:pt idx="7">
                  <c:v>0.47066666666666701</c:v>
                </c:pt>
                <c:pt idx="8">
                  <c:v>0.47066666666666701</c:v>
                </c:pt>
                <c:pt idx="9">
                  <c:v>0.47066666666666701</c:v>
                </c:pt>
                <c:pt idx="10">
                  <c:v>0.47066666666666701</c:v>
                </c:pt>
                <c:pt idx="11">
                  <c:v>0.47066666666666701</c:v>
                </c:pt>
                <c:pt idx="12">
                  <c:v>0.47066666666666701</c:v>
                </c:pt>
                <c:pt idx="13">
                  <c:v>0.47066666666666701</c:v>
                </c:pt>
                <c:pt idx="14">
                  <c:v>0.47066666666666701</c:v>
                </c:pt>
                <c:pt idx="15">
                  <c:v>0.47066666666666701</c:v>
                </c:pt>
                <c:pt idx="16">
                  <c:v>0.47066666666666701</c:v>
                </c:pt>
                <c:pt idx="17">
                  <c:v>0.47066666666666701</c:v>
                </c:pt>
                <c:pt idx="18">
                  <c:v>0.47066666666666701</c:v>
                </c:pt>
                <c:pt idx="19">
                  <c:v>0.47066666666666701</c:v>
                </c:pt>
                <c:pt idx="20">
                  <c:v>0.47066666666666701</c:v>
                </c:pt>
                <c:pt idx="21">
                  <c:v>0.47066666666666701</c:v>
                </c:pt>
                <c:pt idx="22">
                  <c:v>0.47066666666666701</c:v>
                </c:pt>
                <c:pt idx="23">
                  <c:v>0.47066666666666701</c:v>
                </c:pt>
                <c:pt idx="24">
                  <c:v>0.47066666666666701</c:v>
                </c:pt>
                <c:pt idx="25">
                  <c:v>0.47066666666666701</c:v>
                </c:pt>
                <c:pt idx="26">
                  <c:v>0.47066666666666701</c:v>
                </c:pt>
                <c:pt idx="27">
                  <c:v>0.47066666666666701</c:v>
                </c:pt>
                <c:pt idx="28">
                  <c:v>0.47066666666666701</c:v>
                </c:pt>
                <c:pt idx="29">
                  <c:v>0.47066666666666701</c:v>
                </c:pt>
                <c:pt idx="30">
                  <c:v>0.47066666666666701</c:v>
                </c:pt>
                <c:pt idx="31">
                  <c:v>0.47066666666666701</c:v>
                </c:pt>
                <c:pt idx="32">
                  <c:v>0.47066666666666701</c:v>
                </c:pt>
                <c:pt idx="33">
                  <c:v>0.47066666666666701</c:v>
                </c:pt>
                <c:pt idx="34">
                  <c:v>0.47066666666666701</c:v>
                </c:pt>
                <c:pt idx="35">
                  <c:v>0.47066666666666701</c:v>
                </c:pt>
                <c:pt idx="36">
                  <c:v>0.47066666666666701</c:v>
                </c:pt>
                <c:pt idx="37">
                  <c:v>0.47066666666666701</c:v>
                </c:pt>
                <c:pt idx="38">
                  <c:v>0.47066666666666701</c:v>
                </c:pt>
                <c:pt idx="39">
                  <c:v>0.47066666666666701</c:v>
                </c:pt>
                <c:pt idx="40">
                  <c:v>0.47066666666666701</c:v>
                </c:pt>
                <c:pt idx="41">
                  <c:v>0.47066666666666701</c:v>
                </c:pt>
                <c:pt idx="42">
                  <c:v>0.47066666666666701</c:v>
                </c:pt>
                <c:pt idx="43">
                  <c:v>0.47066666666666701</c:v>
                </c:pt>
                <c:pt idx="44">
                  <c:v>0.47066666666666701</c:v>
                </c:pt>
                <c:pt idx="45">
                  <c:v>0.47066666666666701</c:v>
                </c:pt>
                <c:pt idx="46">
                  <c:v>0.47066666666666701</c:v>
                </c:pt>
                <c:pt idx="47">
                  <c:v>0.47066666666666701</c:v>
                </c:pt>
                <c:pt idx="48">
                  <c:v>0.47066666666666701</c:v>
                </c:pt>
                <c:pt idx="49">
                  <c:v>0.47066666666666701</c:v>
                </c:pt>
                <c:pt idx="50">
                  <c:v>0.47066666666666701</c:v>
                </c:pt>
                <c:pt idx="51">
                  <c:v>0.47066666666666701</c:v>
                </c:pt>
                <c:pt idx="52">
                  <c:v>0.47066666666666701</c:v>
                </c:pt>
                <c:pt idx="53">
                  <c:v>0.47066666666666701</c:v>
                </c:pt>
                <c:pt idx="54">
                  <c:v>0.47066666666666701</c:v>
                </c:pt>
                <c:pt idx="55">
                  <c:v>0.47066666666666701</c:v>
                </c:pt>
                <c:pt idx="56">
                  <c:v>0.47066666666666701</c:v>
                </c:pt>
                <c:pt idx="57">
                  <c:v>0.47066666666666701</c:v>
                </c:pt>
                <c:pt idx="58">
                  <c:v>0.47066666666666701</c:v>
                </c:pt>
              </c:numCache>
            </c:numRef>
          </c:val>
          <c:smooth val="0"/>
          <c:extLst>
            <c:ext xmlns:c16="http://schemas.microsoft.com/office/drawing/2014/chart" uri="{C3380CC4-5D6E-409C-BE32-E72D297353CC}">
              <c16:uniqueId val="{00000001-B66A-1A4E-B228-39825F06460D}"/>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66A-1A4E-B228-39825F0646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wksDatabase01!$V$62:$V$120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wksDatabase01!$AB$62:$AB$120</c:f>
              <c:numCache>
                <c:formatCode>0.00%</c:formatCode>
                <c:ptCount val="59"/>
                <c:pt idx="0">
                  <c:v>0.74405625437378298</c:v>
                </c:pt>
                <c:pt idx="1">
                  <c:v>0.74405625437378298</c:v>
                </c:pt>
                <c:pt idx="2">
                  <c:v>0.74405625437378298</c:v>
                </c:pt>
                <c:pt idx="3">
                  <c:v>0.74405625437378298</c:v>
                </c:pt>
                <c:pt idx="4">
                  <c:v>0.74405625437378298</c:v>
                </c:pt>
                <c:pt idx="5">
                  <c:v>0.74405625437378298</c:v>
                </c:pt>
                <c:pt idx="6">
                  <c:v>0.74405625437378298</c:v>
                </c:pt>
                <c:pt idx="7">
                  <c:v>0.74405625437378298</c:v>
                </c:pt>
                <c:pt idx="8">
                  <c:v>0.74405625437378298</c:v>
                </c:pt>
                <c:pt idx="9">
                  <c:v>0.74405625437378298</c:v>
                </c:pt>
                <c:pt idx="10">
                  <c:v>0.74405625437378298</c:v>
                </c:pt>
                <c:pt idx="11">
                  <c:v>0.74405625437378298</c:v>
                </c:pt>
                <c:pt idx="12">
                  <c:v>0.74405625437378298</c:v>
                </c:pt>
                <c:pt idx="13">
                  <c:v>0.74405625437378298</c:v>
                </c:pt>
                <c:pt idx="14">
                  <c:v>0.74405625437378298</c:v>
                </c:pt>
                <c:pt idx="15">
                  <c:v>0.74405625437378298</c:v>
                </c:pt>
                <c:pt idx="16">
                  <c:v>0.74405625437378298</c:v>
                </c:pt>
                <c:pt idx="17">
                  <c:v>0.74405625437378298</c:v>
                </c:pt>
                <c:pt idx="18">
                  <c:v>0.74405625437378298</c:v>
                </c:pt>
                <c:pt idx="19">
                  <c:v>0.74405625437378298</c:v>
                </c:pt>
                <c:pt idx="20">
                  <c:v>0.74405625437378298</c:v>
                </c:pt>
                <c:pt idx="21">
                  <c:v>0.74405625437378298</c:v>
                </c:pt>
                <c:pt idx="22">
                  <c:v>0.74405625437378298</c:v>
                </c:pt>
                <c:pt idx="23">
                  <c:v>0.74405625437378298</c:v>
                </c:pt>
                <c:pt idx="24">
                  <c:v>0.74405625437378298</c:v>
                </c:pt>
                <c:pt idx="25">
                  <c:v>0.74405625437378298</c:v>
                </c:pt>
                <c:pt idx="26">
                  <c:v>0.74405625437378298</c:v>
                </c:pt>
                <c:pt idx="27">
                  <c:v>0.74405625437378298</c:v>
                </c:pt>
                <c:pt idx="28">
                  <c:v>0.74405625437378298</c:v>
                </c:pt>
                <c:pt idx="29">
                  <c:v>0.74405625437378298</c:v>
                </c:pt>
                <c:pt idx="30">
                  <c:v>0.74405625437378298</c:v>
                </c:pt>
                <c:pt idx="31">
                  <c:v>0.74405625437378298</c:v>
                </c:pt>
                <c:pt idx="32">
                  <c:v>0.74405625437378298</c:v>
                </c:pt>
                <c:pt idx="33">
                  <c:v>0.74405625437378298</c:v>
                </c:pt>
                <c:pt idx="34">
                  <c:v>0.74405625437378298</c:v>
                </c:pt>
                <c:pt idx="35">
                  <c:v>0.74405625437378298</c:v>
                </c:pt>
                <c:pt idx="36">
                  <c:v>0.74405625437378298</c:v>
                </c:pt>
                <c:pt idx="37">
                  <c:v>0.74405625437378298</c:v>
                </c:pt>
                <c:pt idx="38">
                  <c:v>0.74405625437378298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3-B66A-1A4E-B228-39825F06460D}"/>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66A-1A4E-B228-39825F0646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wksDatabase01!$V$62:$V$120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wksDatabase01!$AC$62:$AC$120</c:f>
              <c:numCache>
                <c:formatCode>0.00%</c:formatCode>
                <c:ptCount val="59"/>
                <c:pt idx="0">
                  <c:v>0.19727707895955099</c:v>
                </c:pt>
                <c:pt idx="1">
                  <c:v>0.19727707895955099</c:v>
                </c:pt>
                <c:pt idx="2">
                  <c:v>0.19727707895955099</c:v>
                </c:pt>
                <c:pt idx="3">
                  <c:v>0.19727707895955099</c:v>
                </c:pt>
                <c:pt idx="4">
                  <c:v>0.19727707895955099</c:v>
                </c:pt>
                <c:pt idx="5">
                  <c:v>0.19727707895955099</c:v>
                </c:pt>
                <c:pt idx="6">
                  <c:v>0.19727707895955099</c:v>
                </c:pt>
                <c:pt idx="7">
                  <c:v>0.19727707895955099</c:v>
                </c:pt>
                <c:pt idx="8">
                  <c:v>0.19727707895955099</c:v>
                </c:pt>
                <c:pt idx="9">
                  <c:v>0.19727707895955099</c:v>
                </c:pt>
                <c:pt idx="10">
                  <c:v>0.19727707895955099</c:v>
                </c:pt>
                <c:pt idx="11">
                  <c:v>0.19727707895955099</c:v>
                </c:pt>
                <c:pt idx="12">
                  <c:v>0.19727707895955099</c:v>
                </c:pt>
                <c:pt idx="13">
                  <c:v>0.19727707895955099</c:v>
                </c:pt>
                <c:pt idx="14">
                  <c:v>0.19727707895955099</c:v>
                </c:pt>
                <c:pt idx="15">
                  <c:v>0.19727707895955099</c:v>
                </c:pt>
                <c:pt idx="16">
                  <c:v>0.19727707895955099</c:v>
                </c:pt>
                <c:pt idx="17">
                  <c:v>0.19727707895955099</c:v>
                </c:pt>
                <c:pt idx="18">
                  <c:v>0.19727707895955099</c:v>
                </c:pt>
                <c:pt idx="19">
                  <c:v>0.19727707895955099</c:v>
                </c:pt>
                <c:pt idx="20">
                  <c:v>0.19727707895955099</c:v>
                </c:pt>
                <c:pt idx="21">
                  <c:v>0.19727707895955099</c:v>
                </c:pt>
                <c:pt idx="22">
                  <c:v>0.19727707895955099</c:v>
                </c:pt>
                <c:pt idx="23">
                  <c:v>0.19727707895955099</c:v>
                </c:pt>
                <c:pt idx="24">
                  <c:v>0.19727707895955099</c:v>
                </c:pt>
                <c:pt idx="25">
                  <c:v>0.19727707895955099</c:v>
                </c:pt>
                <c:pt idx="26">
                  <c:v>0.19727707895955099</c:v>
                </c:pt>
                <c:pt idx="27">
                  <c:v>0.19727707895955099</c:v>
                </c:pt>
                <c:pt idx="28">
                  <c:v>0.19727707895955099</c:v>
                </c:pt>
                <c:pt idx="29">
                  <c:v>0.19727707895955099</c:v>
                </c:pt>
                <c:pt idx="30">
                  <c:v>0.19727707895955099</c:v>
                </c:pt>
                <c:pt idx="31">
                  <c:v>0.19727707895955099</c:v>
                </c:pt>
                <c:pt idx="32">
                  <c:v>0.19727707895955099</c:v>
                </c:pt>
                <c:pt idx="33">
                  <c:v>0.19727707895955099</c:v>
                </c:pt>
                <c:pt idx="34">
                  <c:v>0.19727707895955099</c:v>
                </c:pt>
                <c:pt idx="35">
                  <c:v>0.19727707895955099</c:v>
                </c:pt>
                <c:pt idx="36">
                  <c:v>0.19727707895955099</c:v>
                </c:pt>
                <c:pt idx="37">
                  <c:v>0.19727707895955099</c:v>
                </c:pt>
                <c:pt idx="38">
                  <c:v>0.19727707895955099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numCache>
            </c:numRef>
          </c:val>
          <c:smooth val="0"/>
          <c:extLst>
            <c:ext xmlns:c16="http://schemas.microsoft.com/office/drawing/2014/chart" uri="{C3380CC4-5D6E-409C-BE32-E72D297353CC}">
              <c16:uniqueId val="{00000005-B66A-1A4E-B228-39825F06460D}"/>
            </c:ext>
          </c:extLst>
        </c:ser>
        <c:dLbls>
          <c:showLegendKey val="0"/>
          <c:showVal val="0"/>
          <c:showCatName val="0"/>
          <c:showSerName val="0"/>
          <c:showPercent val="0"/>
          <c:showBubbleSize val="0"/>
        </c:dLbls>
        <c:marker val="1"/>
        <c:smooth val="0"/>
        <c:axId val="1790442872"/>
        <c:axId val="1790439896"/>
      </c:lineChart>
      <c:catAx>
        <c:axId val="1790442872"/>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a:pPr>
            <a:endParaRPr lang="en-US"/>
          </a:p>
        </c:txPr>
        <c:crossAx val="1790439896"/>
        <c:crosses val="autoZero"/>
        <c:auto val="0"/>
        <c:lblAlgn val="ctr"/>
        <c:lblOffset val="100"/>
        <c:tickLblSkip val="2"/>
        <c:tickMarkSkip val="1"/>
        <c:noMultiLvlLbl val="0"/>
      </c:catAx>
      <c:valAx>
        <c:axId val="1790439896"/>
        <c:scaling>
          <c:orientation val="minMax"/>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1790442872"/>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Sustaining</a:t>
            </a:r>
          </a:p>
        </c:rich>
      </c:tx>
      <c:layout>
        <c:manualLayout>
          <c:xMode val="edge"/>
          <c:yMode val="edge"/>
          <c:x val="0.41155344623017998"/>
          <c:y val="3.7543019451335702E-2"/>
        </c:manualLayout>
      </c:layout>
      <c:overlay val="0"/>
      <c:spPr>
        <a:noFill/>
        <a:ln w="25400">
          <a:noFill/>
        </a:ln>
      </c:spPr>
    </c:title>
    <c:autoTitleDeleted val="0"/>
    <c:plotArea>
      <c:layout>
        <c:manualLayout>
          <c:layoutTarget val="inner"/>
          <c:xMode val="edge"/>
          <c:yMode val="edge"/>
          <c:x val="0.112500228882302"/>
          <c:y val="0.15063669999079299"/>
          <c:w val="0.85625174204862897"/>
          <c:h val="0.69519964188275696"/>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cat>
            <c:numRef>
              <c:f>wksDatabase01!$AP$62:$AP$120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wksDatabase01!$AS$62:$AS$120</c:f>
              <c:numCache>
                <c:formatCode>0.00%</c:formatCode>
                <c:ptCount val="59"/>
                <c:pt idx="0">
                  <c:v>0.56666666666666698</c:v>
                </c:pt>
                <c:pt idx="1">
                  <c:v>0.56666666666666698</c:v>
                </c:pt>
                <c:pt idx="2">
                  <c:v>0.5</c:v>
                </c:pt>
                <c:pt idx="3">
                  <c:v>0.43333333333333302</c:v>
                </c:pt>
                <c:pt idx="4">
                  <c:v>0.46666666666666701</c:v>
                </c:pt>
                <c:pt idx="5">
                  <c:v>0.33333333333333298</c:v>
                </c:pt>
                <c:pt idx="6">
                  <c:v>0.56666666666666698</c:v>
                </c:pt>
                <c:pt idx="7">
                  <c:v>0.56666666666666698</c:v>
                </c:pt>
                <c:pt idx="8">
                  <c:v>0.36666666666666697</c:v>
                </c:pt>
                <c:pt idx="9">
                  <c:v>0.63333333333333297</c:v>
                </c:pt>
                <c:pt idx="10">
                  <c:v>0.4</c:v>
                </c:pt>
                <c:pt idx="11">
                  <c:v>0.43333333333333302</c:v>
                </c:pt>
                <c:pt idx="12">
                  <c:v>0.43333333333333302</c:v>
                </c:pt>
                <c:pt idx="13">
                  <c:v>0.5</c:v>
                </c:pt>
                <c:pt idx="14">
                  <c:v>0.46666666666666701</c:v>
                </c:pt>
                <c:pt idx="15">
                  <c:v>0.53333333333333299</c:v>
                </c:pt>
                <c:pt idx="16">
                  <c:v>0.4</c:v>
                </c:pt>
                <c:pt idx="17">
                  <c:v>0.43333333333333302</c:v>
                </c:pt>
                <c:pt idx="18">
                  <c:v>0.33333333333333298</c:v>
                </c:pt>
                <c:pt idx="19">
                  <c:v>0.36666666666666697</c:v>
                </c:pt>
                <c:pt idx="20">
                  <c:v>0.46666666666666701</c:v>
                </c:pt>
                <c:pt idx="21">
                  <c:v>0.5</c:v>
                </c:pt>
                <c:pt idx="22">
                  <c:v>0.56666666666666698</c:v>
                </c:pt>
                <c:pt idx="23">
                  <c:v>0.5</c:v>
                </c:pt>
                <c:pt idx="24">
                  <c:v>0.43333333333333302</c:v>
                </c:pt>
                <c:pt idx="25">
                  <c:v>0.53333333333333299</c:v>
                </c:pt>
                <c:pt idx="26">
                  <c:v>0.56666666666666698</c:v>
                </c:pt>
                <c:pt idx="27">
                  <c:v>0.63333333333333297</c:v>
                </c:pt>
                <c:pt idx="28">
                  <c:v>0.6</c:v>
                </c:pt>
                <c:pt idx="29">
                  <c:v>0.7</c:v>
                </c:pt>
                <c:pt idx="30">
                  <c:v>0.56666666666666698</c:v>
                </c:pt>
                <c:pt idx="31">
                  <c:v>0.73333333333333295</c:v>
                </c:pt>
                <c:pt idx="32">
                  <c:v>0.63333333333333297</c:v>
                </c:pt>
                <c:pt idx="33">
                  <c:v>0.7</c:v>
                </c:pt>
                <c:pt idx="34">
                  <c:v>0.8</c:v>
                </c:pt>
                <c:pt idx="35">
                  <c:v>0.76666666666666705</c:v>
                </c:pt>
                <c:pt idx="36">
                  <c:v>0.7</c:v>
                </c:pt>
                <c:pt idx="37">
                  <c:v>0.83333333333333404</c:v>
                </c:pt>
                <c:pt idx="38">
                  <c:v>0.9</c:v>
                </c:pt>
                <c:pt idx="39">
                  <c:v>0.93333333333333302</c:v>
                </c:pt>
                <c:pt idx="40">
                  <c:v>0.86666666666666703</c:v>
                </c:pt>
                <c:pt idx="41">
                  <c:v>0.96666666666666701</c:v>
                </c:pt>
                <c:pt idx="42">
                  <c:v>0.9</c:v>
                </c:pt>
                <c:pt idx="43">
                  <c:v>0.86666666666666703</c:v>
                </c:pt>
                <c:pt idx="44">
                  <c:v>0.93333333333333302</c:v>
                </c:pt>
                <c:pt idx="45">
                  <c:v>0.93333333333333302</c:v>
                </c:pt>
                <c:pt idx="46">
                  <c:v>0.96666666666666701</c:v>
                </c:pt>
                <c:pt idx="47">
                  <c:v>0.9</c:v>
                </c:pt>
                <c:pt idx="48">
                  <c:v>0.86666666666666703</c:v>
                </c:pt>
                <c:pt idx="49">
                  <c:v>0.96666666666666701</c:v>
                </c:pt>
                <c:pt idx="50">
                  <c:v>0.9</c:v>
                </c:pt>
                <c:pt idx="51">
                  <c:v>0.86666666666666703</c:v>
                </c:pt>
                <c:pt idx="52">
                  <c:v>0.9</c:v>
                </c:pt>
                <c:pt idx="53">
                  <c:v>0.93333333333333302</c:v>
                </c:pt>
                <c:pt idx="54">
                  <c:v>0.96666666666666701</c:v>
                </c:pt>
                <c:pt idx="55">
                  <c:v>0.9</c:v>
                </c:pt>
                <c:pt idx="56">
                  <c:v>0.86666666666666703</c:v>
                </c:pt>
                <c:pt idx="57">
                  <c:v>0.96666666666666701</c:v>
                </c:pt>
                <c:pt idx="58">
                  <c:v>0.93333333333333302</c:v>
                </c:pt>
              </c:numCache>
            </c:numRef>
          </c:val>
          <c:smooth val="0"/>
          <c:extLst>
            <c:ext xmlns:c16="http://schemas.microsoft.com/office/drawing/2014/chart" uri="{C3380CC4-5D6E-409C-BE32-E72D297353CC}">
              <c16:uniqueId val="{00000000-A098-0345-97B6-D3D9DA1FFC0D}"/>
            </c:ext>
          </c:extLst>
        </c:ser>
        <c:ser>
          <c:idx val="1"/>
          <c:order val="1"/>
          <c:tx>
            <c:v>Center</c:v>
          </c:tx>
          <c:spPr>
            <a:ln w="12700">
              <a:solidFill>
                <a:srgbClr val="000000"/>
              </a:solidFill>
              <a:prstDash val="solid"/>
            </a:ln>
          </c:spPr>
          <c:marker>
            <c:symbol val="none"/>
          </c:marker>
          <c:cat>
            <c:numRef>
              <c:f>wksDatabase01!$AP$62:$AP$120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wksDatabase01!$AT$62:$AT$120</c:f>
              <c:numCache>
                <c:formatCode>0.00%</c:formatCode>
                <c:ptCount val="59"/>
                <c:pt idx="0">
                  <c:v>0.47066666666666701</c:v>
                </c:pt>
                <c:pt idx="1">
                  <c:v>0.47066666666666701</c:v>
                </c:pt>
                <c:pt idx="2">
                  <c:v>0.47066666666666701</c:v>
                </c:pt>
                <c:pt idx="3">
                  <c:v>0.47066666666666701</c:v>
                </c:pt>
                <c:pt idx="4">
                  <c:v>0.47066666666666701</c:v>
                </c:pt>
                <c:pt idx="5">
                  <c:v>0.47066666666666701</c:v>
                </c:pt>
                <c:pt idx="6">
                  <c:v>0.47066666666666701</c:v>
                </c:pt>
                <c:pt idx="7">
                  <c:v>0.47066666666666701</c:v>
                </c:pt>
                <c:pt idx="8">
                  <c:v>0.47066666666666701</c:v>
                </c:pt>
                <c:pt idx="9">
                  <c:v>0.47066666666666701</c:v>
                </c:pt>
                <c:pt idx="10">
                  <c:v>0.47066666666666701</c:v>
                </c:pt>
                <c:pt idx="11">
                  <c:v>0.47066666666666701</c:v>
                </c:pt>
                <c:pt idx="12">
                  <c:v>0.47066666666666701</c:v>
                </c:pt>
                <c:pt idx="13">
                  <c:v>0.47066666666666701</c:v>
                </c:pt>
                <c:pt idx="14">
                  <c:v>0.47066666666666701</c:v>
                </c:pt>
                <c:pt idx="15">
                  <c:v>0.47066666666666701</c:v>
                </c:pt>
                <c:pt idx="16">
                  <c:v>0.47066666666666701</c:v>
                </c:pt>
                <c:pt idx="17">
                  <c:v>0.47066666666666701</c:v>
                </c:pt>
                <c:pt idx="18">
                  <c:v>0.47066666666666701</c:v>
                </c:pt>
                <c:pt idx="19">
                  <c:v>0.47066666666666701</c:v>
                </c:pt>
                <c:pt idx="20">
                  <c:v>0.47066666666666701</c:v>
                </c:pt>
                <c:pt idx="21">
                  <c:v>0.47066666666666701</c:v>
                </c:pt>
                <c:pt idx="22">
                  <c:v>0.47066666666666701</c:v>
                </c:pt>
                <c:pt idx="23">
                  <c:v>0.47066666666666701</c:v>
                </c:pt>
                <c:pt idx="24">
                  <c:v>0.47066666666666701</c:v>
                </c:pt>
                <c:pt idx="25">
                  <c:v>0.47066666666666701</c:v>
                </c:pt>
                <c:pt idx="26">
                  <c:v>0.47066666666666701</c:v>
                </c:pt>
                <c:pt idx="27">
                  <c:v>0.47066666666666701</c:v>
                </c:pt>
                <c:pt idx="28">
                  <c:v>0.47066666666666701</c:v>
                </c:pt>
                <c:pt idx="29">
                  <c:v>0.47066666666666701</c:v>
                </c:pt>
                <c:pt idx="30">
                  <c:v>0.47066666666666701</c:v>
                </c:pt>
                <c:pt idx="31">
                  <c:v>0.47066666666666701</c:v>
                </c:pt>
                <c:pt idx="32">
                  <c:v>0.47066666666666701</c:v>
                </c:pt>
                <c:pt idx="33">
                  <c:v>0.47066666666666701</c:v>
                </c:pt>
                <c:pt idx="34">
                  <c:v>0.47066666666666701</c:v>
                </c:pt>
                <c:pt idx="35">
                  <c:v>0.47066666666666701</c:v>
                </c:pt>
                <c:pt idx="36">
                  <c:v>0.47066666666666701</c:v>
                </c:pt>
                <c:pt idx="37">
                  <c:v>0.47066666666666701</c:v>
                </c:pt>
                <c:pt idx="39">
                  <c:v>0.91666666666666596</c:v>
                </c:pt>
                <c:pt idx="40">
                  <c:v>0.91666666666666596</c:v>
                </c:pt>
                <c:pt idx="41">
                  <c:v>0.91666666666666596</c:v>
                </c:pt>
                <c:pt idx="42">
                  <c:v>0.91666666666666596</c:v>
                </c:pt>
                <c:pt idx="43">
                  <c:v>0.91666666666666596</c:v>
                </c:pt>
                <c:pt idx="44">
                  <c:v>0.91666666666666596</c:v>
                </c:pt>
                <c:pt idx="45">
                  <c:v>0.91666666666666596</c:v>
                </c:pt>
                <c:pt idx="46">
                  <c:v>0.91666666666666596</c:v>
                </c:pt>
                <c:pt idx="47">
                  <c:v>0.91666666666666596</c:v>
                </c:pt>
                <c:pt idx="48">
                  <c:v>0.91666666666666596</c:v>
                </c:pt>
                <c:pt idx="49">
                  <c:v>0.91666666666666596</c:v>
                </c:pt>
                <c:pt idx="50">
                  <c:v>0.91666666666666596</c:v>
                </c:pt>
                <c:pt idx="51">
                  <c:v>0.91666666666666596</c:v>
                </c:pt>
                <c:pt idx="52">
                  <c:v>0.91666666666666596</c:v>
                </c:pt>
                <c:pt idx="53">
                  <c:v>0.91666666666666596</c:v>
                </c:pt>
                <c:pt idx="54">
                  <c:v>0.91666666666666596</c:v>
                </c:pt>
                <c:pt idx="55">
                  <c:v>0.91666666666666596</c:v>
                </c:pt>
                <c:pt idx="56">
                  <c:v>0.91666666666666596</c:v>
                </c:pt>
                <c:pt idx="57">
                  <c:v>0.91666666666666596</c:v>
                </c:pt>
                <c:pt idx="58">
                  <c:v>0.91666666666666596</c:v>
                </c:pt>
              </c:numCache>
            </c:numRef>
          </c:val>
          <c:smooth val="0"/>
          <c:extLst>
            <c:ext xmlns:c16="http://schemas.microsoft.com/office/drawing/2014/chart" uri="{C3380CC4-5D6E-409C-BE32-E72D297353CC}">
              <c16:uniqueId val="{00000001-A098-0345-97B6-D3D9DA1FFC0D}"/>
            </c:ext>
          </c:extLst>
        </c:ser>
        <c:ser>
          <c:idx val="2"/>
          <c:order val="2"/>
          <c:tx>
            <c:v>UCL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A098-0345-97B6-D3D9DA1FFC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wksDatabase01!$AP$62:$AP$120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wksDatabase01!$AV$62:$AV$120</c:f>
              <c:numCache>
                <c:formatCode>0.00%</c:formatCode>
                <c:ptCount val="59"/>
                <c:pt idx="0">
                  <c:v>0.74405625437378298</c:v>
                </c:pt>
                <c:pt idx="1">
                  <c:v>0.74405625437378298</c:v>
                </c:pt>
                <c:pt idx="2">
                  <c:v>0.74405625437378298</c:v>
                </c:pt>
                <c:pt idx="3">
                  <c:v>0.74405625437378298</c:v>
                </c:pt>
                <c:pt idx="4">
                  <c:v>0.74405625437378298</c:v>
                </c:pt>
                <c:pt idx="5">
                  <c:v>0.74405625437378298</c:v>
                </c:pt>
                <c:pt idx="6">
                  <c:v>0.74405625437378298</c:v>
                </c:pt>
                <c:pt idx="7">
                  <c:v>0.74405625437378298</c:v>
                </c:pt>
                <c:pt idx="8">
                  <c:v>0.74405625437378298</c:v>
                </c:pt>
                <c:pt idx="9">
                  <c:v>0.74405625437378298</c:v>
                </c:pt>
                <c:pt idx="10">
                  <c:v>0.74405625437378298</c:v>
                </c:pt>
                <c:pt idx="11">
                  <c:v>0.74405625437378298</c:v>
                </c:pt>
                <c:pt idx="12">
                  <c:v>0.74405625437378298</c:v>
                </c:pt>
                <c:pt idx="13">
                  <c:v>0.74405625437378298</c:v>
                </c:pt>
                <c:pt idx="14">
                  <c:v>0.74405625437378298</c:v>
                </c:pt>
                <c:pt idx="15">
                  <c:v>0.74405625437378298</c:v>
                </c:pt>
                <c:pt idx="16">
                  <c:v>0.74405625437378298</c:v>
                </c:pt>
                <c:pt idx="17">
                  <c:v>0.74405625437378298</c:v>
                </c:pt>
                <c:pt idx="18">
                  <c:v>0.74405625437378298</c:v>
                </c:pt>
                <c:pt idx="19">
                  <c:v>0.74405625437378298</c:v>
                </c:pt>
                <c:pt idx="20">
                  <c:v>0.74405625437378298</c:v>
                </c:pt>
                <c:pt idx="21">
                  <c:v>0.74405625437378298</c:v>
                </c:pt>
                <c:pt idx="22">
                  <c:v>0.74405625437378298</c:v>
                </c:pt>
                <c:pt idx="23">
                  <c:v>0.74405625437378298</c:v>
                </c:pt>
                <c:pt idx="24">
                  <c:v>0.74405625437378298</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numCache>
            </c:numRef>
          </c:val>
          <c:smooth val="0"/>
          <c:extLst>
            <c:ext xmlns:c16="http://schemas.microsoft.com/office/drawing/2014/chart" uri="{C3380CC4-5D6E-409C-BE32-E72D297353CC}">
              <c16:uniqueId val="{00000003-A098-0345-97B6-D3D9DA1FFC0D}"/>
            </c:ext>
          </c:extLst>
        </c:ser>
        <c:ser>
          <c:idx val="3"/>
          <c:order val="3"/>
          <c:tx>
            <c:v>LCL</c:v>
          </c:tx>
          <c:spPr>
            <a:ln w="12700">
              <a:solidFill>
                <a:srgbClr val="000000"/>
              </a:solidFill>
              <a:prstDash val="sysDash"/>
            </a:ln>
          </c:spPr>
          <c:marker>
            <c:symbol val="none"/>
          </c:marker>
          <c:dLbls>
            <c:dLbl>
              <c:idx val="0"/>
              <c:spPr>
                <a:solidFill>
                  <a:srgbClr val="FFFFFF"/>
                </a:solidFill>
                <a:ln w="25400">
                  <a:noFill/>
                </a:ln>
              </c:spPr>
              <c:txPr>
                <a:bodyPr/>
                <a:lstStyle/>
                <a:p>
                  <a:pPr>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A098-0345-97B6-D3D9DA1FFC0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wksDatabase01!$AP$62:$AP$120</c:f>
              <c:numCache>
                <c:formatCode>d\-mmm\-yy</c:formatCode>
                <c:ptCount val="59"/>
                <c:pt idx="0">
                  <c:v>41275</c:v>
                </c:pt>
                <c:pt idx="1">
                  <c:v>41276</c:v>
                </c:pt>
                <c:pt idx="2">
                  <c:v>41277</c:v>
                </c:pt>
                <c:pt idx="3">
                  <c:v>41278</c:v>
                </c:pt>
                <c:pt idx="4">
                  <c:v>41279</c:v>
                </c:pt>
                <c:pt idx="5">
                  <c:v>41280</c:v>
                </c:pt>
                <c:pt idx="6">
                  <c:v>41281</c:v>
                </c:pt>
                <c:pt idx="7">
                  <c:v>41282</c:v>
                </c:pt>
                <c:pt idx="8">
                  <c:v>41283</c:v>
                </c:pt>
                <c:pt idx="9">
                  <c:v>41284</c:v>
                </c:pt>
                <c:pt idx="10">
                  <c:v>41285</c:v>
                </c:pt>
                <c:pt idx="11">
                  <c:v>41286</c:v>
                </c:pt>
                <c:pt idx="12">
                  <c:v>41287</c:v>
                </c:pt>
                <c:pt idx="13">
                  <c:v>41288</c:v>
                </c:pt>
                <c:pt idx="14">
                  <c:v>41289</c:v>
                </c:pt>
                <c:pt idx="15">
                  <c:v>41290</c:v>
                </c:pt>
                <c:pt idx="16">
                  <c:v>41291</c:v>
                </c:pt>
                <c:pt idx="17">
                  <c:v>41292</c:v>
                </c:pt>
                <c:pt idx="18">
                  <c:v>41293</c:v>
                </c:pt>
                <c:pt idx="19">
                  <c:v>41294</c:v>
                </c:pt>
                <c:pt idx="20">
                  <c:v>41295</c:v>
                </c:pt>
                <c:pt idx="21">
                  <c:v>41296</c:v>
                </c:pt>
                <c:pt idx="22">
                  <c:v>41297</c:v>
                </c:pt>
                <c:pt idx="23">
                  <c:v>41298</c:v>
                </c:pt>
                <c:pt idx="24">
                  <c:v>41299</c:v>
                </c:pt>
                <c:pt idx="25">
                  <c:v>41300</c:v>
                </c:pt>
                <c:pt idx="26">
                  <c:v>41301</c:v>
                </c:pt>
                <c:pt idx="27">
                  <c:v>41302</c:v>
                </c:pt>
                <c:pt idx="28">
                  <c:v>41303</c:v>
                </c:pt>
                <c:pt idx="29">
                  <c:v>41304</c:v>
                </c:pt>
                <c:pt idx="30">
                  <c:v>41305</c:v>
                </c:pt>
                <c:pt idx="31">
                  <c:v>41306</c:v>
                </c:pt>
                <c:pt idx="32">
                  <c:v>41307</c:v>
                </c:pt>
                <c:pt idx="33">
                  <c:v>41308</c:v>
                </c:pt>
                <c:pt idx="34">
                  <c:v>41309</c:v>
                </c:pt>
                <c:pt idx="35">
                  <c:v>41310</c:v>
                </c:pt>
                <c:pt idx="36">
                  <c:v>41311</c:v>
                </c:pt>
                <c:pt idx="37">
                  <c:v>41312</c:v>
                </c:pt>
                <c:pt idx="38">
                  <c:v>41313</c:v>
                </c:pt>
                <c:pt idx="39">
                  <c:v>41314</c:v>
                </c:pt>
                <c:pt idx="40">
                  <c:v>41315</c:v>
                </c:pt>
                <c:pt idx="41">
                  <c:v>41316</c:v>
                </c:pt>
                <c:pt idx="42">
                  <c:v>41317</c:v>
                </c:pt>
                <c:pt idx="43">
                  <c:v>41318</c:v>
                </c:pt>
                <c:pt idx="44">
                  <c:v>41319</c:v>
                </c:pt>
                <c:pt idx="45">
                  <c:v>41320</c:v>
                </c:pt>
                <c:pt idx="46">
                  <c:v>41321</c:v>
                </c:pt>
                <c:pt idx="47">
                  <c:v>41322</c:v>
                </c:pt>
                <c:pt idx="48">
                  <c:v>41323</c:v>
                </c:pt>
                <c:pt idx="49">
                  <c:v>41324</c:v>
                </c:pt>
                <c:pt idx="50">
                  <c:v>41325</c:v>
                </c:pt>
                <c:pt idx="51">
                  <c:v>41326</c:v>
                </c:pt>
                <c:pt idx="52">
                  <c:v>41327</c:v>
                </c:pt>
                <c:pt idx="53">
                  <c:v>41328</c:v>
                </c:pt>
                <c:pt idx="54">
                  <c:v>41329</c:v>
                </c:pt>
                <c:pt idx="55">
                  <c:v>41330</c:v>
                </c:pt>
                <c:pt idx="56">
                  <c:v>41331</c:v>
                </c:pt>
                <c:pt idx="57">
                  <c:v>41332</c:v>
                </c:pt>
                <c:pt idx="58">
                  <c:v>41333</c:v>
                </c:pt>
              </c:numCache>
            </c:numRef>
          </c:cat>
          <c:val>
            <c:numRef>
              <c:f>wksDatabase01!$AW$62:$AW$120</c:f>
              <c:numCache>
                <c:formatCode>0.00%</c:formatCode>
                <c:ptCount val="59"/>
                <c:pt idx="0">
                  <c:v>0.19727707895955099</c:v>
                </c:pt>
                <c:pt idx="1">
                  <c:v>0.19727707895955099</c:v>
                </c:pt>
                <c:pt idx="2">
                  <c:v>0.19727707895955099</c:v>
                </c:pt>
                <c:pt idx="3">
                  <c:v>0.19727707895955099</c:v>
                </c:pt>
                <c:pt idx="4">
                  <c:v>0.19727707895955099</c:v>
                </c:pt>
                <c:pt idx="5">
                  <c:v>0.19727707895955099</c:v>
                </c:pt>
                <c:pt idx="6">
                  <c:v>0.19727707895955099</c:v>
                </c:pt>
                <c:pt idx="7">
                  <c:v>0.19727707895955099</c:v>
                </c:pt>
                <c:pt idx="8">
                  <c:v>0.19727707895955099</c:v>
                </c:pt>
                <c:pt idx="9">
                  <c:v>0.19727707895955099</c:v>
                </c:pt>
                <c:pt idx="10">
                  <c:v>0.19727707895955099</c:v>
                </c:pt>
                <c:pt idx="11">
                  <c:v>0.19727707895955099</c:v>
                </c:pt>
                <c:pt idx="12">
                  <c:v>0.19727707895955099</c:v>
                </c:pt>
                <c:pt idx="13">
                  <c:v>0.19727707895955099</c:v>
                </c:pt>
                <c:pt idx="14">
                  <c:v>0.19727707895955099</c:v>
                </c:pt>
                <c:pt idx="15">
                  <c:v>0.19727707895955099</c:v>
                </c:pt>
                <c:pt idx="16">
                  <c:v>0.19727707895955099</c:v>
                </c:pt>
                <c:pt idx="17">
                  <c:v>0.19727707895955099</c:v>
                </c:pt>
                <c:pt idx="18">
                  <c:v>0.19727707895955099</c:v>
                </c:pt>
                <c:pt idx="19">
                  <c:v>0.19727707895955099</c:v>
                </c:pt>
                <c:pt idx="20">
                  <c:v>0.19727707895955099</c:v>
                </c:pt>
                <c:pt idx="21">
                  <c:v>0.19727707895955099</c:v>
                </c:pt>
                <c:pt idx="22">
                  <c:v>0.19727707895955099</c:v>
                </c:pt>
                <c:pt idx="23">
                  <c:v>0.19727707895955099</c:v>
                </c:pt>
                <c:pt idx="24">
                  <c:v>0.19727707895955099</c:v>
                </c:pt>
                <c:pt idx="39">
                  <c:v>0.76528414896179198</c:v>
                </c:pt>
                <c:pt idx="40">
                  <c:v>0.76528414896179198</c:v>
                </c:pt>
                <c:pt idx="41">
                  <c:v>0.76528414896179198</c:v>
                </c:pt>
                <c:pt idx="42">
                  <c:v>0.76528414896179198</c:v>
                </c:pt>
                <c:pt idx="43">
                  <c:v>0.76528414896179198</c:v>
                </c:pt>
                <c:pt idx="44">
                  <c:v>0.76528414896179198</c:v>
                </c:pt>
                <c:pt idx="45">
                  <c:v>0.76528414896179198</c:v>
                </c:pt>
                <c:pt idx="46">
                  <c:v>0.76528414896179198</c:v>
                </c:pt>
                <c:pt idx="47">
                  <c:v>0.76528414896179198</c:v>
                </c:pt>
                <c:pt idx="48">
                  <c:v>0.76528414896179198</c:v>
                </c:pt>
                <c:pt idx="49">
                  <c:v>0.76528414896179198</c:v>
                </c:pt>
                <c:pt idx="50">
                  <c:v>0.76528414896179198</c:v>
                </c:pt>
                <c:pt idx="51">
                  <c:v>0.76528414896179198</c:v>
                </c:pt>
                <c:pt idx="52">
                  <c:v>0.76528414896179198</c:v>
                </c:pt>
                <c:pt idx="53">
                  <c:v>0.76528414896179198</c:v>
                </c:pt>
                <c:pt idx="54">
                  <c:v>0.76528414896179198</c:v>
                </c:pt>
                <c:pt idx="55">
                  <c:v>0.76528414896179198</c:v>
                </c:pt>
                <c:pt idx="56">
                  <c:v>0.76528414896179198</c:v>
                </c:pt>
                <c:pt idx="57">
                  <c:v>0.76528414896179198</c:v>
                </c:pt>
                <c:pt idx="58">
                  <c:v>0.76528414896179198</c:v>
                </c:pt>
              </c:numCache>
            </c:numRef>
          </c:val>
          <c:smooth val="0"/>
          <c:extLst>
            <c:ext xmlns:c16="http://schemas.microsoft.com/office/drawing/2014/chart" uri="{C3380CC4-5D6E-409C-BE32-E72D297353CC}">
              <c16:uniqueId val="{00000005-A098-0345-97B6-D3D9DA1FFC0D}"/>
            </c:ext>
          </c:extLst>
        </c:ser>
        <c:ser>
          <c:idx val="4"/>
          <c:order val="4"/>
          <c:spPr>
            <a:ln w="15875">
              <a:solidFill>
                <a:srgbClr val="FF0000"/>
              </a:solidFill>
              <a:prstDash val="dash"/>
            </a:ln>
          </c:spPr>
          <c:marker>
            <c:symbol val="none"/>
          </c:marker>
          <c:val>
            <c:numRef>
              <c:f>Sheet1!$Y$3:$Y$61</c:f>
              <c:numCache>
                <c:formatCode>General</c:formatCode>
                <c:ptCount val="59"/>
                <c:pt idx="0">
                  <c:v>0.85</c:v>
                </c:pt>
                <c:pt idx="1">
                  <c:v>0.85</c:v>
                </c:pt>
                <c:pt idx="2">
                  <c:v>0.85</c:v>
                </c:pt>
                <c:pt idx="3">
                  <c:v>0.85</c:v>
                </c:pt>
                <c:pt idx="4">
                  <c:v>0.85</c:v>
                </c:pt>
                <c:pt idx="5">
                  <c:v>0.85</c:v>
                </c:pt>
                <c:pt idx="6">
                  <c:v>0.85</c:v>
                </c:pt>
                <c:pt idx="7">
                  <c:v>0.85</c:v>
                </c:pt>
                <c:pt idx="8">
                  <c:v>0.85</c:v>
                </c:pt>
                <c:pt idx="9">
                  <c:v>0.85</c:v>
                </c:pt>
                <c:pt idx="10">
                  <c:v>0.85</c:v>
                </c:pt>
                <c:pt idx="11">
                  <c:v>0.85</c:v>
                </c:pt>
                <c:pt idx="12">
                  <c:v>0.85</c:v>
                </c:pt>
                <c:pt idx="13">
                  <c:v>0.85</c:v>
                </c:pt>
                <c:pt idx="14">
                  <c:v>0.85</c:v>
                </c:pt>
                <c:pt idx="15">
                  <c:v>0.85</c:v>
                </c:pt>
                <c:pt idx="16">
                  <c:v>0.85</c:v>
                </c:pt>
                <c:pt idx="17">
                  <c:v>0.85</c:v>
                </c:pt>
                <c:pt idx="18">
                  <c:v>0.85</c:v>
                </c:pt>
                <c:pt idx="19">
                  <c:v>0.85</c:v>
                </c:pt>
                <c:pt idx="20">
                  <c:v>0.85</c:v>
                </c:pt>
                <c:pt idx="21">
                  <c:v>0.85</c:v>
                </c:pt>
                <c:pt idx="22">
                  <c:v>0.85</c:v>
                </c:pt>
                <c:pt idx="23">
                  <c:v>0.85</c:v>
                </c:pt>
                <c:pt idx="24">
                  <c:v>0.85</c:v>
                </c:pt>
                <c:pt idx="25">
                  <c:v>0.85</c:v>
                </c:pt>
                <c:pt idx="26">
                  <c:v>0.85</c:v>
                </c:pt>
                <c:pt idx="27">
                  <c:v>0.85</c:v>
                </c:pt>
                <c:pt idx="28">
                  <c:v>0.85</c:v>
                </c:pt>
                <c:pt idx="29">
                  <c:v>0.85</c:v>
                </c:pt>
                <c:pt idx="30">
                  <c:v>0.85</c:v>
                </c:pt>
                <c:pt idx="31">
                  <c:v>0.85</c:v>
                </c:pt>
                <c:pt idx="32">
                  <c:v>0.85</c:v>
                </c:pt>
                <c:pt idx="33">
                  <c:v>0.85</c:v>
                </c:pt>
                <c:pt idx="34">
                  <c:v>0.85</c:v>
                </c:pt>
                <c:pt idx="35">
                  <c:v>0.85</c:v>
                </c:pt>
                <c:pt idx="36">
                  <c:v>0.85</c:v>
                </c:pt>
                <c:pt idx="37">
                  <c:v>0.85</c:v>
                </c:pt>
                <c:pt idx="38">
                  <c:v>0.85</c:v>
                </c:pt>
                <c:pt idx="39">
                  <c:v>0.85</c:v>
                </c:pt>
                <c:pt idx="40">
                  <c:v>0.85</c:v>
                </c:pt>
                <c:pt idx="41">
                  <c:v>0.85</c:v>
                </c:pt>
                <c:pt idx="42">
                  <c:v>0.85</c:v>
                </c:pt>
                <c:pt idx="43">
                  <c:v>0.85</c:v>
                </c:pt>
                <c:pt idx="44">
                  <c:v>0.85</c:v>
                </c:pt>
                <c:pt idx="45">
                  <c:v>0.85</c:v>
                </c:pt>
                <c:pt idx="46">
                  <c:v>0.85</c:v>
                </c:pt>
                <c:pt idx="47">
                  <c:v>0.85</c:v>
                </c:pt>
                <c:pt idx="48">
                  <c:v>0.85</c:v>
                </c:pt>
                <c:pt idx="49">
                  <c:v>0.85</c:v>
                </c:pt>
                <c:pt idx="50">
                  <c:v>0.85</c:v>
                </c:pt>
                <c:pt idx="51">
                  <c:v>0.85</c:v>
                </c:pt>
                <c:pt idx="52">
                  <c:v>0.85</c:v>
                </c:pt>
                <c:pt idx="53">
                  <c:v>0.85</c:v>
                </c:pt>
                <c:pt idx="54">
                  <c:v>0.85</c:v>
                </c:pt>
                <c:pt idx="55">
                  <c:v>0.85</c:v>
                </c:pt>
                <c:pt idx="56">
                  <c:v>0.85</c:v>
                </c:pt>
                <c:pt idx="57">
                  <c:v>0.85</c:v>
                </c:pt>
                <c:pt idx="58">
                  <c:v>0.85</c:v>
                </c:pt>
              </c:numCache>
            </c:numRef>
          </c:val>
          <c:smooth val="0"/>
          <c:extLst>
            <c:ext xmlns:c16="http://schemas.microsoft.com/office/drawing/2014/chart" uri="{C3380CC4-5D6E-409C-BE32-E72D297353CC}">
              <c16:uniqueId val="{00000006-A098-0345-97B6-D3D9DA1FFC0D}"/>
            </c:ext>
          </c:extLst>
        </c:ser>
        <c:dLbls>
          <c:showLegendKey val="0"/>
          <c:showVal val="0"/>
          <c:showCatName val="0"/>
          <c:showSerName val="0"/>
          <c:showPercent val="0"/>
          <c:showBubbleSize val="0"/>
        </c:dLbls>
        <c:marker val="1"/>
        <c:smooth val="0"/>
        <c:axId val="1790301224"/>
        <c:axId val="1790294648"/>
      </c:lineChart>
      <c:catAx>
        <c:axId val="1790301224"/>
        <c:scaling>
          <c:orientation val="minMax"/>
        </c:scaling>
        <c:delete val="0"/>
        <c:axPos val="b"/>
        <c:numFmt formatCode="m/d/yy" sourceLinked="0"/>
        <c:majorTickMark val="out"/>
        <c:minorTickMark val="none"/>
        <c:tickLblPos val="nextTo"/>
        <c:spPr>
          <a:ln w="3175">
            <a:solidFill>
              <a:srgbClr val="000000"/>
            </a:solidFill>
            <a:prstDash val="solid"/>
          </a:ln>
        </c:spPr>
        <c:txPr>
          <a:bodyPr rot="-5400000" vert="horz"/>
          <a:lstStyle/>
          <a:p>
            <a:pPr>
              <a:defRPr/>
            </a:pPr>
            <a:endParaRPr lang="en-US"/>
          </a:p>
        </c:txPr>
        <c:crossAx val="1790294648"/>
        <c:crosses val="autoZero"/>
        <c:auto val="0"/>
        <c:lblAlgn val="ctr"/>
        <c:lblOffset val="100"/>
        <c:tickLblSkip val="2"/>
        <c:tickMarkSkip val="1"/>
        <c:noMultiLvlLbl val="0"/>
      </c:catAx>
      <c:valAx>
        <c:axId val="1790294648"/>
        <c:scaling>
          <c:orientation val="minMax"/>
          <c:max val="1"/>
          <c:min val="0"/>
        </c:scaling>
        <c:delete val="0"/>
        <c:axPos val="l"/>
        <c:numFmt formatCode="0%" sourceLinked="0"/>
        <c:majorTickMark val="cross"/>
        <c:minorTickMark val="in"/>
        <c:tickLblPos val="nextTo"/>
        <c:spPr>
          <a:ln w="3175">
            <a:solidFill>
              <a:srgbClr val="000000"/>
            </a:solidFill>
            <a:prstDash val="solid"/>
          </a:ln>
        </c:spPr>
        <c:txPr>
          <a:bodyPr rot="0" vert="horz"/>
          <a:lstStyle/>
          <a:p>
            <a:pPr>
              <a:defRPr/>
            </a:pPr>
            <a:endParaRPr lang="en-US"/>
          </a:p>
        </c:txPr>
        <c:crossAx val="1790301224"/>
        <c:crosses val="autoZero"/>
        <c:crossBetween val="between"/>
        <c:majorUnit val="0.1"/>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omments/modernComment_112D_5F521056.xml><?xml version="1.0" encoding="utf-8"?>
<p188:cmLst xmlns:a="http://schemas.openxmlformats.org/drawingml/2006/main" xmlns:r="http://schemas.openxmlformats.org/officeDocument/2006/relationships" xmlns:p188="http://schemas.microsoft.com/office/powerpoint/2018/8/main">
  <p188:cm id="{4544CCCC-7B0B-4A3D-B539-FC8D530DCEF0}" authorId="{804961D4-1F2E-D469-53FA-A50824D01A93}" created="2022-03-07T16:22:57.029">
    <ac:txMkLst xmlns:ac="http://schemas.microsoft.com/office/drawing/2013/main/command">
      <pc:docMk xmlns:pc="http://schemas.microsoft.com/office/powerpoint/2013/main/command"/>
      <pc:sldMk xmlns:pc="http://schemas.microsoft.com/office/powerpoint/2013/main/command" cId="1599213654" sldId="4397"/>
      <ac:spMk id="2" creationId="{BD515C89-9F7F-47E3-8322-4978D19A68AD}"/>
      <ac:txMk cp="0" len="9">
        <ac:context len="10" hash="3686829000"/>
      </ac:txMk>
    </ac:txMkLst>
    <p188:pos x="3103605" y="660486"/>
    <p188:txBody>
      <a:bodyPr/>
      <a:lstStyle/>
      <a:p>
        <a:r>
          <a:rPr lang="en-US"/>
          <a:t>Add in some resources for data</a:t>
        </a:r>
      </a:p>
    </p188:txBody>
  </p188:cm>
  <p188:cm id="{26B0F131-66A9-4D99-A105-65E38AE28549}" authorId="{804961D4-1F2E-D469-53FA-A50824D01A93}" created="2022-03-07T16:23:42.945">
    <ac:txMkLst xmlns:ac="http://schemas.microsoft.com/office/drawing/2013/main/command">
      <pc:docMk xmlns:pc="http://schemas.microsoft.com/office/powerpoint/2013/main/command"/>
      <pc:sldMk xmlns:pc="http://schemas.microsoft.com/office/powerpoint/2013/main/command" cId="1599213654" sldId="4397"/>
      <ac:spMk id="3" creationId="{C86BB2B1-680E-46F4-B640-B615E7BDBB3D}"/>
      <ac:txMk cp="46" len="67">
        <ac:context len="424" hash="1336640700"/>
      </ac:txMk>
    </ac:txMkLst>
    <p188:pos x="10381735" y="1238851"/>
    <p188:txBody>
      <a:bodyPr/>
      <a:lstStyle/>
      <a:p>
        <a:r>
          <a:rPr lang="en-US"/>
          <a:t>Add in Bob Lloyd's videos from Youtube</a:t>
        </a:r>
      </a:p>
    </p188:txBody>
  </p188:cm>
</p188:cmLst>
</file>

<file path=ppt/comments/modernComment_11BD_A13BAAAA.xml><?xml version="1.0" encoding="utf-8"?>
<p188:cmLst xmlns:a="http://schemas.openxmlformats.org/drawingml/2006/main" xmlns:r="http://schemas.openxmlformats.org/officeDocument/2006/relationships" xmlns:p188="http://schemas.microsoft.com/office/powerpoint/2018/8/main">
  <p188:cm id="{72941B25-8259-462C-B1D0-9267E10F74F1}" authorId="{804961D4-1F2E-D469-53FA-A50824D01A93}" created="2023-07-04T15:19:58.133">
    <ac:txMkLst xmlns:ac="http://schemas.microsoft.com/office/drawing/2013/main/command">
      <pc:docMk xmlns:pc="http://schemas.microsoft.com/office/powerpoint/2013/main/command"/>
      <pc:sldMk xmlns:pc="http://schemas.microsoft.com/office/powerpoint/2013/main/command" cId="2705042090" sldId="4541"/>
      <ac:spMk id="2" creationId="{36340DE3-60D3-DCB9-1A75-F24DA60FA1E5}"/>
      <ac:txMk cp="16">
        <ac:context len="17" hash="3489496040"/>
      </ac:txMk>
    </ac:txMkLst>
    <p188:pos x="8262257" y="625475"/>
    <p188:replyLst>
      <p188:reply id="{5F73CB8D-6BD2-174B-B764-45281701FE95}" authorId="{BDCE87A5-BC88-8A6D-3308-254C00B51A13}" created="2023-08-17T14:27:35.923">
        <p188:txBody>
          <a:bodyPr/>
          <a:lstStyle/>
          <a:p>
            <a:r>
              <a:rPr lang="en-US"/>
              <a:t>Should we use the questions I sent to you via email yesterday?</a:t>
            </a:r>
          </a:p>
        </p188:txBody>
      </p188:reply>
    </p188:replyLst>
    <p188:txBody>
      <a:bodyPr/>
      <a:lstStyle/>
      <a:p>
        <a:r>
          <a:rPr lang="en-US"/>
          <a:t>Callie, please make this the pre/post polls. Thanks!</a:t>
        </a:r>
      </a:p>
    </p188:txBody>
  </p188:cm>
</p188:cmLst>
</file>

<file path=ppt/drawings/drawing1.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0.01732</cdr:x>
      <cdr:y>0.16251</cdr:y>
    </cdr:from>
    <cdr:to>
      <cdr:x>0.31818</cdr:x>
      <cdr:y>0.23993</cdr:y>
    </cdr:to>
    <cdr:sp macro="" textlink="">
      <cdr:nvSpPr>
        <cdr:cNvPr id="34817" name="Text Box 1"/>
        <cdr:cNvSpPr txBox="1">
          <a:spLocks xmlns:a="http://schemas.openxmlformats.org/drawingml/2006/main" noChangeArrowheads="1"/>
        </cdr:cNvSpPr>
      </cdr:nvSpPr>
      <cdr:spPr bwMode="auto">
        <a:xfrm xmlns:a="http://schemas.openxmlformats.org/drawingml/2006/main">
          <a:off x="158380" y="742999"/>
          <a:ext cx="2751064" cy="3539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endParaRPr lang="en-US"/>
        </a:p>
      </cdr:txBody>
    </cdr:sp>
  </cdr:relSizeAnchor>
  <cdr:relSizeAnchor xmlns:cdr="http://schemas.openxmlformats.org/drawingml/2006/chartDrawing">
    <cdr:from>
      <cdr:x>0.46667</cdr:x>
      <cdr:y>0.73333</cdr:y>
    </cdr:from>
    <cdr:to>
      <cdr:x>0.46667</cdr:x>
      <cdr:y>0.85</cdr:y>
    </cdr:to>
    <cdr:cxnSp macro="">
      <cdr:nvCxnSpPr>
        <cdr:cNvPr id="3" name="Straight Arrow Connector 2">
          <a:extLst xmlns:a="http://schemas.openxmlformats.org/drawingml/2006/main">
            <a:ext uri="{FF2B5EF4-FFF2-40B4-BE49-F238E27FC236}">
              <a16:creationId xmlns:a16="http://schemas.microsoft.com/office/drawing/2014/main" id="{25AB3F91-B21E-3F43-B9DF-DF134AB2C8AF}"/>
            </a:ext>
          </a:extLst>
        </cdr:cNvPr>
        <cdr:cNvCxnSpPr/>
      </cdr:nvCxnSpPr>
      <cdr:spPr>
        <a:xfrm xmlns:a="http://schemas.openxmlformats.org/drawingml/2006/main">
          <a:off x="4267200" y="3352800"/>
          <a:ext cx="0" cy="53340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cdr:x>
      <cdr:y>0.71667</cdr:y>
    </cdr:from>
    <cdr:to>
      <cdr:x>0.51667</cdr:x>
      <cdr:y>0.78333</cdr:y>
    </cdr:to>
    <cdr:sp macro="" textlink="">
      <cdr:nvSpPr>
        <cdr:cNvPr id="4" name="TextBox 3"/>
        <cdr:cNvSpPr txBox="1"/>
      </cdr:nvSpPr>
      <cdr:spPr>
        <a:xfrm xmlns:a="http://schemas.openxmlformats.org/drawingml/2006/main">
          <a:off x="3657600" y="32766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baseline</a:t>
          </a:r>
        </a:p>
      </cdr:txBody>
    </cdr:sp>
  </cdr:relSizeAnchor>
  <cdr:relSizeAnchor xmlns:cdr="http://schemas.openxmlformats.org/drawingml/2006/chartDrawing">
    <cdr:from>
      <cdr:x>0.43333</cdr:x>
      <cdr:y>0.2</cdr:y>
    </cdr:from>
    <cdr:to>
      <cdr:x>0.69167</cdr:x>
      <cdr:y>0.26667</cdr:y>
    </cdr:to>
    <cdr:sp macro="" textlink="">
      <cdr:nvSpPr>
        <cdr:cNvPr id="6" name="TextBox 1"/>
        <cdr:cNvSpPr txBox="1"/>
      </cdr:nvSpPr>
      <cdr:spPr>
        <a:xfrm xmlns:a="http://schemas.openxmlformats.org/drawingml/2006/main">
          <a:off x="3962400" y="914400"/>
          <a:ext cx="2362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Specification (aim/goal/target)</a:t>
          </a:r>
        </a:p>
      </cdr:txBody>
    </cdr:sp>
  </cdr:relSizeAnchor>
</c:userShapes>
</file>

<file path=ppt/drawings/drawing3.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endParaRPr lang="en-US"/>
        </a:p>
      </cdr:txBody>
    </cdr:sp>
  </cdr:relSizeAnchor>
  <cdr:relSizeAnchor xmlns:cdr="http://schemas.openxmlformats.org/drawingml/2006/chartDrawing">
    <cdr:from>
      <cdr:x>0.45987</cdr:x>
      <cdr:y>0.37492</cdr:y>
    </cdr:from>
    <cdr:to>
      <cdr:x>0.45987</cdr:x>
      <cdr:y>0.49159</cdr:y>
    </cdr:to>
    <cdr:cxnSp macro="">
      <cdr:nvCxnSpPr>
        <cdr:cNvPr id="3" name="Straight Arrow Connector 2">
          <a:extLst xmlns:a="http://schemas.openxmlformats.org/drawingml/2006/main">
            <a:ext uri="{FF2B5EF4-FFF2-40B4-BE49-F238E27FC236}">
              <a16:creationId xmlns:a16="http://schemas.microsoft.com/office/drawing/2014/main" id="{C8389CEA-DCF5-B845-8E80-FF3355756735}"/>
            </a:ext>
          </a:extLst>
        </cdr:cNvPr>
        <cdr:cNvCxnSpPr/>
      </cdr:nvCxnSpPr>
      <cdr:spPr>
        <a:xfrm xmlns:a="http://schemas.openxmlformats.org/drawingml/2006/main">
          <a:off x="4205033" y="1714128"/>
          <a:ext cx="0" cy="533415"/>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0.41262</cdr:x>
      <cdr:y>0.31192</cdr:y>
    </cdr:from>
    <cdr:to>
      <cdr:x>0.50429</cdr:x>
      <cdr:y>0.36192</cdr:y>
    </cdr:to>
    <cdr:sp macro="" textlink="">
      <cdr:nvSpPr>
        <cdr:cNvPr id="4" name="TextBox 3"/>
        <cdr:cNvSpPr txBox="1"/>
      </cdr:nvSpPr>
      <cdr:spPr>
        <a:xfrm xmlns:a="http://schemas.openxmlformats.org/drawingml/2006/main">
          <a:off x="3772985" y="1426096"/>
          <a:ext cx="83823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Testing</a:t>
          </a:r>
        </a:p>
      </cdr:txBody>
    </cdr:sp>
  </cdr:relSizeAnchor>
</c:userShapes>
</file>

<file path=ppt/drawings/drawing4.xml><?xml version="1.0" encoding="utf-8"?>
<c:userShapes xmlns:c="http://schemas.openxmlformats.org/drawingml/2006/chart">
  <cdr:relSizeAnchor xmlns:cdr="http://schemas.openxmlformats.org/drawingml/2006/chartDrawing">
    <cdr:from>
      <cdr:x>0.01896</cdr:x>
      <cdr:y>0.052</cdr:y>
    </cdr:from>
    <cdr:to>
      <cdr:x>0.31982</cdr:x>
      <cdr:y>0.12942</cdr:y>
    </cdr:to>
    <cdr:sp macro="" textlink="">
      <cdr:nvSpPr>
        <cdr:cNvPr id="34817" name="Text Box 1"/>
        <cdr:cNvSpPr txBox="1">
          <a:spLocks xmlns:a="http://schemas.openxmlformats.org/drawingml/2006/main" noChangeArrowheads="1"/>
        </cdr:cNvSpPr>
      </cdr:nvSpPr>
      <cdr:spPr bwMode="auto">
        <a:xfrm xmlns:a="http://schemas.openxmlformats.org/drawingml/2006/main">
          <a:off x="129338" y="202124"/>
          <a:ext cx="2055699" cy="24842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800" b="0" i="0" u="none" strike="noStrike" baseline="0">
              <a:solidFill>
                <a:srgbClr val="000000"/>
              </a:solidFill>
              <a:latin typeface="Arial"/>
              <a:cs typeface="Arial"/>
            </a:rPr>
            <a:t>Percent</a:t>
          </a:r>
          <a:endParaRPr lang="en-US"/>
        </a:p>
      </cdr:txBody>
    </cdr:sp>
  </cdr:relSizeAnchor>
  <cdr:relSizeAnchor xmlns:cdr="http://schemas.openxmlformats.org/drawingml/2006/chartDrawing">
    <cdr:from>
      <cdr:x>0.46742</cdr:x>
      <cdr:y>0.75</cdr:y>
    </cdr:from>
    <cdr:to>
      <cdr:x>0.46742</cdr:x>
      <cdr:y>0.85</cdr:y>
    </cdr:to>
    <cdr:cxnSp macro="">
      <cdr:nvCxnSpPr>
        <cdr:cNvPr id="3" name="Straight Arrow Connector 2">
          <a:extLst xmlns:a="http://schemas.openxmlformats.org/drawingml/2006/main">
            <a:ext uri="{FF2B5EF4-FFF2-40B4-BE49-F238E27FC236}">
              <a16:creationId xmlns:a16="http://schemas.microsoft.com/office/drawing/2014/main" id="{5312A9B8-7B4D-3F41-9206-9155821AA1CF}"/>
            </a:ext>
          </a:extLst>
        </cdr:cNvPr>
        <cdr:cNvCxnSpPr/>
      </cdr:nvCxnSpPr>
      <cdr:spPr>
        <a:xfrm xmlns:a="http://schemas.openxmlformats.org/drawingml/2006/main">
          <a:off x="4274127" y="3429000"/>
          <a:ext cx="0" cy="45720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0.40076</cdr:x>
      <cdr:y>0.71667</cdr:y>
    </cdr:from>
    <cdr:to>
      <cdr:x>0.52576</cdr:x>
      <cdr:y>0.78333</cdr:y>
    </cdr:to>
    <cdr:sp macro="" textlink="">
      <cdr:nvSpPr>
        <cdr:cNvPr id="4" name="TextBox 3"/>
        <cdr:cNvSpPr txBox="1"/>
      </cdr:nvSpPr>
      <cdr:spPr>
        <a:xfrm xmlns:a="http://schemas.openxmlformats.org/drawingml/2006/main">
          <a:off x="3664527" y="3276600"/>
          <a:ext cx="1143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baseline</a:t>
          </a:r>
        </a:p>
      </cdr:txBody>
    </cdr:sp>
  </cdr:relSizeAnchor>
  <cdr:relSizeAnchor xmlns:cdr="http://schemas.openxmlformats.org/drawingml/2006/chartDrawing">
    <cdr:from>
      <cdr:x>0.47576</cdr:x>
      <cdr:y>0.71667</cdr:y>
    </cdr:from>
    <cdr:to>
      <cdr:x>0.69242</cdr:x>
      <cdr:y>0.79167</cdr:y>
    </cdr:to>
    <cdr:sp macro="" textlink="">
      <cdr:nvSpPr>
        <cdr:cNvPr id="5" name="Left Brace 4"/>
        <cdr:cNvSpPr/>
      </cdr:nvSpPr>
      <cdr:spPr>
        <a:xfrm xmlns:a="http://schemas.openxmlformats.org/drawingml/2006/main" rot="16200000">
          <a:off x="5169477" y="2457450"/>
          <a:ext cx="342900" cy="1981200"/>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0.48409</cdr:x>
      <cdr:y>0.78333</cdr:y>
    </cdr:from>
    <cdr:to>
      <cdr:x>0.70909</cdr:x>
      <cdr:y>0.85</cdr:y>
    </cdr:to>
    <cdr:sp macro="" textlink="">
      <cdr:nvSpPr>
        <cdr:cNvPr id="6" name="TextBox 5"/>
        <cdr:cNvSpPr txBox="1"/>
      </cdr:nvSpPr>
      <cdr:spPr>
        <a:xfrm xmlns:a="http://schemas.openxmlformats.org/drawingml/2006/main">
          <a:off x="4426527" y="3581400"/>
          <a:ext cx="2057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Improvement period, no control</a:t>
          </a:r>
        </a:p>
      </cdr:txBody>
    </cdr:sp>
  </cdr:relSizeAnchor>
  <cdr:relSizeAnchor xmlns:cdr="http://schemas.openxmlformats.org/drawingml/2006/chartDrawing">
    <cdr:from>
      <cdr:x>0.68409</cdr:x>
      <cdr:y>0.31667</cdr:y>
    </cdr:from>
    <cdr:to>
      <cdr:x>0.96742</cdr:x>
      <cdr:y>0.39167</cdr:y>
    </cdr:to>
    <cdr:sp macro="" textlink="">
      <cdr:nvSpPr>
        <cdr:cNvPr id="8" name="Left Brace 7"/>
        <cdr:cNvSpPr/>
      </cdr:nvSpPr>
      <cdr:spPr>
        <a:xfrm xmlns:a="http://schemas.openxmlformats.org/drawingml/2006/main" rot="16200000">
          <a:off x="7379277" y="323850"/>
          <a:ext cx="342900" cy="2590800"/>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0.71742</cdr:x>
      <cdr:y>0.4</cdr:y>
    </cdr:from>
    <cdr:to>
      <cdr:x>0.94242</cdr:x>
      <cdr:y>0.46667</cdr:y>
    </cdr:to>
    <cdr:sp macro="" textlink="">
      <cdr:nvSpPr>
        <cdr:cNvPr id="9" name="TextBox 1"/>
        <cdr:cNvSpPr txBox="1"/>
      </cdr:nvSpPr>
      <cdr:spPr>
        <a:xfrm xmlns:a="http://schemas.openxmlformats.org/drawingml/2006/main">
          <a:off x="6560127" y="1828800"/>
          <a:ext cx="2057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Period of sustained performance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FBF6A-45EC-4BA9-B7BC-05A19A2E189E}"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1B3BA-46C3-4D5E-B090-50F76A86A05E}" type="slidenum">
              <a:rPr lang="en-US" smtClean="0"/>
              <a:t>‹#›</a:t>
            </a:fld>
            <a:endParaRPr lang="en-US"/>
          </a:p>
        </p:txBody>
      </p:sp>
    </p:spTree>
    <p:extLst>
      <p:ext uri="{BB962C8B-B14F-4D97-AF65-F5344CB8AC3E}">
        <p14:creationId xmlns:p14="http://schemas.microsoft.com/office/powerpoint/2010/main" val="282834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a:spLocks noGrp="1" noRot="1" noChangeAspect="1"/>
          </p:cNvSpPr>
          <p:nvPr>
            <p:ph type="sldImg" idx="2"/>
          </p:nvPr>
        </p:nvSpPr>
        <p:spPr>
          <a:xfrm>
            <a:off x="644525"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Stacy</a:t>
            </a:r>
            <a:endParaRPr/>
          </a:p>
        </p:txBody>
      </p:sp>
      <p:sp>
        <p:nvSpPr>
          <p:cNvPr id="71" name="Google Shape;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extLst>
      <p:ext uri="{BB962C8B-B14F-4D97-AF65-F5344CB8AC3E}">
        <p14:creationId xmlns:p14="http://schemas.microsoft.com/office/powerpoint/2010/main" val="166284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ahoma" pitchFamily="34" charset="0"/>
                <a:ea typeface="MS PGothic" pitchFamily="34" charset="-128"/>
              </a:defRPr>
            </a:lvl1pPr>
            <a:lvl2pPr marL="742950" indent="-285750" defTabSz="966788">
              <a:defRPr sz="2400">
                <a:solidFill>
                  <a:schemeClr val="tx1"/>
                </a:solidFill>
                <a:latin typeface="Tahoma" pitchFamily="34" charset="0"/>
                <a:ea typeface="MS PGothic" pitchFamily="34" charset="-128"/>
              </a:defRPr>
            </a:lvl2pPr>
            <a:lvl3pPr marL="1143000" indent="-228600" defTabSz="966788">
              <a:defRPr sz="2400">
                <a:solidFill>
                  <a:schemeClr val="tx1"/>
                </a:solidFill>
                <a:latin typeface="Tahoma" pitchFamily="34" charset="0"/>
                <a:ea typeface="MS PGothic" pitchFamily="34" charset="-128"/>
              </a:defRPr>
            </a:lvl3pPr>
            <a:lvl4pPr marL="1600200" indent="-228600" defTabSz="966788">
              <a:defRPr sz="2400">
                <a:solidFill>
                  <a:schemeClr val="tx1"/>
                </a:solidFill>
                <a:latin typeface="Tahoma" pitchFamily="34" charset="0"/>
                <a:ea typeface="MS PGothic" pitchFamily="34" charset="-128"/>
              </a:defRPr>
            </a:lvl4pPr>
            <a:lvl5pPr marL="2057400" indent="-228600" defTabSz="966788">
              <a:defRPr sz="2400">
                <a:solidFill>
                  <a:schemeClr val="tx1"/>
                </a:solidFill>
                <a:latin typeface="Tahoma"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EDB6524B-2FB1-4D62-8A3D-B79D93960181}" type="slidenum">
              <a:rPr kumimoji="0" lang="en-US" altLang="en-US" sz="1300" b="0" i="0" u="none" strike="noStrike" kern="1200" cap="none" spc="0" normalizeH="0" baseline="0" noProof="0">
                <a:ln>
                  <a:noFill/>
                </a:ln>
                <a:solidFill>
                  <a:prstClr val="black"/>
                </a:solidFill>
                <a:effectLst/>
                <a:uLnTx/>
                <a:uFillTx/>
                <a:latin typeface="Roboto" panose="02000000000000000000" pitchFamily="2" charset="0"/>
                <a:ea typeface="MS PGothic" pitchFamily="34"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prstClr val="black"/>
              </a:solidFill>
              <a:effectLst/>
              <a:uLnTx/>
              <a:uFillTx/>
              <a:latin typeface="Roboto" panose="02000000000000000000" pitchFamily="2" charset="0"/>
              <a:ea typeface="MS PGothic" pitchFamily="34" charset="-128"/>
              <a:cs typeface="+mn-cs"/>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3121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test poll</a:t>
            </a:r>
          </a:p>
        </p:txBody>
      </p:sp>
      <p:sp>
        <p:nvSpPr>
          <p:cNvPr id="4" name="Slide Number Placeholder 3"/>
          <p:cNvSpPr>
            <a:spLocks noGrp="1"/>
          </p:cNvSpPr>
          <p:nvPr>
            <p:ph type="sldNum" sz="quarter" idx="5"/>
          </p:nvPr>
        </p:nvSpPr>
        <p:spPr/>
        <p:txBody>
          <a:bodyPr/>
          <a:lstStyle/>
          <a:p>
            <a:fld id="{00D1B3BA-46C3-4D5E-B090-50F76A86A05E}" type="slidenum">
              <a:rPr lang="en-US" smtClean="0"/>
              <a:t>26</a:t>
            </a:fld>
            <a:endParaRPr lang="en-US"/>
          </a:p>
        </p:txBody>
      </p:sp>
    </p:spTree>
    <p:extLst>
      <p:ext uri="{BB962C8B-B14F-4D97-AF65-F5344CB8AC3E}">
        <p14:creationId xmlns:p14="http://schemas.microsoft.com/office/powerpoint/2010/main" val="245317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Quality Improvement Community of Learning (QI </a:t>
            </a:r>
            <a:r>
              <a:rPr lang="en-US" sz="1800" dirty="0" err="1">
                <a:effectLst/>
                <a:latin typeface="Calibri" panose="020F0502020204030204" pitchFamily="34" charset="0"/>
                <a:ea typeface="Calibri" panose="020F0502020204030204" pitchFamily="34" charset="0"/>
                <a:cs typeface="Calibri" panose="020F0502020204030204" pitchFamily="34" charset="0"/>
              </a:rPr>
              <a:t>CoL</a:t>
            </a:r>
            <a:r>
              <a:rPr lang="en-US" sz="1800" dirty="0">
                <a:effectLst/>
                <a:latin typeface="Calibri" panose="020F0502020204030204" pitchFamily="34" charset="0"/>
                <a:ea typeface="Calibri" panose="020F0502020204030204" pitchFamily="34" charset="0"/>
                <a:cs typeface="Calibri" panose="020F0502020204030204" pitchFamily="34" charset="0"/>
              </a:rPr>
              <a:t>) is a learning series to develop foundational knowledge and skills for professionals engaged with PQCs and other state-or hospital-based QI teams who are new to QI. The 2023 QI </a:t>
            </a:r>
            <a:r>
              <a:rPr lang="en-US" sz="1800" dirty="0" err="1">
                <a:effectLst/>
                <a:latin typeface="Calibri" panose="020F0502020204030204" pitchFamily="34" charset="0"/>
                <a:ea typeface="Calibri" panose="020F0502020204030204" pitchFamily="34" charset="0"/>
                <a:cs typeface="Calibri" panose="020F0502020204030204" pitchFamily="34" charset="0"/>
              </a:rPr>
              <a:t>CoL</a:t>
            </a:r>
            <a:r>
              <a:rPr lang="en-US" sz="1800" dirty="0">
                <a:effectLst/>
                <a:latin typeface="Calibri" panose="020F0502020204030204" pitchFamily="34" charset="0"/>
                <a:ea typeface="Calibri" panose="020F0502020204030204" pitchFamily="34" charset="0"/>
                <a:cs typeface="Calibri" panose="020F0502020204030204" pitchFamily="34" charset="0"/>
              </a:rPr>
              <a:t> will run twice (beginning in January and May) and will provide participants with the opportunity to apply QI principles to their existing projects, such as The Model for Improvement, Plan Do Study Act (PDSA) cycles, using data for improvement, spreading improvement, and sustainability.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0D1B3BA-46C3-4D5E-B090-50F76A86A05E}" type="slidenum">
              <a:rPr lang="en-US" smtClean="0"/>
              <a:t>4</a:t>
            </a:fld>
            <a:endParaRPr lang="en-US"/>
          </a:p>
        </p:txBody>
      </p:sp>
    </p:spTree>
    <p:extLst>
      <p:ext uri="{BB962C8B-B14F-4D97-AF65-F5344CB8AC3E}">
        <p14:creationId xmlns:p14="http://schemas.microsoft.com/office/powerpoint/2010/main" val="370996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58788" y="720725"/>
            <a:ext cx="6399212" cy="360045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always so linear inside an entire project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a:defRPr sz="2400">
                <a:solidFill>
                  <a:schemeClr val="tx1"/>
                </a:solidFill>
                <a:latin typeface="Tahoma" pitchFamily="34" charset="0"/>
                <a:ea typeface="MS PGothic" pitchFamily="34" charset="-128"/>
              </a:defRPr>
            </a:lvl1pPr>
            <a:lvl2pPr marL="742883" indent="-285725" defTabSz="966702">
              <a:defRPr sz="2400">
                <a:solidFill>
                  <a:schemeClr val="tx1"/>
                </a:solidFill>
                <a:latin typeface="Tahoma" pitchFamily="34" charset="0"/>
                <a:ea typeface="MS PGothic" pitchFamily="34" charset="-128"/>
              </a:defRPr>
            </a:lvl2pPr>
            <a:lvl3pPr marL="1142898" indent="-228580" defTabSz="966702">
              <a:defRPr sz="2400">
                <a:solidFill>
                  <a:schemeClr val="tx1"/>
                </a:solidFill>
                <a:latin typeface="Tahoma" pitchFamily="34" charset="0"/>
                <a:ea typeface="MS PGothic" pitchFamily="34" charset="-128"/>
              </a:defRPr>
            </a:lvl3pPr>
            <a:lvl4pPr marL="1600057" indent="-228580" defTabSz="966702">
              <a:defRPr sz="2400">
                <a:solidFill>
                  <a:schemeClr val="tx1"/>
                </a:solidFill>
                <a:latin typeface="Tahoma" pitchFamily="34" charset="0"/>
                <a:ea typeface="MS PGothic" pitchFamily="34" charset="-128"/>
              </a:defRPr>
            </a:lvl4pPr>
            <a:lvl5pPr marL="2057217" indent="-228580" defTabSz="966702">
              <a:defRPr sz="2400">
                <a:solidFill>
                  <a:schemeClr val="tx1"/>
                </a:solidFill>
                <a:latin typeface="Tahoma" pitchFamily="34" charset="0"/>
                <a:ea typeface="MS PGothic" pitchFamily="34" charset="-128"/>
              </a:defRPr>
            </a:lvl5pPr>
            <a:lvl6pPr marL="2514376" indent="-228580" defTabSz="966702" eaLnBrk="0" fontAlgn="base" hangingPunct="0">
              <a:spcBef>
                <a:spcPct val="0"/>
              </a:spcBef>
              <a:spcAft>
                <a:spcPct val="0"/>
              </a:spcAft>
              <a:defRPr sz="2400">
                <a:solidFill>
                  <a:schemeClr val="tx1"/>
                </a:solidFill>
                <a:latin typeface="Tahoma" pitchFamily="34" charset="0"/>
                <a:ea typeface="MS PGothic" pitchFamily="34" charset="-128"/>
              </a:defRPr>
            </a:lvl6pPr>
            <a:lvl7pPr marL="2971536" indent="-228580" defTabSz="966702" eaLnBrk="0" fontAlgn="base" hangingPunct="0">
              <a:spcBef>
                <a:spcPct val="0"/>
              </a:spcBef>
              <a:spcAft>
                <a:spcPct val="0"/>
              </a:spcAft>
              <a:defRPr sz="2400">
                <a:solidFill>
                  <a:schemeClr val="tx1"/>
                </a:solidFill>
                <a:latin typeface="Tahoma" pitchFamily="34" charset="0"/>
                <a:ea typeface="MS PGothic" pitchFamily="34" charset="-128"/>
              </a:defRPr>
            </a:lvl7pPr>
            <a:lvl8pPr marL="3428694" indent="-228580" defTabSz="966702" eaLnBrk="0" fontAlgn="base" hangingPunct="0">
              <a:spcBef>
                <a:spcPct val="0"/>
              </a:spcBef>
              <a:spcAft>
                <a:spcPct val="0"/>
              </a:spcAft>
              <a:defRPr sz="2400">
                <a:solidFill>
                  <a:schemeClr val="tx1"/>
                </a:solidFill>
                <a:latin typeface="Tahoma" pitchFamily="34" charset="0"/>
                <a:ea typeface="MS PGothic" pitchFamily="34" charset="-128"/>
              </a:defRPr>
            </a:lvl8pPr>
            <a:lvl9pPr marL="3885854" indent="-228580" defTabSz="966702"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3E48C07-C846-415A-B510-CED6070FA8ED}" type="slidenum">
              <a:rPr lang="en-US" altLang="en-US" sz="1300">
                <a:solidFill>
                  <a:prstClr val="black"/>
                </a:solidFill>
                <a:latin typeface="Times New Roman" pitchFamily="18" charset="0"/>
              </a:rPr>
              <a:pPr/>
              <a:t>12</a:t>
            </a:fld>
            <a:endParaRPr lang="en-US" altLang="en-US" sz="1300">
              <a:solidFill>
                <a:prstClr val="black"/>
              </a:solidFill>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Worksheet to achieve and maintain change.  Show the slide that shows the progression </a:t>
            </a:r>
            <a:r>
              <a:rPr lang="en-US"/>
              <a:t>of measurement.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454215-2ED1-49EA-9505-ED05CA48445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805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58788" y="720725"/>
            <a:ext cx="6399212" cy="360045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 always so linear inside an entire project</a:t>
            </a:r>
          </a:p>
        </p:txBody>
      </p:sp>
    </p:spTree>
    <p:extLst>
      <p:ext uri="{BB962C8B-B14F-4D97-AF65-F5344CB8AC3E}">
        <p14:creationId xmlns:p14="http://schemas.microsoft.com/office/powerpoint/2010/main" val="303769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FBE7F5C-6078-424D-9188-06E4ACC5EA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43123F-0826-43DB-B21B-591C2EAE6C2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67" name="Rectangle 2">
            <a:extLst>
              <a:ext uri="{FF2B5EF4-FFF2-40B4-BE49-F238E27FC236}">
                <a16:creationId xmlns:a16="http://schemas.microsoft.com/office/drawing/2014/main" id="{362486D9-2559-4C9B-9BC9-B1B1B899723A}"/>
              </a:ext>
            </a:extLst>
          </p:cNvPr>
          <p:cNvSpPr>
            <a:spLocks noChangeArrowheads="1"/>
          </p:cNvSpPr>
          <p:nvPr/>
        </p:nvSpPr>
        <p:spPr bwMode="auto">
          <a:xfrm>
            <a:off x="3883025"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68" name="Rectangle 3">
            <a:extLst>
              <a:ext uri="{FF2B5EF4-FFF2-40B4-BE49-F238E27FC236}">
                <a16:creationId xmlns:a16="http://schemas.microsoft.com/office/drawing/2014/main" id="{91925389-BC90-4A6F-9496-557CADA30C61}"/>
              </a:ext>
            </a:extLst>
          </p:cNvPr>
          <p:cNvSpPr>
            <a:spLocks noChangeArrowheads="1"/>
          </p:cNvSpPr>
          <p:nvPr/>
        </p:nvSpPr>
        <p:spPr bwMode="auto">
          <a:xfrm>
            <a:off x="3883025"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47" tIns="0" rIns="19247" bIns="0" anchor="b"/>
          <a:lstStyle>
            <a:lvl1pPr defTabSz="933450">
              <a:defRPr>
                <a:solidFill>
                  <a:schemeClr val="tx1"/>
                </a:solidFill>
                <a:latin typeface="Arial" panose="020B0604020202020204" pitchFamily="34" charset="0"/>
                <a:ea typeface="MS PGothic" panose="020B0600070205080204" pitchFamily="34" charset="-128"/>
              </a:defRPr>
            </a:lvl1pPr>
            <a:lvl2pPr marL="742950" indent="-285750" defTabSz="933450">
              <a:defRPr>
                <a:solidFill>
                  <a:schemeClr val="tx1"/>
                </a:solidFill>
                <a:latin typeface="Arial" panose="020B0604020202020204" pitchFamily="34" charset="0"/>
                <a:ea typeface="MS PGothic" panose="020B0600070205080204" pitchFamily="34" charset="-128"/>
              </a:defRPr>
            </a:lvl2pPr>
            <a:lvl3pPr marL="1143000" indent="-228600" defTabSz="933450">
              <a:defRPr>
                <a:solidFill>
                  <a:schemeClr val="tx1"/>
                </a:solidFill>
                <a:latin typeface="Arial" panose="020B0604020202020204" pitchFamily="34" charset="0"/>
                <a:ea typeface="MS PGothic" panose="020B0600070205080204" pitchFamily="34" charset="-128"/>
              </a:defRPr>
            </a:lvl3pPr>
            <a:lvl4pPr marL="1600200" indent="-228600" defTabSz="933450">
              <a:defRPr>
                <a:solidFill>
                  <a:schemeClr val="tx1"/>
                </a:solidFill>
                <a:latin typeface="Arial" panose="020B0604020202020204" pitchFamily="34" charset="0"/>
                <a:ea typeface="MS PGothic" panose="020B0600070205080204" pitchFamily="34" charset="-128"/>
              </a:defRPr>
            </a:lvl4pPr>
            <a:lvl5pPr marL="2057400" indent="-228600" defTabSz="933450">
              <a:defRPr>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4</a:t>
            </a:r>
          </a:p>
        </p:txBody>
      </p:sp>
      <p:sp>
        <p:nvSpPr>
          <p:cNvPr id="88069" name="Rectangle 4">
            <a:extLst>
              <a:ext uri="{FF2B5EF4-FFF2-40B4-BE49-F238E27FC236}">
                <a16:creationId xmlns:a16="http://schemas.microsoft.com/office/drawing/2014/main" id="{9FBDFE53-8031-4BBE-86E9-4C462E16DE39}"/>
              </a:ext>
            </a:extLst>
          </p:cNvPr>
          <p:cNvSpPr>
            <a:spLocks noChangeArrowheads="1"/>
          </p:cNvSpPr>
          <p:nvPr/>
        </p:nvSpPr>
        <p:spPr bwMode="auto">
          <a:xfrm>
            <a:off x="0"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0" name="Rectangle 5">
            <a:extLst>
              <a:ext uri="{FF2B5EF4-FFF2-40B4-BE49-F238E27FC236}">
                <a16:creationId xmlns:a16="http://schemas.microsoft.com/office/drawing/2014/main" id="{79746F35-3D0B-4493-9E42-7F765C4A2A0A}"/>
              </a:ext>
            </a:extLst>
          </p:cNvPr>
          <p:cNvSpPr>
            <a:spLocks noChangeArrowheads="1"/>
          </p:cNvSpPr>
          <p:nvPr/>
        </p:nvSpPr>
        <p:spPr bwMode="auto">
          <a:xfrm>
            <a:off x="0"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1" name="Rectangle 6">
            <a:extLst>
              <a:ext uri="{FF2B5EF4-FFF2-40B4-BE49-F238E27FC236}">
                <a16:creationId xmlns:a16="http://schemas.microsoft.com/office/drawing/2014/main" id="{02B65B76-9DAC-473A-A34A-2F4D299C87D8}"/>
              </a:ext>
            </a:extLst>
          </p:cNvPr>
          <p:cNvSpPr>
            <a:spLocks noChangeArrowheads="1"/>
          </p:cNvSpPr>
          <p:nvPr/>
        </p:nvSpPr>
        <p:spPr bwMode="auto">
          <a:xfrm>
            <a:off x="3883025"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2" name="Rectangle 7">
            <a:extLst>
              <a:ext uri="{FF2B5EF4-FFF2-40B4-BE49-F238E27FC236}">
                <a16:creationId xmlns:a16="http://schemas.microsoft.com/office/drawing/2014/main" id="{13F65692-6AAA-4B2E-813D-9516D3645D76}"/>
              </a:ext>
            </a:extLst>
          </p:cNvPr>
          <p:cNvSpPr>
            <a:spLocks noChangeArrowheads="1"/>
          </p:cNvSpPr>
          <p:nvPr/>
        </p:nvSpPr>
        <p:spPr bwMode="auto">
          <a:xfrm>
            <a:off x="3883025"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47" tIns="0" rIns="19247" bIns="0" anchor="b"/>
          <a:lstStyle>
            <a:lvl1pPr defTabSz="933450">
              <a:defRPr>
                <a:solidFill>
                  <a:schemeClr val="tx1"/>
                </a:solidFill>
                <a:latin typeface="Arial" panose="020B0604020202020204" pitchFamily="34" charset="0"/>
                <a:ea typeface="MS PGothic" panose="020B0600070205080204" pitchFamily="34" charset="-128"/>
              </a:defRPr>
            </a:lvl1pPr>
            <a:lvl2pPr marL="742950" indent="-285750" defTabSz="933450">
              <a:defRPr>
                <a:solidFill>
                  <a:schemeClr val="tx1"/>
                </a:solidFill>
                <a:latin typeface="Arial" panose="020B0604020202020204" pitchFamily="34" charset="0"/>
                <a:ea typeface="MS PGothic" panose="020B0600070205080204" pitchFamily="34" charset="-128"/>
              </a:defRPr>
            </a:lvl2pPr>
            <a:lvl3pPr marL="1143000" indent="-228600" defTabSz="933450">
              <a:defRPr>
                <a:solidFill>
                  <a:schemeClr val="tx1"/>
                </a:solidFill>
                <a:latin typeface="Arial" panose="020B0604020202020204" pitchFamily="34" charset="0"/>
                <a:ea typeface="MS PGothic" panose="020B0600070205080204" pitchFamily="34" charset="-128"/>
              </a:defRPr>
            </a:lvl3pPr>
            <a:lvl4pPr marL="1600200" indent="-228600" defTabSz="933450">
              <a:defRPr>
                <a:solidFill>
                  <a:schemeClr val="tx1"/>
                </a:solidFill>
                <a:latin typeface="Arial" panose="020B0604020202020204" pitchFamily="34" charset="0"/>
                <a:ea typeface="MS PGothic" panose="020B0600070205080204" pitchFamily="34" charset="-128"/>
              </a:defRPr>
            </a:lvl4pPr>
            <a:lvl5pPr marL="2057400" indent="-228600" defTabSz="933450">
              <a:defRPr>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4</a:t>
            </a:r>
          </a:p>
        </p:txBody>
      </p:sp>
      <p:sp>
        <p:nvSpPr>
          <p:cNvPr id="88073" name="Rectangle 8">
            <a:extLst>
              <a:ext uri="{FF2B5EF4-FFF2-40B4-BE49-F238E27FC236}">
                <a16:creationId xmlns:a16="http://schemas.microsoft.com/office/drawing/2014/main" id="{AEF40F3F-1484-44B4-B26E-0632481808CF}"/>
              </a:ext>
            </a:extLst>
          </p:cNvPr>
          <p:cNvSpPr>
            <a:spLocks noChangeArrowheads="1"/>
          </p:cNvSpPr>
          <p:nvPr/>
        </p:nvSpPr>
        <p:spPr bwMode="auto">
          <a:xfrm>
            <a:off x="0"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4" name="Rectangle 9">
            <a:extLst>
              <a:ext uri="{FF2B5EF4-FFF2-40B4-BE49-F238E27FC236}">
                <a16:creationId xmlns:a16="http://schemas.microsoft.com/office/drawing/2014/main" id="{5C903500-81D1-4B85-8897-EE9DCF557742}"/>
              </a:ext>
            </a:extLst>
          </p:cNvPr>
          <p:cNvSpPr>
            <a:spLocks noChangeArrowheads="1"/>
          </p:cNvSpPr>
          <p:nvPr/>
        </p:nvSpPr>
        <p:spPr bwMode="auto">
          <a:xfrm>
            <a:off x="0"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5" name="Rectangle 10">
            <a:extLst>
              <a:ext uri="{FF2B5EF4-FFF2-40B4-BE49-F238E27FC236}">
                <a16:creationId xmlns:a16="http://schemas.microsoft.com/office/drawing/2014/main" id="{538C295F-92AF-41B2-8D68-484E7E3C5451}"/>
              </a:ext>
            </a:extLst>
          </p:cNvPr>
          <p:cNvSpPr>
            <a:spLocks noChangeArrowheads="1"/>
          </p:cNvSpPr>
          <p:nvPr/>
        </p:nvSpPr>
        <p:spPr bwMode="auto">
          <a:xfrm>
            <a:off x="3883025"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6" name="Rectangle 11">
            <a:extLst>
              <a:ext uri="{FF2B5EF4-FFF2-40B4-BE49-F238E27FC236}">
                <a16:creationId xmlns:a16="http://schemas.microsoft.com/office/drawing/2014/main" id="{66A0C677-DEB6-41CC-BBE0-4F292621606B}"/>
              </a:ext>
            </a:extLst>
          </p:cNvPr>
          <p:cNvSpPr>
            <a:spLocks noChangeArrowheads="1"/>
          </p:cNvSpPr>
          <p:nvPr/>
        </p:nvSpPr>
        <p:spPr bwMode="auto">
          <a:xfrm>
            <a:off x="3883025"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47" tIns="0" rIns="19247" bIns="0" anchor="b"/>
          <a:lstStyle>
            <a:lvl1pPr defTabSz="933450">
              <a:defRPr>
                <a:solidFill>
                  <a:schemeClr val="tx1"/>
                </a:solidFill>
                <a:latin typeface="Arial" panose="020B0604020202020204" pitchFamily="34" charset="0"/>
                <a:ea typeface="MS PGothic" panose="020B0600070205080204" pitchFamily="34" charset="-128"/>
              </a:defRPr>
            </a:lvl1pPr>
            <a:lvl2pPr marL="742950" indent="-285750" defTabSz="933450">
              <a:defRPr>
                <a:solidFill>
                  <a:schemeClr val="tx1"/>
                </a:solidFill>
                <a:latin typeface="Arial" panose="020B0604020202020204" pitchFamily="34" charset="0"/>
                <a:ea typeface="MS PGothic" panose="020B0600070205080204" pitchFamily="34" charset="-128"/>
              </a:defRPr>
            </a:lvl2pPr>
            <a:lvl3pPr marL="1143000" indent="-228600" defTabSz="933450">
              <a:defRPr>
                <a:solidFill>
                  <a:schemeClr val="tx1"/>
                </a:solidFill>
                <a:latin typeface="Arial" panose="020B0604020202020204" pitchFamily="34" charset="0"/>
                <a:ea typeface="MS PGothic" panose="020B0600070205080204" pitchFamily="34" charset="-128"/>
              </a:defRPr>
            </a:lvl3pPr>
            <a:lvl4pPr marL="1600200" indent="-228600" defTabSz="933450">
              <a:defRPr>
                <a:solidFill>
                  <a:schemeClr val="tx1"/>
                </a:solidFill>
                <a:latin typeface="Arial" panose="020B0604020202020204" pitchFamily="34" charset="0"/>
                <a:ea typeface="MS PGothic" panose="020B0600070205080204" pitchFamily="34" charset="-128"/>
              </a:defRPr>
            </a:lvl4pPr>
            <a:lvl5pPr marL="2057400" indent="-228600" defTabSz="933450">
              <a:defRPr>
                <a:solidFill>
                  <a:schemeClr val="tx1"/>
                </a:solidFill>
                <a:latin typeface="Arial" panose="020B0604020202020204" pitchFamily="34" charset="0"/>
                <a:ea typeface="MS PGothic"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4</a:t>
            </a:r>
          </a:p>
        </p:txBody>
      </p:sp>
      <p:sp>
        <p:nvSpPr>
          <p:cNvPr id="88077" name="Rectangle 12">
            <a:extLst>
              <a:ext uri="{FF2B5EF4-FFF2-40B4-BE49-F238E27FC236}">
                <a16:creationId xmlns:a16="http://schemas.microsoft.com/office/drawing/2014/main" id="{C4F00F49-F3D1-4A6B-A059-40990663A8EB}"/>
              </a:ext>
            </a:extLst>
          </p:cNvPr>
          <p:cNvSpPr>
            <a:spLocks noChangeArrowheads="1"/>
          </p:cNvSpPr>
          <p:nvPr/>
        </p:nvSpPr>
        <p:spPr bwMode="auto">
          <a:xfrm>
            <a:off x="0" y="8828088"/>
            <a:ext cx="2974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8" name="Rectangle 13">
            <a:extLst>
              <a:ext uri="{FF2B5EF4-FFF2-40B4-BE49-F238E27FC236}">
                <a16:creationId xmlns:a16="http://schemas.microsoft.com/office/drawing/2014/main" id="{1CA2049E-54CB-46DF-9924-0CC514894557}"/>
              </a:ext>
            </a:extLst>
          </p:cNvPr>
          <p:cNvSpPr>
            <a:spLocks noChangeArrowheads="1"/>
          </p:cNvSpPr>
          <p:nvPr/>
        </p:nvSpPr>
        <p:spPr bwMode="auto">
          <a:xfrm>
            <a:off x="0" y="0"/>
            <a:ext cx="2974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798" tIns="43899" rIns="87798" bIns="43899"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88079" name="Rectangle 14">
            <a:extLst>
              <a:ext uri="{FF2B5EF4-FFF2-40B4-BE49-F238E27FC236}">
                <a16:creationId xmlns:a16="http://schemas.microsoft.com/office/drawing/2014/main" id="{9DCC9A48-ED2E-459C-912E-7B84401E5D47}"/>
              </a:ext>
            </a:extLst>
          </p:cNvPr>
          <p:cNvSpPr>
            <a:spLocks noGrp="1" noRot="1" noChangeAspect="1" noChangeArrowheads="1" noTextEdit="1"/>
          </p:cNvSpPr>
          <p:nvPr>
            <p:ph type="sldImg"/>
          </p:nvPr>
        </p:nvSpPr>
        <p:spPr>
          <a:xfrm>
            <a:off x="334963" y="698500"/>
            <a:ext cx="6191250" cy="3482975"/>
          </a:xfrm>
          <a:ln w="12700" cap="flat">
            <a:solidFill>
              <a:schemeClr val="tx1"/>
            </a:solidFill>
          </a:ln>
        </p:spPr>
      </p:sp>
      <p:sp>
        <p:nvSpPr>
          <p:cNvPr id="88080" name="Rectangle 15">
            <a:extLst>
              <a:ext uri="{FF2B5EF4-FFF2-40B4-BE49-F238E27FC236}">
                <a16:creationId xmlns:a16="http://schemas.microsoft.com/office/drawing/2014/main" id="{B47CAC83-F635-4EFC-95ED-D6D49D7D4F4C}"/>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4909" rIns="91422" bIns="44909"/>
          <a:lstStyle/>
          <a:p>
            <a:r>
              <a:rPr lang="en-US" altLang="en-US">
                <a:latin typeface="Arial" panose="020B0604020202020204" pitchFamily="34" charset="0"/>
              </a:rPr>
              <a:t>This is our model--engine.We aren’t sure how many times you will see this---but it will be a lot!!</a:t>
            </a:r>
          </a:p>
          <a:p>
            <a:r>
              <a:rPr lang="en-US" altLang="en-US">
                <a:latin typeface="Arial" panose="020B0604020202020204" pitchFamily="34" charset="0"/>
              </a:rPr>
              <a:t>At the BTS College we will go thru it in more detail…in fact…its our roadmap thru the 3 days..but today let’s do an overview of the model.</a:t>
            </a:r>
          </a:p>
          <a:p>
            <a:endParaRPr lang="en-US" altLang="en-US">
              <a:latin typeface="Arial" panose="020B0604020202020204" pitchFamily="34" charset="0"/>
            </a:endParaRPr>
          </a:p>
          <a:p>
            <a:r>
              <a:rPr lang="en-US" altLang="en-US">
                <a:latin typeface="Arial" panose="020B0604020202020204" pitchFamily="34" charset="0"/>
              </a:rPr>
              <a:t>Topic selection is our start point….ripe topic..one important to work on..and we know how to get improvement</a:t>
            </a:r>
          </a:p>
          <a:p>
            <a:r>
              <a:rPr lang="en-US" altLang="en-US">
                <a:latin typeface="Arial" panose="020B0604020202020204" pitchFamily="34" charset="0"/>
              </a:rPr>
              <a:t>Expert meeting—get together subject matter experts to harvest key changes that we know work…get some initial ideas on appropriate breakthrough goals and on possible measures for the Collaborative teams to use  </a:t>
            </a:r>
          </a:p>
          <a:p>
            <a:r>
              <a:rPr lang="en-US" altLang="en-US">
                <a:latin typeface="Arial" panose="020B0604020202020204" pitchFamily="34" charset="0"/>
              </a:rPr>
              <a:t>Developing the framework means getting the charter, goals, measures and package fo changes ready to be used by the teams</a:t>
            </a:r>
          </a:p>
          <a:p>
            <a:r>
              <a:rPr lang="en-US" altLang="en-US">
                <a:latin typeface="Arial" panose="020B0604020202020204" pitchFamily="34" charset="0"/>
              </a:rPr>
              <a:t>At the 3 learning sessions subject matter experts share the changes in depth and help teams plan how to test/adapt them at their orgs.  At LS 2 and 3 more time is spent on the teams sharing/teaching and less on the faculty</a:t>
            </a:r>
          </a:p>
          <a:p>
            <a:r>
              <a:rPr lang="en-US" altLang="en-US">
                <a:latin typeface="Arial" panose="020B0604020202020204" pitchFamily="34" charset="0"/>
              </a:rPr>
              <a:t>AP—where the action is…full of testing changes, adapting…implementing </a:t>
            </a:r>
          </a:p>
          <a:p>
            <a:r>
              <a:rPr lang="en-US" altLang="en-US">
                <a:latin typeface="Arial" panose="020B0604020202020204" pitchFamily="34" charset="0"/>
              </a:rPr>
              <a:t>At the end of the collaborative some collaboratives hold a Congress…nationally..or for the sponsoring orgs…others commit to publish</a:t>
            </a:r>
          </a:p>
          <a:p>
            <a:r>
              <a:rPr lang="en-US" altLang="en-US">
                <a:latin typeface="Arial" panose="020B0604020202020204" pitchFamily="34" charset="0"/>
              </a:rPr>
              <a:t>HTG…6 months post end of collaborative teams report results again and update their work </a:t>
            </a:r>
          </a:p>
          <a:p>
            <a:r>
              <a:rPr lang="en-US" altLang="en-US">
                <a:latin typeface="Arial" panose="020B0604020202020204" pitchFamily="34" charset="0"/>
              </a:rPr>
              <a:t>Support system…ongoing</a:t>
            </a:r>
          </a:p>
          <a:p>
            <a:r>
              <a:rPr lang="en-US" altLang="en-US">
                <a:latin typeface="Arial" panose="020B0604020202020204" pitchFamily="34" charset="0"/>
              </a:rPr>
              <a:t>Topic Selection: IHI leaders identify a particular area or issue in health care that is ripe for improvement:</a:t>
            </a:r>
          </a:p>
          <a:p>
            <a:r>
              <a:rPr lang="en-US" altLang="en-US">
                <a:latin typeface="Arial" panose="020B0604020202020204" pitchFamily="34" charset="0"/>
              </a:rPr>
              <a:t>existing knowledge is sound but not widely used, better results have been demonstrated in realworld</a:t>
            </a:r>
          </a:p>
          <a:p>
            <a:r>
              <a:rPr lang="en-US" altLang="en-US">
                <a:latin typeface="Arial" panose="020B0604020202020204" pitchFamily="34" charset="0"/>
              </a:rPr>
              <a:t>settings, and current defect rates affect many patients somewhat, or at least a few patients</a:t>
            </a:r>
          </a:p>
          <a:p>
            <a:r>
              <a:rPr lang="en-US" altLang="en-US">
                <a:latin typeface="Arial" panose="020B0604020202020204" pitchFamily="34" charset="0"/>
              </a:rPr>
              <a:t>profoundly.</a:t>
            </a:r>
          </a:p>
          <a:p>
            <a:r>
              <a:rPr lang="en-US" altLang="en-US">
                <a:latin typeface="Arial" panose="020B0604020202020204" pitchFamily="34" charset="0"/>
              </a:rPr>
              <a:t>Faculty Recruitment: IHI identifies 5 to 15 experts in the relevant disciplines, including international</a:t>
            </a:r>
          </a:p>
          <a:p>
            <a:r>
              <a:rPr lang="en-US" altLang="en-US">
                <a:latin typeface="Arial" panose="020B0604020202020204" pitchFamily="34" charset="0"/>
              </a:rPr>
              <a:t>subject matter experts as well as application experts, individual clinicians who have demonstrated</a:t>
            </a:r>
          </a:p>
          <a:p>
            <a:r>
              <a:rPr lang="en-US" altLang="en-US">
                <a:latin typeface="Arial" panose="020B0604020202020204" pitchFamily="34" charset="0"/>
              </a:rPr>
              <a:t>breakthrough performance in their own practice. One expert is asked to chair the Collaborative and</a:t>
            </a:r>
          </a:p>
          <a:p>
            <a:r>
              <a:rPr lang="en-US" altLang="en-US">
                <a:latin typeface="Arial" panose="020B0604020202020204" pitchFamily="34" charset="0"/>
              </a:rPr>
              <a:t>is responsible for establishing the vision of a new system of care, providing faculty leadership, and</a:t>
            </a:r>
          </a:p>
          <a:p>
            <a:r>
              <a:rPr lang="en-US" altLang="en-US">
                <a:latin typeface="Arial" panose="020B0604020202020204" pitchFamily="34" charset="0"/>
              </a:rPr>
              <a:t>teaching and coaching the participating teams. Typically, chairs devote one or two days per week for</a:t>
            </a:r>
          </a:p>
          <a:p>
            <a:r>
              <a:rPr lang="en-US" altLang="en-US">
                <a:latin typeface="Arial" panose="020B0604020202020204" pitchFamily="34" charset="0"/>
              </a:rPr>
              <a:t>the duration of the Collaborative. The chair and the expert faculty assist IHI in creating the specific</a:t>
            </a:r>
          </a:p>
          <a:p>
            <a:r>
              <a:rPr lang="en-US" altLang="en-US">
                <a:latin typeface="Arial" panose="020B0604020202020204" pitchFamily="34" charset="0"/>
              </a:rPr>
              <a:t>content for the Collaborative, including appropriate aims, measurement strategies, and a list of</a:t>
            </a:r>
          </a:p>
          <a:p>
            <a:r>
              <a:rPr lang="en-US" altLang="en-US">
                <a:latin typeface="Arial" panose="020B0604020202020204" pitchFamily="34" charset="0"/>
              </a:rPr>
              <a:t>© 2003 Institute for Healthcare Improvement</a:t>
            </a:r>
          </a:p>
          <a:p>
            <a:r>
              <a:rPr lang="en-US" altLang="en-US" b="1">
                <a:latin typeface="Arial" panose="020B0604020202020204" pitchFamily="34" charset="0"/>
              </a:rPr>
              <a:t>LS1 LS2 LS3</a:t>
            </a:r>
          </a:p>
          <a:p>
            <a:r>
              <a:rPr lang="en-US" altLang="en-US">
                <a:latin typeface="Arial" panose="020B0604020202020204" pitchFamily="34" charset="0"/>
              </a:rPr>
              <a:t>Summative</a:t>
            </a:r>
          </a:p>
          <a:p>
            <a:r>
              <a:rPr lang="en-US" altLang="en-US">
                <a:latin typeface="Arial" panose="020B0604020202020204" pitchFamily="34" charset="0"/>
              </a:rPr>
              <a:t>Congresses and</a:t>
            </a:r>
          </a:p>
          <a:p>
            <a:r>
              <a:rPr lang="en-US" altLang="en-US">
                <a:latin typeface="Arial" panose="020B0604020202020204" pitchFamily="34" charset="0"/>
              </a:rPr>
              <a:t>Publications </a:t>
            </a:r>
            <a:r>
              <a:rPr lang="en-US" altLang="en-US" b="1">
                <a:latin typeface="Arial" panose="020B0604020202020204" pitchFamily="34" charset="0"/>
              </a:rPr>
              <a:t>AP1 AP2 AP3</a:t>
            </a:r>
          </a:p>
          <a:p>
            <a:r>
              <a:rPr lang="en-US" altLang="en-US">
                <a:latin typeface="Arial" panose="020B0604020202020204" pitchFamily="34" charset="0"/>
              </a:rPr>
              <a:t>Supports:</a:t>
            </a:r>
          </a:p>
          <a:p>
            <a:r>
              <a:rPr lang="en-US" altLang="en-US">
                <a:latin typeface="Arial" panose="020B0604020202020204" pitchFamily="34" charset="0"/>
              </a:rPr>
              <a:t>Email • Visits • Phone Conferences • Monthly Team Reports • Assessments</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P</a:t>
            </a:r>
          </a:p>
          <a:p>
            <a:r>
              <a:rPr lang="en-US" altLang="en-US" b="1">
                <a:latin typeface="Arial" panose="020B0604020202020204" pitchFamily="34" charset="0"/>
              </a:rPr>
              <a:t>S</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P</a:t>
            </a:r>
          </a:p>
          <a:p>
            <a:r>
              <a:rPr lang="en-US" altLang="en-US" b="1">
                <a:latin typeface="Arial" panose="020B0604020202020204" pitchFamily="34" charset="0"/>
              </a:rPr>
              <a:t>S</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P</a:t>
            </a:r>
          </a:p>
          <a:p>
            <a:r>
              <a:rPr lang="en-US" altLang="en-US" b="1">
                <a:latin typeface="Arial" panose="020B0604020202020204" pitchFamily="34" charset="0"/>
              </a:rPr>
              <a:t>S</a:t>
            </a:r>
          </a:p>
          <a:p>
            <a:r>
              <a:rPr lang="en-US" altLang="en-US">
                <a:latin typeface="Arial" panose="020B0604020202020204" pitchFamily="34" charset="0"/>
              </a:rPr>
              <a:t>Enroll</a:t>
            </a:r>
          </a:p>
          <a:p>
            <a:r>
              <a:rPr lang="en-US" altLang="en-US">
                <a:latin typeface="Arial" panose="020B0604020202020204" pitchFamily="34" charset="0"/>
              </a:rPr>
              <a:t>Participants</a:t>
            </a:r>
          </a:p>
          <a:p>
            <a:r>
              <a:rPr lang="en-US" altLang="en-US">
                <a:latin typeface="Arial" panose="020B0604020202020204" pitchFamily="34" charset="0"/>
              </a:rPr>
              <a:t>Prework</a:t>
            </a:r>
          </a:p>
          <a:p>
            <a:r>
              <a:rPr lang="en-US" altLang="en-US">
                <a:latin typeface="Arial" panose="020B0604020202020204" pitchFamily="34" charset="0"/>
              </a:rPr>
              <a:t>Develop</a:t>
            </a:r>
          </a:p>
          <a:p>
            <a:r>
              <a:rPr lang="en-US" altLang="en-US">
                <a:latin typeface="Arial" panose="020B0604020202020204" pitchFamily="34" charset="0"/>
              </a:rPr>
              <a:t>Framework</a:t>
            </a:r>
          </a:p>
          <a:p>
            <a:r>
              <a:rPr lang="en-US" altLang="en-US">
                <a:latin typeface="Arial" panose="020B0604020202020204" pitchFamily="34" charset="0"/>
              </a:rPr>
              <a:t>and Changes</a:t>
            </a:r>
          </a:p>
          <a:p>
            <a:r>
              <a:rPr lang="en-US" altLang="en-US">
                <a:latin typeface="Arial" panose="020B0604020202020204" pitchFamily="34" charset="0"/>
              </a:rPr>
              <a:t>Select Topic</a:t>
            </a:r>
          </a:p>
          <a:p>
            <a:r>
              <a:rPr lang="en-US" altLang="en-US">
                <a:latin typeface="Arial" panose="020B0604020202020204" pitchFamily="34" charset="0"/>
              </a:rPr>
              <a:t>Recruit Faculty</a:t>
            </a:r>
          </a:p>
          <a:p>
            <a:r>
              <a:rPr lang="en-US" altLang="en-US">
                <a:latin typeface="Arial" panose="020B0604020202020204" pitchFamily="34" charset="0"/>
              </a:rPr>
              <a:t>LS1: Learning Session</a:t>
            </a:r>
          </a:p>
          <a:p>
            <a:r>
              <a:rPr lang="en-US" altLang="en-US">
                <a:latin typeface="Arial" panose="020B0604020202020204" pitchFamily="34" charset="0"/>
              </a:rPr>
              <a:t>AP: Action Period</a:t>
            </a:r>
          </a:p>
          <a:p>
            <a:r>
              <a:rPr lang="en-US" altLang="en-US">
                <a:latin typeface="Arial" panose="020B0604020202020204" pitchFamily="34" charset="0"/>
              </a:rPr>
              <a:t>P-D-S-A: Plan-Do-Study-Act</a:t>
            </a:r>
          </a:p>
          <a:p>
            <a:r>
              <a:rPr lang="en-US" altLang="en-US">
                <a:latin typeface="Arial" panose="020B0604020202020204" pitchFamily="34" charset="0"/>
              </a:rPr>
              <a:t>Institute for Healthcare Improvement Cambridge, Massachusetts 6</a:t>
            </a:r>
          </a:p>
          <a:p>
            <a:r>
              <a:rPr lang="en-US" altLang="en-US">
                <a:latin typeface="Arial" panose="020B0604020202020204" pitchFamily="34" charset="0"/>
              </a:rPr>
              <a:t>evidence-based changes. An Improvement Advisor teaches and coaches teams on improvement</a:t>
            </a:r>
          </a:p>
          <a:p>
            <a:r>
              <a:rPr lang="en-US" altLang="en-US">
                <a:latin typeface="Arial" panose="020B0604020202020204" pitchFamily="34" charset="0"/>
              </a:rPr>
              <a:t>methods and how to apply them in local settings.</a:t>
            </a:r>
          </a:p>
          <a:p>
            <a:r>
              <a:rPr lang="en-US" altLang="en-US">
                <a:latin typeface="Arial" panose="020B0604020202020204" pitchFamily="34" charset="0"/>
              </a:rPr>
              <a:t>Enrollment of Participating Organizations and Teams: Organizations elect to join a Collaborative</a:t>
            </a:r>
          </a:p>
          <a:p>
            <a:r>
              <a:rPr lang="en-US" altLang="en-US">
                <a:latin typeface="Arial" panose="020B0604020202020204" pitchFamily="34" charset="0"/>
              </a:rPr>
              <a:t>through an application process, appointing multidisciplinary teams within the organization</a:t>
            </a:r>
          </a:p>
          <a:p>
            <a:r>
              <a:rPr lang="en-US" altLang="en-US">
                <a:latin typeface="Arial" panose="020B0604020202020204" pitchFamily="34" charset="0"/>
              </a:rPr>
              <a:t>charged to learn from the Collaborative process, conduct small-scale tests of change, and help</a:t>
            </a:r>
          </a:p>
          <a:p>
            <a:r>
              <a:rPr lang="en-US" altLang="en-US">
                <a:latin typeface="Arial" panose="020B0604020202020204" pitchFamily="34" charset="0"/>
              </a:rPr>
              <a:t>successful changes become standard practices. Senior leaders from participating organizations are</a:t>
            </a:r>
          </a:p>
          <a:p>
            <a:r>
              <a:rPr lang="en-US" altLang="en-US">
                <a:latin typeface="Arial" panose="020B0604020202020204" pitchFamily="34" charset="0"/>
              </a:rPr>
              <a:t>expected to guide, support, and encourage the improvement teams, and to bear responsibility for</a:t>
            </a:r>
          </a:p>
          <a:p>
            <a:r>
              <a:rPr lang="en-US" altLang="en-US">
                <a:latin typeface="Arial" panose="020B0604020202020204" pitchFamily="34" charset="0"/>
              </a:rPr>
              <a:t>the sustainability of the teams’ effective changes. To help teams prepare for the start of the</a:t>
            </a:r>
          </a:p>
          <a:p>
            <a:r>
              <a:rPr lang="en-US" altLang="en-US">
                <a:latin typeface="Arial" panose="020B0604020202020204" pitchFamily="34" charset="0"/>
              </a:rPr>
              <a:t>Collaborative, IHI conducts prework conference calls to clarify the Collaborative processes, roles,</a:t>
            </a:r>
          </a:p>
          <a:p>
            <a:r>
              <a:rPr lang="en-US" altLang="en-US">
                <a:latin typeface="Arial" panose="020B0604020202020204" pitchFamily="34" charset="0"/>
              </a:rPr>
              <a:t>and expectations of organization leaders and team members. IHI traditionally accepts all applicants</a:t>
            </a:r>
          </a:p>
          <a:p>
            <a:r>
              <a:rPr lang="en-US" altLang="en-US">
                <a:latin typeface="Arial" panose="020B0604020202020204" pitchFamily="34" charset="0"/>
              </a:rPr>
              <a:t>who agree to commit to these expectations.</a:t>
            </a:r>
          </a:p>
          <a:p>
            <a:r>
              <a:rPr lang="en-US" altLang="en-US">
                <a:latin typeface="Arial" panose="020B0604020202020204" pitchFamily="34" charset="0"/>
              </a:rPr>
              <a:t>Learning Sessions: Traditional Learning Sessions are face-to-face meetings, usually three of which</a:t>
            </a:r>
          </a:p>
          <a:p>
            <a:r>
              <a:rPr lang="en-US" altLang="en-US">
                <a:latin typeface="Arial" panose="020B0604020202020204" pitchFamily="34" charset="0"/>
              </a:rPr>
              <a:t>are conducted during a typical Collaborative, bringing together multidisciplinary teams from each</a:t>
            </a:r>
          </a:p>
          <a:p>
            <a:r>
              <a:rPr lang="en-US" altLang="en-US">
                <a:latin typeface="Arial" panose="020B0604020202020204" pitchFamily="34" charset="0"/>
              </a:rPr>
              <a:t>organization and the expert faculty to exchange ideas. At the first Learning Session, expert faculty</a:t>
            </a:r>
          </a:p>
          <a:p>
            <a:r>
              <a:rPr lang="en-US" altLang="en-US">
                <a:latin typeface="Arial" panose="020B0604020202020204" pitchFamily="34" charset="0"/>
              </a:rPr>
              <a:t>present a vision for ideal care in the topic area and specific changes, called a Change Package, that</a:t>
            </a:r>
          </a:p>
          <a:p>
            <a:r>
              <a:rPr lang="en-US" altLang="en-US">
                <a:latin typeface="Arial" panose="020B0604020202020204" pitchFamily="34" charset="0"/>
              </a:rPr>
              <a:t>when applied locally will improve significantly the system’s performance. Teams learn from an</a:t>
            </a:r>
          </a:p>
          <a:p>
            <a:r>
              <a:rPr lang="en-US" altLang="en-US">
                <a:latin typeface="Arial" panose="020B0604020202020204" pitchFamily="34" charset="0"/>
              </a:rPr>
              <a:t>Improvement Advisor the Model for Improvement (described below) that enables teams to test these</a:t>
            </a:r>
          </a:p>
          <a:p>
            <a:r>
              <a:rPr lang="en-US" altLang="en-US">
                <a:latin typeface="Arial" panose="020B0604020202020204" pitchFamily="34" charset="0"/>
              </a:rPr>
              <a:t>powerful change ideas locally, and then reflect, learn, and refine these tests. At the second and third</a:t>
            </a:r>
          </a:p>
          <a:p>
            <a:r>
              <a:rPr lang="en-US" altLang="en-US">
                <a:latin typeface="Arial" panose="020B0604020202020204" pitchFamily="34" charset="0"/>
              </a:rPr>
              <a:t>Learning Sessions, team members learn even more from one another as they report on successes,</a:t>
            </a:r>
          </a:p>
          <a:p>
            <a:r>
              <a:rPr lang="en-US" altLang="en-US">
                <a:latin typeface="Arial" panose="020B0604020202020204" pitchFamily="34" charset="0"/>
              </a:rPr>
              <a:t>barriers, and lessons learned in general sessions, workshops, storyboard presentations, and informal</a:t>
            </a:r>
          </a:p>
          <a:p>
            <a:r>
              <a:rPr lang="en-US" altLang="en-US">
                <a:latin typeface="Arial" panose="020B0604020202020204" pitchFamily="34" charset="0"/>
              </a:rPr>
              <a:t>dialogue and exchange. Formal academic knowledge is bolstered by the practical voices of peers who</a:t>
            </a:r>
          </a:p>
          <a:p>
            <a:r>
              <a:rPr lang="en-US" altLang="en-US">
                <a:latin typeface="Arial" panose="020B0604020202020204" pitchFamily="34" charset="0"/>
              </a:rPr>
              <a:t>can say, “I had the same problem; let me tell you how I solved it.”</a:t>
            </a:r>
          </a:p>
          <a:p>
            <a:r>
              <a:rPr lang="en-US" altLang="en-US">
                <a:latin typeface="Arial" panose="020B0604020202020204" pitchFamily="34" charset="0"/>
              </a:rPr>
              <a:t>Action Periods: During Action Periods between the Learning Sessions, teams test and implement</a:t>
            </a:r>
          </a:p>
          <a:p>
            <a:r>
              <a:rPr lang="en-US" altLang="en-US">
                <a:latin typeface="Arial" panose="020B0604020202020204" pitchFamily="34" charset="0"/>
              </a:rPr>
              <a:t>changes in their local settings—and collect data to measure the impact of the changes. They submit</a:t>
            </a:r>
          </a:p>
          <a:p>
            <a:r>
              <a:rPr lang="en-US" altLang="en-US">
                <a:latin typeface="Arial" panose="020B0604020202020204" pitchFamily="34" charset="0"/>
              </a:rPr>
              <a:t>monthly progress reports for the entire Collaborative to review, and are supported by conference</a:t>
            </a:r>
          </a:p>
          <a:p>
            <a:r>
              <a:rPr lang="en-US" altLang="en-US">
                <a:latin typeface="Arial" panose="020B0604020202020204" pitchFamily="34" charset="0"/>
              </a:rPr>
              <a:t>calls, peer site visits, and Web-based discussions that enable them to share information and learn</a:t>
            </a:r>
          </a:p>
          <a:p>
            <a:r>
              <a:rPr lang="en-US" altLang="en-US">
                <a:latin typeface="Arial" panose="020B0604020202020204" pitchFamily="34" charset="0"/>
              </a:rPr>
              <a:t>from national experts and other health care organizations. The aim is to build collaboration and</a:t>
            </a:r>
          </a:p>
          <a:p>
            <a:r>
              <a:rPr lang="en-US" altLang="en-US">
                <a:latin typeface="Arial" panose="020B0604020202020204" pitchFamily="34" charset="0"/>
              </a:rPr>
              <a:t>support the organizations as they try out new ideas, even at a distance.</a:t>
            </a:r>
          </a:p>
          <a:p>
            <a:r>
              <a:rPr lang="en-US" altLang="en-US">
                <a:latin typeface="Arial" panose="020B0604020202020204" pitchFamily="34" charset="0"/>
              </a:rPr>
              <a:t>The Model for Improvement: To apply changes in their local settings, Collaborative participants</a:t>
            </a:r>
          </a:p>
          <a:p>
            <a:r>
              <a:rPr lang="en-US" altLang="en-US">
                <a:latin typeface="Arial" panose="020B0604020202020204" pitchFamily="34" charset="0"/>
              </a:rPr>
              <a:t>learn an approach for organizing and carrying out their improvement work, called the Model</a:t>
            </a:r>
          </a:p>
          <a:p>
            <a:r>
              <a:rPr lang="en-US" altLang="en-US">
                <a:latin typeface="Arial" panose="020B0604020202020204" pitchFamily="34" charset="0"/>
              </a:rPr>
              <a:t>for Improvement (Figure 3). This model, developed by Associates in Process Improvement</a:t>
            </a:r>
          </a:p>
          <a:p>
            <a:r>
              <a:rPr lang="en-US" altLang="en-US">
                <a:latin typeface="Arial" panose="020B0604020202020204" pitchFamily="34" charset="0"/>
              </a:rPr>
              <a:t>(</a:t>
            </a:r>
            <a:r>
              <a:rPr lang="en-US" altLang="en-US" i="1">
                <a:latin typeface="Arial" panose="020B0604020202020204" pitchFamily="34" charset="0"/>
              </a:rPr>
              <a:t>The Improvement Guide</a:t>
            </a:r>
            <a:r>
              <a:rPr lang="en-US" altLang="en-US">
                <a:latin typeface="Arial" panose="020B0604020202020204" pitchFamily="34" charset="0"/>
              </a:rPr>
              <a:t>, Jossey-Bass, 1996), identifies four key elements of successful process</a:t>
            </a:r>
          </a:p>
          <a:p>
            <a:r>
              <a:rPr lang="en-US" altLang="en-US">
                <a:latin typeface="Arial" panose="020B0604020202020204" pitchFamily="34" charset="0"/>
              </a:rPr>
              <a:t>improvement: specific and measurable aims, measures of improvement that are tracked over</a:t>
            </a:r>
          </a:p>
          <a:p>
            <a:r>
              <a:rPr lang="en-US" altLang="en-US">
                <a:latin typeface="Arial" panose="020B0604020202020204" pitchFamily="34" charset="0"/>
              </a:rPr>
              <a:t>time, key changes that will result in the desired improvement, and a series of testing “cycles”</a:t>
            </a:r>
          </a:p>
          <a:p>
            <a:r>
              <a:rPr lang="en-US" altLang="en-US">
                <a:latin typeface="Arial" panose="020B0604020202020204" pitchFamily="34" charset="0"/>
              </a:rPr>
              <a:t>during which teams learn how to apply key change ideas to their own organizations.</a:t>
            </a:r>
          </a:p>
          <a:p>
            <a:r>
              <a:rPr lang="en-US" altLang="en-US">
                <a:latin typeface="Arial" panose="020B0604020202020204" pitchFamily="34" charset="0"/>
              </a:rPr>
              <a:t>© 2003 Institute for Healthcare Improvement</a:t>
            </a:r>
          </a:p>
          <a:p>
            <a:r>
              <a:rPr lang="en-US" altLang="en-US">
                <a:latin typeface="Arial" panose="020B0604020202020204" pitchFamily="34" charset="0"/>
              </a:rPr>
              <a:t>7 The Breakthrough Series: IHI’s Collaborative Model for Achieving Breakthrough Improvement</a:t>
            </a:r>
          </a:p>
          <a:p>
            <a:r>
              <a:rPr lang="en-US" altLang="en-US">
                <a:latin typeface="Arial" panose="020B0604020202020204" pitchFamily="34" charset="0"/>
              </a:rPr>
              <a:t>The Model for Improvement requires Collaborative teams to ask</a:t>
            </a:r>
          </a:p>
          <a:p>
            <a:r>
              <a:rPr lang="en-US" altLang="en-US">
                <a:latin typeface="Arial" panose="020B0604020202020204" pitchFamily="34" charset="0"/>
              </a:rPr>
              <a:t>three questions:</a:t>
            </a:r>
          </a:p>
          <a:p>
            <a:r>
              <a:rPr lang="en-US" altLang="en-US">
                <a:latin typeface="Arial" panose="020B0604020202020204" pitchFamily="34" charset="0"/>
              </a:rPr>
              <a:t>1. </a:t>
            </a:r>
            <a:r>
              <a:rPr lang="en-US" altLang="en-US" i="1">
                <a:latin typeface="Arial" panose="020B0604020202020204" pitchFamily="34" charset="0"/>
              </a:rPr>
              <a:t>What are we trying to accomplish? (Aim) </a:t>
            </a:r>
            <a:r>
              <a:rPr lang="en-US" altLang="en-US">
                <a:latin typeface="Arial" panose="020B0604020202020204" pitchFamily="34" charset="0"/>
              </a:rPr>
              <a:t>Here, participants</a:t>
            </a:r>
          </a:p>
          <a:p>
            <a:r>
              <a:rPr lang="en-US" altLang="en-US">
                <a:latin typeface="Arial" panose="020B0604020202020204" pitchFamily="34" charset="0"/>
              </a:rPr>
              <a:t>determine which specific outcomes they are trying to change</a:t>
            </a:r>
          </a:p>
          <a:p>
            <a:r>
              <a:rPr lang="en-US" altLang="en-US">
                <a:latin typeface="Arial" panose="020B0604020202020204" pitchFamily="34" charset="0"/>
              </a:rPr>
              <a:t>through their work.</a:t>
            </a:r>
          </a:p>
          <a:p>
            <a:r>
              <a:rPr lang="en-US" altLang="en-US">
                <a:latin typeface="Arial" panose="020B0604020202020204" pitchFamily="34" charset="0"/>
              </a:rPr>
              <a:t>2. </a:t>
            </a:r>
            <a:r>
              <a:rPr lang="en-US" altLang="en-US" i="1">
                <a:latin typeface="Arial" panose="020B0604020202020204" pitchFamily="34" charset="0"/>
              </a:rPr>
              <a:t>How will we know that a change is an improvement?</a:t>
            </a:r>
          </a:p>
          <a:p>
            <a:r>
              <a:rPr lang="en-US" altLang="en-US" i="1">
                <a:latin typeface="Arial" panose="020B0604020202020204" pitchFamily="34" charset="0"/>
              </a:rPr>
              <a:t>(Measures) </a:t>
            </a:r>
            <a:r>
              <a:rPr lang="en-US" altLang="en-US">
                <a:latin typeface="Arial" panose="020B0604020202020204" pitchFamily="34" charset="0"/>
              </a:rPr>
              <a:t>Here, team members identify appropriate measures</a:t>
            </a:r>
          </a:p>
          <a:p>
            <a:r>
              <a:rPr lang="en-US" altLang="en-US">
                <a:latin typeface="Arial" panose="020B0604020202020204" pitchFamily="34" charset="0"/>
              </a:rPr>
              <a:t>to track their success.</a:t>
            </a:r>
          </a:p>
          <a:p>
            <a:r>
              <a:rPr lang="en-US" altLang="en-US">
                <a:latin typeface="Arial" panose="020B0604020202020204" pitchFamily="34" charset="0"/>
              </a:rPr>
              <a:t>3. </a:t>
            </a:r>
            <a:r>
              <a:rPr lang="en-US" altLang="en-US" i="1">
                <a:latin typeface="Arial" panose="020B0604020202020204" pitchFamily="34" charset="0"/>
              </a:rPr>
              <a:t>What changes can we make that will result in improvement?</a:t>
            </a:r>
          </a:p>
          <a:p>
            <a:r>
              <a:rPr lang="en-US" altLang="en-US" i="1">
                <a:latin typeface="Arial" panose="020B0604020202020204" pitchFamily="34" charset="0"/>
              </a:rPr>
              <a:t>(Changes) </a:t>
            </a:r>
            <a:r>
              <a:rPr lang="en-US" altLang="en-US">
                <a:latin typeface="Arial" panose="020B0604020202020204" pitchFamily="34" charset="0"/>
              </a:rPr>
              <a:t>Here, teams identify key changes that they will</a:t>
            </a:r>
          </a:p>
          <a:p>
            <a:r>
              <a:rPr lang="en-US" altLang="en-US">
                <a:latin typeface="Arial" panose="020B0604020202020204" pitchFamily="34" charset="0"/>
              </a:rPr>
              <a:t>actually test.</a:t>
            </a:r>
          </a:p>
          <a:p>
            <a:r>
              <a:rPr lang="en-US" altLang="en-US">
                <a:latin typeface="Arial" panose="020B0604020202020204" pitchFamily="34" charset="0"/>
              </a:rPr>
              <a:t>Key changes are then implemented in a cyclical fashion: teams</a:t>
            </a:r>
          </a:p>
          <a:p>
            <a:r>
              <a:rPr lang="en-US" altLang="en-US">
                <a:latin typeface="Arial" panose="020B0604020202020204" pitchFamily="34" charset="0"/>
              </a:rPr>
              <a:t>thoroughly plan to test the change, taking into account cultural</a:t>
            </a:r>
          </a:p>
          <a:p>
            <a:r>
              <a:rPr lang="en-US" altLang="en-US">
                <a:latin typeface="Arial" panose="020B0604020202020204" pitchFamily="34" charset="0"/>
              </a:rPr>
              <a:t>and organizational characteristics; they do the work to make</a:t>
            </a:r>
          </a:p>
          <a:p>
            <a:r>
              <a:rPr lang="en-US" altLang="en-US">
                <a:latin typeface="Arial" panose="020B0604020202020204" pitchFamily="34" charset="0"/>
              </a:rPr>
              <a:t>the change in their standard procedures, tracking their progress</a:t>
            </a:r>
          </a:p>
          <a:p>
            <a:r>
              <a:rPr lang="en-US" altLang="en-US">
                <a:latin typeface="Arial" panose="020B0604020202020204" pitchFamily="34" charset="0"/>
              </a:rPr>
              <a:t>using quantitative measures; they closely study the results of</a:t>
            </a:r>
          </a:p>
          <a:p>
            <a:r>
              <a:rPr lang="en-US" altLang="en-US">
                <a:latin typeface="Arial" panose="020B0604020202020204" pitchFamily="34" charset="0"/>
              </a:rPr>
              <a:t>their work for insight on how to do better; and they act to</a:t>
            </a:r>
          </a:p>
          <a:p>
            <a:r>
              <a:rPr lang="en-US" altLang="en-US">
                <a:latin typeface="Arial" panose="020B0604020202020204" pitchFamily="34" charset="0"/>
              </a:rPr>
              <a:t>make the successful changes permanent or to adjust the</a:t>
            </a:r>
          </a:p>
          <a:p>
            <a:r>
              <a:rPr lang="en-US" altLang="en-US">
                <a:latin typeface="Arial" panose="020B0604020202020204" pitchFamily="34" charset="0"/>
              </a:rPr>
              <a:t>changes that need more work. This process continues serially</a:t>
            </a:r>
          </a:p>
          <a:p>
            <a:r>
              <a:rPr lang="en-US" altLang="en-US">
                <a:latin typeface="Arial" panose="020B0604020202020204" pitchFamily="34" charset="0"/>
              </a:rPr>
              <a:t>over time and refinement is added with each cycle; these are</a:t>
            </a:r>
          </a:p>
          <a:p>
            <a:r>
              <a:rPr lang="en-US" altLang="en-US">
                <a:latin typeface="Arial" panose="020B0604020202020204" pitchFamily="34" charset="0"/>
              </a:rPr>
              <a:t>known as “Plan-Do-Study-Act” (PDSA) cycles of learning</a:t>
            </a:r>
          </a:p>
          <a:p>
            <a:r>
              <a:rPr lang="en-US" altLang="en-US">
                <a:latin typeface="Arial" panose="020B0604020202020204" pitchFamily="34" charset="0"/>
              </a:rPr>
              <a:t>(Figure 4).</a:t>
            </a:r>
          </a:p>
          <a:p>
            <a:r>
              <a:rPr lang="en-US" altLang="en-US">
                <a:latin typeface="Arial" panose="020B0604020202020204" pitchFamily="34" charset="0"/>
              </a:rPr>
              <a:t>© 2003 Institute for Healthcare Improvement</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P</a:t>
            </a:r>
          </a:p>
          <a:p>
            <a:r>
              <a:rPr lang="en-US" altLang="en-US" b="1">
                <a:latin typeface="Arial" panose="020B0604020202020204" pitchFamily="34" charset="0"/>
              </a:rPr>
              <a:t>S</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P</a:t>
            </a:r>
          </a:p>
          <a:p>
            <a:r>
              <a:rPr lang="en-US" altLang="en-US" b="1">
                <a:latin typeface="Arial" panose="020B0604020202020204" pitchFamily="34" charset="0"/>
              </a:rPr>
              <a:t>S</a:t>
            </a:r>
          </a:p>
          <a:p>
            <a:r>
              <a:rPr lang="en-US" altLang="en-US" b="1">
                <a:latin typeface="Arial" panose="020B0604020202020204" pitchFamily="34" charset="0"/>
              </a:rPr>
              <a:t>S</a:t>
            </a:r>
          </a:p>
          <a:p>
            <a:r>
              <a:rPr lang="en-US" altLang="en-US" b="1">
                <a:latin typeface="Arial" panose="020B0604020202020204" pitchFamily="34" charset="0"/>
              </a:rPr>
              <a:t>P</a:t>
            </a:r>
          </a:p>
          <a:p>
            <a:r>
              <a:rPr lang="en-US" altLang="en-US" b="1">
                <a:latin typeface="Arial" panose="020B0604020202020204" pitchFamily="34" charset="0"/>
              </a:rPr>
              <a:t>A</a:t>
            </a:r>
          </a:p>
          <a:p>
            <a:r>
              <a:rPr lang="en-US" altLang="en-US" b="1">
                <a:latin typeface="Arial" panose="020B0604020202020204" pitchFamily="34" charset="0"/>
              </a:rPr>
              <a:t>D</a:t>
            </a:r>
          </a:p>
          <a:p>
            <a:r>
              <a:rPr lang="en-US" altLang="en-US" b="1">
                <a:latin typeface="Arial" panose="020B0604020202020204" pitchFamily="34" charset="0"/>
              </a:rPr>
              <a:t>D</a:t>
            </a:r>
          </a:p>
          <a:p>
            <a:r>
              <a:rPr lang="en-US" altLang="en-US" b="1">
                <a:latin typeface="Arial" panose="020B0604020202020204" pitchFamily="34" charset="0"/>
              </a:rPr>
              <a:t>A</a:t>
            </a:r>
          </a:p>
          <a:p>
            <a:r>
              <a:rPr lang="en-US" altLang="en-US" b="1">
                <a:latin typeface="Arial" panose="020B0604020202020204" pitchFamily="34" charset="0"/>
              </a:rPr>
              <a:t>S</a:t>
            </a:r>
          </a:p>
          <a:p>
            <a:r>
              <a:rPr lang="en-US" altLang="en-US" b="1">
                <a:latin typeface="Arial" panose="020B0604020202020204" pitchFamily="34" charset="0"/>
              </a:rPr>
              <a:t>P</a:t>
            </a:r>
          </a:p>
          <a:p>
            <a:r>
              <a:rPr lang="en-US" altLang="en-US">
                <a:latin typeface="Arial" panose="020B0604020202020204" pitchFamily="34" charset="0"/>
              </a:rPr>
              <a:t>Hunches,</a:t>
            </a:r>
          </a:p>
          <a:p>
            <a:r>
              <a:rPr lang="en-US" altLang="en-US">
                <a:latin typeface="Arial" panose="020B0604020202020204" pitchFamily="34" charset="0"/>
              </a:rPr>
              <a:t>theories,</a:t>
            </a:r>
          </a:p>
          <a:p>
            <a:r>
              <a:rPr lang="en-US" altLang="en-US">
                <a:latin typeface="Arial" panose="020B0604020202020204" pitchFamily="34" charset="0"/>
              </a:rPr>
              <a:t>and ideas</a:t>
            </a:r>
          </a:p>
          <a:p>
            <a:r>
              <a:rPr lang="en-US" altLang="en-US">
                <a:latin typeface="Arial" panose="020B0604020202020204" pitchFamily="34" charset="0"/>
              </a:rPr>
              <a:t>Changes that</a:t>
            </a:r>
          </a:p>
          <a:p>
            <a:r>
              <a:rPr lang="en-US" altLang="en-US">
                <a:latin typeface="Arial" panose="020B0604020202020204" pitchFamily="34" charset="0"/>
              </a:rPr>
              <a:t>result in</a:t>
            </a:r>
          </a:p>
          <a:p>
            <a:r>
              <a:rPr lang="en-US" altLang="en-US">
                <a:latin typeface="Arial" panose="020B0604020202020204" pitchFamily="34" charset="0"/>
              </a:rPr>
              <a:t>improvement</a:t>
            </a:r>
          </a:p>
          <a:p>
            <a:r>
              <a:rPr lang="en-US" altLang="en-US">
                <a:latin typeface="Arial" panose="020B0604020202020204" pitchFamily="34" charset="0"/>
              </a:rPr>
              <a:t>What are we trying</a:t>
            </a:r>
          </a:p>
          <a:p>
            <a:r>
              <a:rPr lang="en-US" altLang="en-US">
                <a:latin typeface="Arial" panose="020B0604020202020204" pitchFamily="34" charset="0"/>
              </a:rPr>
              <a:t>to accomplish?</a:t>
            </a:r>
          </a:p>
          <a:p>
            <a:r>
              <a:rPr lang="en-US" altLang="en-US">
                <a:latin typeface="Arial" panose="020B0604020202020204" pitchFamily="34" charset="0"/>
              </a:rPr>
              <a:t>How will we know that a</a:t>
            </a:r>
          </a:p>
          <a:p>
            <a:r>
              <a:rPr lang="en-US" altLang="en-US">
                <a:latin typeface="Arial" panose="020B0604020202020204" pitchFamily="34" charset="0"/>
              </a:rPr>
              <a:t>change is improvement?</a:t>
            </a:r>
          </a:p>
          <a:p>
            <a:r>
              <a:rPr lang="en-US" altLang="en-US">
                <a:latin typeface="Arial" panose="020B0604020202020204" pitchFamily="34" charset="0"/>
              </a:rPr>
              <a:t>What changes can we</a:t>
            </a:r>
          </a:p>
          <a:p>
            <a:r>
              <a:rPr lang="en-US" altLang="en-US">
                <a:latin typeface="Arial" panose="020B0604020202020204" pitchFamily="34" charset="0"/>
              </a:rPr>
              <a:t>make that will result</a:t>
            </a:r>
          </a:p>
          <a:p>
            <a:r>
              <a:rPr lang="en-US" altLang="en-US">
                <a:latin typeface="Arial" panose="020B0604020202020204" pitchFamily="34" charset="0"/>
              </a:rPr>
              <a:t>in improvement?</a:t>
            </a:r>
          </a:p>
          <a:p>
            <a:r>
              <a:rPr lang="en-US" altLang="en-US" b="1">
                <a:latin typeface="Arial" panose="020B0604020202020204" pitchFamily="34" charset="0"/>
              </a:rPr>
              <a:t>Do</a:t>
            </a:r>
          </a:p>
          <a:p>
            <a:r>
              <a:rPr lang="en-US" altLang="en-US" b="1">
                <a:latin typeface="Arial" panose="020B0604020202020204" pitchFamily="34" charset="0"/>
              </a:rPr>
              <a:t>Act</a:t>
            </a:r>
          </a:p>
          <a:p>
            <a:r>
              <a:rPr lang="en-US" altLang="en-US" b="1">
                <a:latin typeface="Arial" panose="020B0604020202020204" pitchFamily="34" charset="0"/>
              </a:rPr>
              <a:t>Study</a:t>
            </a:r>
          </a:p>
          <a:p>
            <a:r>
              <a:rPr lang="en-US" altLang="en-US" b="1">
                <a:latin typeface="Arial" panose="020B0604020202020204" pitchFamily="34" charset="0"/>
              </a:rPr>
              <a:t>Plan</a:t>
            </a:r>
          </a:p>
          <a:p>
            <a:r>
              <a:rPr lang="en-US" altLang="en-US">
                <a:latin typeface="Arial" panose="020B0604020202020204" pitchFamily="34" charset="0"/>
              </a:rPr>
              <a:t>Figure 3. Model for Improvement</a:t>
            </a:r>
          </a:p>
          <a:p>
            <a:r>
              <a:rPr lang="fr-FR" altLang="en-US">
                <a:latin typeface="Arial" panose="020B0604020202020204" pitchFamily="34" charset="0"/>
              </a:rPr>
              <a:t>Figure 4. Multiple PDSA Cycles</a:t>
            </a:r>
          </a:p>
          <a:p>
            <a:r>
              <a:rPr lang="en-US" altLang="en-US">
                <a:latin typeface="Arial" panose="020B0604020202020204" pitchFamily="34" charset="0"/>
              </a:rPr>
              <a:t>Institute for Healthcare Improvement Cambridge, Massachusetts 8</a:t>
            </a:r>
          </a:p>
          <a:p>
            <a:r>
              <a:rPr lang="en-US" altLang="en-US">
                <a:latin typeface="Arial" panose="020B0604020202020204" pitchFamily="34" charset="0"/>
              </a:rPr>
              <a:t>Summative Congresses and Publications: Once the Collaborative is complete, the work is documented</a:t>
            </a:r>
          </a:p>
          <a:p>
            <a:r>
              <a:rPr lang="en-US" altLang="en-US">
                <a:latin typeface="Arial" panose="020B0604020202020204" pitchFamily="34" charset="0"/>
              </a:rPr>
              <a:t>and teams present their results and lessons learned to individuals from non-participating organizations</a:t>
            </a:r>
          </a:p>
          <a:p>
            <a:r>
              <a:rPr lang="en-US" altLang="en-US">
                <a:latin typeface="Arial" panose="020B0604020202020204" pitchFamily="34" charset="0"/>
              </a:rPr>
              <a:t>at national and international conferences and meetings.</a:t>
            </a:r>
          </a:p>
          <a:p>
            <a:r>
              <a:rPr lang="en-US" altLang="en-US">
                <a:latin typeface="Arial" panose="020B0604020202020204" pitchFamily="34" charset="0"/>
              </a:rPr>
              <a:t>Measurement and Evaluation: Collaboratives involve regular measurement and assessment. All teams</a:t>
            </a:r>
          </a:p>
          <a:p>
            <a:r>
              <a:rPr lang="en-US" altLang="en-US">
                <a:latin typeface="Arial" panose="020B0604020202020204" pitchFamily="34" charset="0"/>
              </a:rPr>
              <a:t>are required to maintain run charts tracking their system measures over time and key faculty members</a:t>
            </a:r>
          </a:p>
          <a:p>
            <a:r>
              <a:rPr lang="en-US" altLang="en-US">
                <a:latin typeface="Arial" panose="020B0604020202020204" pitchFamily="34" charset="0"/>
              </a:rPr>
              <a:t>review each team’s monthly report to assess the overall progress of the Collaborative.</a:t>
            </a:r>
          </a:p>
        </p:txBody>
      </p:sp>
    </p:spTree>
    <p:extLst>
      <p:ext uri="{BB962C8B-B14F-4D97-AF65-F5344CB8AC3E}">
        <p14:creationId xmlns:p14="http://schemas.microsoft.com/office/powerpoint/2010/main" val="25360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A372D2B-3406-499A-89AA-B7E21ACA03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8C10B2-A573-44DD-AED2-3F3F758642C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91139" name="Rectangle 2">
            <a:extLst>
              <a:ext uri="{FF2B5EF4-FFF2-40B4-BE49-F238E27FC236}">
                <a16:creationId xmlns:a16="http://schemas.microsoft.com/office/drawing/2014/main" id="{48B8DB51-21FB-449C-818D-E2472545D6A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00620A8-DB7C-47AE-BAB3-E7D192597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000099"/>
                </a:solidFill>
                <a:latin typeface="Arial" panose="020B0604020202020204" pitchFamily="34" charset="0"/>
              </a:rPr>
              <a:t>So what do mean by BTS Style Collaborative?  It is an improvement method…..</a:t>
            </a:r>
          </a:p>
          <a:p>
            <a:pPr eaLnBrk="1" hangingPunct="1"/>
            <a:endParaRPr lang="en-US" altLang="en-US" dirty="0">
              <a:solidFill>
                <a:srgbClr val="000099"/>
              </a:solidFill>
              <a:latin typeface="Arial" panose="020B0604020202020204" pitchFamily="34" charset="0"/>
            </a:endParaRPr>
          </a:p>
          <a:p>
            <a:pPr eaLnBrk="1" hangingPunct="1"/>
            <a:r>
              <a:rPr lang="en-US" altLang="en-US" dirty="0">
                <a:solidFill>
                  <a:srgbClr val="000099"/>
                </a:solidFill>
                <a:latin typeface="Arial" panose="020B0604020202020204" pitchFamily="34" charset="0"/>
              </a:rPr>
              <a:t>Spread: method to adapt and spread</a:t>
            </a:r>
          </a:p>
          <a:p>
            <a:pPr eaLnBrk="1" hangingPunct="1"/>
            <a:endParaRPr lang="en-US" altLang="en-US" dirty="0">
              <a:solidFill>
                <a:srgbClr val="000099"/>
              </a:solidFill>
              <a:latin typeface="Arial" panose="020B0604020202020204" pitchFamily="34" charset="0"/>
            </a:endParaRPr>
          </a:p>
          <a:p>
            <a:pPr eaLnBrk="1" hangingPunct="1"/>
            <a:r>
              <a:rPr lang="en-US" altLang="en-US" dirty="0">
                <a:solidFill>
                  <a:srgbClr val="000099"/>
                </a:solidFill>
                <a:latin typeface="Arial" panose="020B0604020202020204" pitchFamily="34" charset="0"/>
              </a:rPr>
              <a:t>So, we have existing knowledge on the </a:t>
            </a:r>
            <a:r>
              <a:rPr lang="en-US" altLang="en-US" dirty="0" err="1">
                <a:solidFill>
                  <a:srgbClr val="000099"/>
                </a:solidFill>
                <a:latin typeface="Arial" panose="020B0604020202020204" pitchFamily="34" charset="0"/>
              </a:rPr>
              <a:t>subject..we</a:t>
            </a:r>
            <a:r>
              <a:rPr lang="en-US" altLang="en-US" dirty="0">
                <a:solidFill>
                  <a:srgbClr val="000099"/>
                </a:solidFill>
                <a:latin typeface="Arial" panose="020B0604020202020204" pitchFamily="34" charset="0"/>
              </a:rPr>
              <a:t> know what works</a:t>
            </a:r>
          </a:p>
          <a:p>
            <a:pPr eaLnBrk="1" hangingPunct="1"/>
            <a:endParaRPr lang="en-US" altLang="en-US" dirty="0">
              <a:solidFill>
                <a:srgbClr val="000099"/>
              </a:solidFill>
              <a:latin typeface="Arial" panose="020B0604020202020204" pitchFamily="34" charset="0"/>
            </a:endParaRPr>
          </a:p>
          <a:p>
            <a:pPr eaLnBrk="1" hangingPunct="1"/>
            <a:r>
              <a:rPr lang="en-US" altLang="en-US" dirty="0">
                <a:solidFill>
                  <a:srgbClr val="000099"/>
                </a:solidFill>
                <a:latin typeface="Arial" panose="020B0604020202020204" pitchFamily="34" charset="0"/>
              </a:rPr>
              <a:t>We want to adapt it and get it to work in multiple settings…so this is not a single team….</a:t>
            </a:r>
          </a:p>
          <a:p>
            <a:pPr eaLnBrk="1" hangingPunct="1"/>
            <a:endParaRPr lang="en-US" altLang="en-US" dirty="0">
              <a:solidFill>
                <a:srgbClr val="000099"/>
              </a:solidFill>
              <a:latin typeface="Arial" panose="020B0604020202020204" pitchFamily="34" charset="0"/>
            </a:endParaRPr>
          </a:p>
          <a:p>
            <a:pPr eaLnBrk="1" hangingPunct="1"/>
            <a:r>
              <a:rPr lang="en-US" altLang="en-US" dirty="0">
                <a:solidFill>
                  <a:srgbClr val="000099"/>
                </a:solidFill>
                <a:latin typeface="Arial" panose="020B0604020202020204" pitchFamily="34" charset="0"/>
              </a:rPr>
              <a:t>Is </a:t>
            </a:r>
            <a:r>
              <a:rPr lang="en-US" altLang="en-US" b="1" dirty="0">
                <a:solidFill>
                  <a:srgbClr val="000099"/>
                </a:solidFill>
                <a:latin typeface="Arial" panose="020B0604020202020204" pitchFamily="34" charset="0"/>
              </a:rPr>
              <a:t>multiple teams working on common topic with common aim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ahoma" pitchFamily="34" charset="0"/>
                <a:ea typeface="MS PGothic" pitchFamily="34" charset="-128"/>
              </a:defRPr>
            </a:lvl1pPr>
            <a:lvl2pPr marL="742950" indent="-285750" defTabSz="966788">
              <a:defRPr sz="2400">
                <a:solidFill>
                  <a:schemeClr val="tx1"/>
                </a:solidFill>
                <a:latin typeface="Tahoma" pitchFamily="34" charset="0"/>
                <a:ea typeface="MS PGothic" pitchFamily="34" charset="-128"/>
              </a:defRPr>
            </a:lvl2pPr>
            <a:lvl3pPr marL="1143000" indent="-228600" defTabSz="966788">
              <a:defRPr sz="2400">
                <a:solidFill>
                  <a:schemeClr val="tx1"/>
                </a:solidFill>
                <a:latin typeface="Tahoma" pitchFamily="34" charset="0"/>
                <a:ea typeface="MS PGothic" pitchFamily="34" charset="-128"/>
              </a:defRPr>
            </a:lvl3pPr>
            <a:lvl4pPr marL="1600200" indent="-228600" defTabSz="966788">
              <a:defRPr sz="2400">
                <a:solidFill>
                  <a:schemeClr val="tx1"/>
                </a:solidFill>
                <a:latin typeface="Tahoma" pitchFamily="34" charset="0"/>
                <a:ea typeface="MS PGothic" pitchFamily="34" charset="-128"/>
              </a:defRPr>
            </a:lvl4pPr>
            <a:lvl5pPr marL="2057400" indent="-228600" defTabSz="966788">
              <a:defRPr sz="2400">
                <a:solidFill>
                  <a:schemeClr val="tx1"/>
                </a:solidFill>
                <a:latin typeface="Tahoma" pitchFamily="34" charset="0"/>
                <a:ea typeface="MS PGothic" pitchFamily="34" charset="-128"/>
              </a:defRPr>
            </a:lvl5pPr>
            <a:lvl6pPr marL="25146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defTabSz="966788"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1CB3D71A-8B35-4E3E-AFC1-9EE4D5BF44C6}" type="slidenum">
              <a:rPr kumimoji="0" lang="en-US" altLang="en-US" sz="1300" b="0" i="0" u="none" strike="noStrike" kern="1200" cap="none" spc="0" normalizeH="0" baseline="0" noProof="0">
                <a:ln>
                  <a:noFill/>
                </a:ln>
                <a:solidFill>
                  <a:prstClr val="black"/>
                </a:solidFill>
                <a:effectLst/>
                <a:uLnTx/>
                <a:uFillTx/>
                <a:latin typeface="Roboto" panose="02000000000000000000" pitchFamily="2" charset="0"/>
                <a:ea typeface="MS PGothic" pitchFamily="34" charset="-128"/>
                <a:cs typeface="+mn-cs"/>
              </a:rPr>
              <a:pPr marL="0" marR="0" lvl="0" indent="0" algn="r" defTabSz="966788" rtl="0" eaLnBrk="1" fontAlgn="auto" latinLnBrk="0" hangingPunct="1">
                <a:lnSpc>
                  <a:spcPct val="100000"/>
                </a:lnSpc>
                <a:spcBef>
                  <a:spcPts val="0"/>
                </a:spcBef>
                <a:spcAft>
                  <a:spcPts val="0"/>
                </a:spcAft>
                <a:buClrTx/>
                <a:buSzTx/>
                <a:buFontTx/>
                <a:buNone/>
                <a:tabLst/>
                <a:defRPr/>
              </a:pPr>
              <a:t>24</a:t>
            </a:fld>
            <a:endParaRPr kumimoji="0" lang="en-US" altLang="en-US" sz="1300" b="0" i="0" u="none" strike="noStrike" kern="1200" cap="none" spc="0" normalizeH="0" baseline="0" noProof="0" dirty="0">
              <a:ln>
                <a:noFill/>
              </a:ln>
              <a:solidFill>
                <a:prstClr val="black"/>
              </a:solidFill>
              <a:effectLst/>
              <a:uLnTx/>
              <a:uFillTx/>
              <a:latin typeface="Roboto" panose="02000000000000000000" pitchFamily="2" charset="0"/>
              <a:ea typeface="MS PGothic" pitchFamily="34" charset="-128"/>
              <a:cs typeface="+mn-cs"/>
            </a:endParaRPr>
          </a:p>
        </p:txBody>
      </p:sp>
      <p:sp>
        <p:nvSpPr>
          <p:cNvPr id="96259" name="Rectangle 2"/>
          <p:cNvSpPr>
            <a:spLocks noGrp="1" noRot="1" noChangeAspect="1" noChangeArrowheads="1" noTextEdit="1"/>
          </p:cNvSpPr>
          <p:nvPr>
            <p:ph type="sldImg"/>
          </p:nvPr>
        </p:nvSpPr>
        <p:spPr>
          <a:xfrm>
            <a:off x="471488" y="727075"/>
            <a:ext cx="6376987" cy="3587750"/>
          </a:xfrm>
          <a:ln/>
        </p:spPr>
      </p:sp>
      <p:sp>
        <p:nvSpPr>
          <p:cNvPr id="96260" name="Rectangle 3"/>
          <p:cNvSpPr>
            <a:spLocks noGrp="1" noChangeArrowheads="1"/>
          </p:cNvSpPr>
          <p:nvPr>
            <p:ph type="body" idx="1"/>
          </p:nvPr>
        </p:nvSpPr>
        <p:spPr>
          <a:xfrm>
            <a:off x="974725" y="4557713"/>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6682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AC61-4877-43D6-B31B-8BC2C049ED97}"/>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A5F44713-BBBD-46FE-9355-6107B72C9CFB}"/>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D9CA10FA-B011-4BD6-BC02-AF5CE57F9881}"/>
              </a:ext>
            </a:extLst>
          </p:cNvPr>
          <p:cNvSpPr>
            <a:spLocks noGrp="1"/>
          </p:cNvSpPr>
          <p:nvPr>
            <p:ph type="sldNum" sz="quarter" idx="12"/>
          </p:nvPr>
        </p:nvSpPr>
        <p:spPr/>
        <p:txBody>
          <a:bodyPr/>
          <a:lstStyle/>
          <a:p>
            <a:fld id="{290C0B96-99DA-4E77-A61E-E5A9CBF46B10}" type="slidenum">
              <a:rPr lang="en-US" smtClean="0"/>
              <a:t>‹#›</a:t>
            </a:fld>
            <a:endParaRPr lang="en-US" dirty="0"/>
          </a:p>
        </p:txBody>
      </p:sp>
      <p:pic>
        <p:nvPicPr>
          <p:cNvPr id="13" name="Picture 12" descr="A drawing of a cartoon character&#10;&#10;Description automatically generated">
            <a:extLst>
              <a:ext uri="{FF2B5EF4-FFF2-40B4-BE49-F238E27FC236}">
                <a16:creationId xmlns:a16="http://schemas.microsoft.com/office/drawing/2014/main" id="{622D7076-DBEB-4374-8E87-29CDE34CCE85}"/>
              </a:ext>
            </a:extLst>
          </p:cNvPr>
          <p:cNvPicPr>
            <a:picLocks noChangeAspect="1"/>
          </p:cNvPicPr>
          <p:nvPr userDrawn="1"/>
        </p:nvPicPr>
        <p:blipFill>
          <a:blip r:embed="rId2"/>
          <a:stretch>
            <a:fillRect/>
          </a:stretch>
        </p:blipFill>
        <p:spPr>
          <a:xfrm>
            <a:off x="3793943" y="5617766"/>
            <a:ext cx="2071293" cy="1103709"/>
          </a:xfrm>
          <a:prstGeom prst="rect">
            <a:avLst/>
          </a:prstGeom>
        </p:spPr>
      </p:pic>
      <p:pic>
        <p:nvPicPr>
          <p:cNvPr id="5" name="Picture 4" descr="Text&#10;&#10;Description automatically generated">
            <a:extLst>
              <a:ext uri="{FF2B5EF4-FFF2-40B4-BE49-F238E27FC236}">
                <a16:creationId xmlns:a16="http://schemas.microsoft.com/office/drawing/2014/main" id="{ABDF36BA-C8C4-4511-A24D-397D3832A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766" y="5754557"/>
            <a:ext cx="2069121" cy="830126"/>
          </a:xfrm>
          <a:prstGeom prst="rect">
            <a:avLst/>
          </a:prstGeom>
        </p:spPr>
      </p:pic>
    </p:spTree>
    <p:extLst>
      <p:ext uri="{BB962C8B-B14F-4D97-AF65-F5344CB8AC3E}">
        <p14:creationId xmlns:p14="http://schemas.microsoft.com/office/powerpoint/2010/main" val="12792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912000" y="1294801"/>
            <a:ext cx="10320000" cy="959112"/>
          </a:xfrm>
        </p:spPr>
        <p:txBody>
          <a:bodyPr/>
          <a:lstStyle/>
          <a:p>
            <a:r>
              <a:rPr lang="en-US"/>
              <a:t>Click to edit Master title style</a:t>
            </a:r>
          </a:p>
        </p:txBody>
      </p:sp>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912000" y="2373802"/>
            <a:ext cx="10368000" cy="4124181"/>
          </a:xfrm>
        </p:spPr>
        <p:txBody>
          <a:bodyPr/>
          <a:lstStyle>
            <a:lvl1pPr>
              <a:lnSpc>
                <a:spcPct val="99000"/>
              </a:lnSpc>
              <a:spcAft>
                <a:spcPts val="1199"/>
              </a:spcAft>
              <a:defRPr sz="1199" b="0" i="0">
                <a:latin typeface="+mn-lt"/>
              </a:defRPr>
            </a:lvl1pPr>
            <a:lvl2pPr>
              <a:lnSpc>
                <a:spcPct val="99000"/>
              </a:lnSpc>
              <a:spcBef>
                <a:spcPts val="0"/>
              </a:spcBef>
              <a:spcAft>
                <a:spcPts val="1199"/>
              </a:spcAft>
              <a:defRPr sz="1199" b="0" i="0">
                <a:latin typeface="+mj-lt"/>
              </a:defRPr>
            </a:lvl2pPr>
            <a:lvl3pPr marL="239778" indent="-239778">
              <a:lnSpc>
                <a:spcPct val="99000"/>
              </a:lnSpc>
              <a:spcBef>
                <a:spcPts val="0"/>
              </a:spcBef>
              <a:spcAft>
                <a:spcPts val="1199"/>
              </a:spcAft>
              <a:defRPr sz="1199" b="0" i="0">
                <a:latin typeface="+mn-lt"/>
              </a:defRPr>
            </a:lvl3pPr>
            <a:lvl4pPr marL="479556" indent="-239778">
              <a:lnSpc>
                <a:spcPct val="99000"/>
              </a:lnSpc>
              <a:spcBef>
                <a:spcPts val="0"/>
              </a:spcBef>
              <a:spcAft>
                <a:spcPts val="1199"/>
              </a:spcAft>
              <a:defRPr sz="1199" b="0" i="0">
                <a:latin typeface="+mn-lt"/>
              </a:defRPr>
            </a:lvl4pPr>
            <a:lvl5pPr marL="719334" indent="-239778">
              <a:lnSpc>
                <a:spcPct val="99000"/>
              </a:lnSpc>
              <a:spcBef>
                <a:spcPts val="0"/>
              </a:spcBef>
              <a:spcAft>
                <a:spcPts val="1199"/>
              </a:spcAft>
              <a:defRPr sz="1199"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cxnSp>
        <p:nvCxnSpPr>
          <p:cNvPr id="6" name="Straight Connector 5" descr="Decorative">
            <a:extLst>
              <a:ext uri="{FF2B5EF4-FFF2-40B4-BE49-F238E27FC236}">
                <a16:creationId xmlns:a16="http://schemas.microsoft.com/office/drawing/2014/main" id="{6B89EB1C-6EBC-42DD-9C6B-D0DACBBF2130}"/>
              </a:ext>
            </a:extLst>
          </p:cNvPr>
          <p:cNvCxnSpPr/>
          <p:nvPr userDrawn="1"/>
        </p:nvCxnSpPr>
        <p:spPr>
          <a:xfrm>
            <a:off x="936000" y="935134"/>
            <a:ext cx="10296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73D5874-D61E-4FCE-90D8-615D8ED0C62D}"/>
              </a:ext>
            </a:extLst>
          </p:cNvPr>
          <p:cNvGrpSpPr/>
          <p:nvPr userDrawn="1"/>
        </p:nvGrpSpPr>
        <p:grpSpPr>
          <a:xfrm>
            <a:off x="10032000" y="6108568"/>
            <a:ext cx="1440000" cy="548037"/>
            <a:chOff x="7406367" y="4672296"/>
            <a:chExt cx="1080000" cy="411408"/>
          </a:xfrm>
        </p:grpSpPr>
        <p:pic>
          <p:nvPicPr>
            <p:cNvPr id="14" name="Picture 13" descr="IHI_Symbol.png">
              <a:extLst>
                <a:ext uri="{FF2B5EF4-FFF2-40B4-BE49-F238E27FC236}">
                  <a16:creationId xmlns:a16="http://schemas.microsoft.com/office/drawing/2014/main" id="{29EC2F38-8E31-40AA-B0EA-73D892E43DC8}"/>
                </a:ext>
              </a:extLst>
            </p:cNvPr>
            <p:cNvPicPr>
              <a:picLocks noChangeAspect="1"/>
            </p:cNvPicPr>
            <p:nvPr userDrawn="1"/>
          </p:nvPicPr>
          <p:blipFill>
            <a:blip r:embed="rId2" cstate="print">
              <a:alphaModFix amt="50000"/>
            </a:blip>
            <a:stretch>
              <a:fillRect/>
            </a:stretch>
          </p:blipFill>
          <p:spPr>
            <a:xfrm>
              <a:off x="8132091" y="4704036"/>
              <a:ext cx="354276" cy="347927"/>
            </a:xfrm>
            <a:prstGeom prst="rect">
              <a:avLst/>
            </a:prstGeom>
            <a:noFill/>
            <a:ln>
              <a:noFill/>
            </a:ln>
          </p:spPr>
        </p:pic>
        <p:pic>
          <p:nvPicPr>
            <p:cNvPr id="15" name="Picture 14">
              <a:extLst>
                <a:ext uri="{FF2B5EF4-FFF2-40B4-BE49-F238E27FC236}">
                  <a16:creationId xmlns:a16="http://schemas.microsoft.com/office/drawing/2014/main" id="{E14775C8-7102-4FC2-A0CD-85A842340FB0}"/>
                </a:ext>
              </a:extLst>
            </p:cNvPr>
            <p:cNvPicPr>
              <a:picLocks noChangeAspect="1"/>
            </p:cNvPicPr>
            <p:nvPr userDrawn="1"/>
          </p:nvPicPr>
          <p:blipFill rotWithShape="1">
            <a:blip r:embed="rId3" cstate="print">
              <a:alphaModFix amt="50000"/>
              <a:extLst>
                <a:ext uri="{28A0092B-C50C-407E-A947-70E740481C1C}">
                  <a14:useLocalDpi xmlns:a14="http://schemas.microsoft.com/office/drawing/2010/main" val="0"/>
                </a:ext>
              </a:extLst>
            </a:blip>
            <a:srcRect t="19734" r="15673" b="22578"/>
            <a:stretch/>
          </p:blipFill>
          <p:spPr>
            <a:xfrm>
              <a:off x="7406367" y="4672296"/>
              <a:ext cx="725724" cy="411408"/>
            </a:xfrm>
            <a:prstGeom prst="rect">
              <a:avLst/>
            </a:prstGeom>
          </p:spPr>
        </p:pic>
      </p:grpSp>
    </p:spTree>
    <p:extLst>
      <p:ext uri="{BB962C8B-B14F-4D97-AF65-F5344CB8AC3E}">
        <p14:creationId xmlns:p14="http://schemas.microsoft.com/office/powerpoint/2010/main" val="36035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14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001" y="2124859"/>
            <a:ext cx="8732689" cy="1402408"/>
          </a:xfrm>
        </p:spPr>
        <p:txBody>
          <a:bodyPr anchor="b"/>
          <a:lstStyle>
            <a:lvl1pPr algn="l">
              <a:lnSpc>
                <a:spcPct val="100000"/>
              </a:lnSpc>
              <a:defRPr sz="4662" b="0" spc="-53" baseline="0">
                <a:solidFill>
                  <a:schemeClr val="tx2"/>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912001" y="3527267"/>
            <a:ext cx="8732689" cy="1147657"/>
          </a:xfrm>
        </p:spPr>
        <p:txBody>
          <a:bodyPr/>
          <a:lstStyle>
            <a:lvl1pPr marL="0" indent="0" algn="l">
              <a:lnSpc>
                <a:spcPct val="100000"/>
              </a:lnSpc>
              <a:spcBef>
                <a:spcPts val="0"/>
              </a:spcBef>
              <a:spcAft>
                <a:spcPts val="799"/>
              </a:spcAft>
              <a:buNone/>
              <a:defRPr sz="3730" baseline="0">
                <a:solidFill>
                  <a:schemeClr val="tx1"/>
                </a:solidFill>
              </a:defRPr>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en-US"/>
              <a:t>Click to edit Master subtitle style</a:t>
            </a:r>
          </a:p>
        </p:txBody>
      </p:sp>
      <p:sp>
        <p:nvSpPr>
          <p:cNvPr id="6" name="Text Placeholder 5"/>
          <p:cNvSpPr>
            <a:spLocks noGrp="1"/>
          </p:cNvSpPr>
          <p:nvPr>
            <p:ph type="body" sz="quarter" idx="10" hasCustomPrompt="1"/>
          </p:nvPr>
        </p:nvSpPr>
        <p:spPr>
          <a:xfrm>
            <a:off x="912000" y="1474634"/>
            <a:ext cx="4800000" cy="383645"/>
          </a:xfrm>
        </p:spPr>
        <p:txBody>
          <a:bodyPr anchor="ctr" anchorCtr="0"/>
          <a:lstStyle>
            <a:lvl1pPr>
              <a:defRPr sz="1599" b="1" baseline="0"/>
            </a:lvl1pPr>
          </a:lstStyle>
          <a:p>
            <a:pPr lvl="0"/>
            <a:r>
              <a:rPr lang="en-US"/>
              <a:t>Day Month Year</a:t>
            </a:r>
            <a:endParaRPr lang="en-AU"/>
          </a:p>
        </p:txBody>
      </p:sp>
      <p:pic>
        <p:nvPicPr>
          <p:cNvPr id="5" name="Picture 4">
            <a:extLst>
              <a:ext uri="{FF2B5EF4-FFF2-40B4-BE49-F238E27FC236}">
                <a16:creationId xmlns:a16="http://schemas.microsoft.com/office/drawing/2014/main" id="{CF229F5A-9048-4FB2-BBC4-FBCA09DE0C62}"/>
              </a:ext>
            </a:extLst>
          </p:cNvPr>
          <p:cNvPicPr>
            <a:picLocks noChangeAspect="1"/>
          </p:cNvPicPr>
          <p:nvPr userDrawn="1"/>
        </p:nvPicPr>
        <p:blipFill>
          <a:blip r:embed="rId3"/>
          <a:stretch>
            <a:fillRect/>
          </a:stretch>
        </p:blipFill>
        <p:spPr>
          <a:xfrm>
            <a:off x="2766323" y="689340"/>
            <a:ext cx="1322157" cy="465604"/>
          </a:xfrm>
          <a:prstGeom prst="rect">
            <a:avLst/>
          </a:prstGeom>
        </p:spPr>
      </p:pic>
    </p:spTree>
    <p:extLst>
      <p:ext uri="{BB962C8B-B14F-4D97-AF65-F5344CB8AC3E}">
        <p14:creationId xmlns:p14="http://schemas.microsoft.com/office/powerpoint/2010/main" val="174992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868661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lvl1pPr>
              <a:defRPr b="0"/>
            </a:lvl1pPr>
          </a:lstStyle>
          <a:p>
            <a:r>
              <a:rPr lang="en-US"/>
              <a:t>Click to edit Master title style</a:t>
            </a:r>
          </a:p>
        </p:txBody>
      </p:sp>
      <p:sp>
        <p:nvSpPr>
          <p:cNvPr id="10" name="Content Placeholder 9"/>
          <p:cNvSpPr>
            <a:spLocks noGrp="1"/>
          </p:cNvSpPr>
          <p:nvPr>
            <p:ph sz="quarter" idx="12" hasCustomPrompt="1"/>
          </p:nvPr>
        </p:nvSpPr>
        <p:spPr>
          <a:xfrm>
            <a:off x="912000" y="2421758"/>
            <a:ext cx="4944000" cy="4076225"/>
          </a:xfrm>
        </p:spPr>
        <p:txBody>
          <a:bodyPr lIns="36000" tIns="36000" rIns="36000" bIns="36000"/>
          <a:lstStyle>
            <a:lvl1pPr>
              <a:defRPr/>
            </a:lvl1pPr>
            <a:lvl2pPr>
              <a:defRPr b="0"/>
            </a:lvl2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hasCustomPrompt="1"/>
          </p:nvPr>
        </p:nvSpPr>
        <p:spPr>
          <a:xfrm>
            <a:off x="6288000" y="2421757"/>
            <a:ext cx="5031309" cy="4117366"/>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96CF7-7F71-4413-AD9C-575937919590}" type="slidenum">
              <a:rPr kumimoji="0" lang="en-US" sz="1199" b="0" i="0" u="none" strike="noStrike" kern="1200" cap="none" spc="0" normalizeH="0" baseline="0" noProof="0" smtClean="0">
                <a:ln>
                  <a:noFill/>
                </a:ln>
                <a:solidFill>
                  <a:srgbClr val="000000"/>
                </a:solidFill>
                <a:effectLst/>
                <a:uLnTx/>
                <a:uFillTx/>
                <a:latin typeface="ViC"/>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99" b="0" i="0" u="none" strike="noStrike" kern="1200" cap="none" spc="0" normalizeH="0" baseline="0" noProof="0">
              <a:ln>
                <a:noFill/>
              </a:ln>
              <a:solidFill>
                <a:srgbClr val="000000"/>
              </a:solidFill>
              <a:effectLst/>
              <a:uLnTx/>
              <a:uFillTx/>
              <a:latin typeface="ViC"/>
              <a:cs typeface="Arial"/>
            </a:endParaRPr>
          </a:p>
        </p:txBody>
      </p:sp>
      <p:cxnSp>
        <p:nvCxnSpPr>
          <p:cNvPr id="6" name="Straight Connector 5" descr="Decorative">
            <a:extLst>
              <a:ext uri="{FF2B5EF4-FFF2-40B4-BE49-F238E27FC236}">
                <a16:creationId xmlns:a16="http://schemas.microsoft.com/office/drawing/2014/main" id="{76FB9B50-089B-4AC5-968A-1462039B211F}"/>
              </a:ext>
            </a:extLst>
          </p:cNvPr>
          <p:cNvCxnSpPr/>
          <p:nvPr userDrawn="1"/>
        </p:nvCxnSpPr>
        <p:spPr>
          <a:xfrm>
            <a:off x="936000" y="935134"/>
            <a:ext cx="10296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EB97DF0-ABD1-489A-863B-9B58E3EFC7D9}"/>
              </a:ext>
            </a:extLst>
          </p:cNvPr>
          <p:cNvGrpSpPr/>
          <p:nvPr userDrawn="1"/>
        </p:nvGrpSpPr>
        <p:grpSpPr>
          <a:xfrm>
            <a:off x="10032000" y="6108568"/>
            <a:ext cx="1440000" cy="548037"/>
            <a:chOff x="7406367" y="4672296"/>
            <a:chExt cx="1080000" cy="411408"/>
          </a:xfrm>
        </p:grpSpPr>
        <p:pic>
          <p:nvPicPr>
            <p:cNvPr id="13" name="Picture 12" descr="IHI_Symbol.png">
              <a:extLst>
                <a:ext uri="{FF2B5EF4-FFF2-40B4-BE49-F238E27FC236}">
                  <a16:creationId xmlns:a16="http://schemas.microsoft.com/office/drawing/2014/main" id="{C48D4736-59A0-40FD-A234-9AA0C0418316}"/>
                </a:ext>
              </a:extLst>
            </p:cNvPr>
            <p:cNvPicPr>
              <a:picLocks noChangeAspect="1"/>
            </p:cNvPicPr>
            <p:nvPr userDrawn="1"/>
          </p:nvPicPr>
          <p:blipFill>
            <a:blip r:embed="rId2" cstate="print">
              <a:alphaModFix amt="50000"/>
            </a:blip>
            <a:stretch>
              <a:fillRect/>
            </a:stretch>
          </p:blipFill>
          <p:spPr>
            <a:xfrm>
              <a:off x="8132091" y="4704036"/>
              <a:ext cx="354276" cy="347927"/>
            </a:xfrm>
            <a:prstGeom prst="rect">
              <a:avLst/>
            </a:prstGeom>
            <a:noFill/>
            <a:ln>
              <a:noFill/>
            </a:ln>
          </p:spPr>
        </p:pic>
        <p:pic>
          <p:nvPicPr>
            <p:cNvPr id="14" name="Picture 13">
              <a:extLst>
                <a:ext uri="{FF2B5EF4-FFF2-40B4-BE49-F238E27FC236}">
                  <a16:creationId xmlns:a16="http://schemas.microsoft.com/office/drawing/2014/main" id="{9BAD0688-C05C-47CD-8CC7-64DD7511B647}"/>
                </a:ext>
              </a:extLst>
            </p:cNvPr>
            <p:cNvPicPr>
              <a:picLocks noChangeAspect="1"/>
            </p:cNvPicPr>
            <p:nvPr userDrawn="1"/>
          </p:nvPicPr>
          <p:blipFill rotWithShape="1">
            <a:blip r:embed="rId3" cstate="print">
              <a:alphaModFix amt="50000"/>
              <a:extLst>
                <a:ext uri="{28A0092B-C50C-407E-A947-70E740481C1C}">
                  <a14:useLocalDpi xmlns:a14="http://schemas.microsoft.com/office/drawing/2010/main" val="0"/>
                </a:ext>
              </a:extLst>
            </a:blip>
            <a:srcRect t="19734" r="15673" b="22578"/>
            <a:stretch/>
          </p:blipFill>
          <p:spPr>
            <a:xfrm>
              <a:off x="7406367" y="4672296"/>
              <a:ext cx="725724" cy="411408"/>
            </a:xfrm>
            <a:prstGeom prst="rect">
              <a:avLst/>
            </a:prstGeom>
          </p:spPr>
        </p:pic>
      </p:grpSp>
    </p:spTree>
    <p:extLst>
      <p:ext uri="{BB962C8B-B14F-4D97-AF65-F5344CB8AC3E}">
        <p14:creationId xmlns:p14="http://schemas.microsoft.com/office/powerpoint/2010/main" val="88044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a:t>Click to add title text</a:t>
            </a:r>
          </a:p>
        </p:txBody>
      </p:sp>
    </p:spTree>
    <p:extLst>
      <p:ext uri="{BB962C8B-B14F-4D97-AF65-F5344CB8AC3E}">
        <p14:creationId xmlns:p14="http://schemas.microsoft.com/office/powerpoint/2010/main" val="4016663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2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42895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11106832" y="6224157"/>
            <a:ext cx="475569" cy="469393"/>
          </a:xfrm>
          <a:prstGeom prst="rect">
            <a:avLst/>
          </a:prstGeom>
          <a:noFill/>
          <a:ln>
            <a:noFill/>
          </a:ln>
        </p:spPr>
      </p:pic>
      <p:sp>
        <p:nvSpPr>
          <p:cNvPr id="6" name="Title 1"/>
          <p:cNvSpPr>
            <a:spLocks noGrp="1"/>
          </p:cNvSpPr>
          <p:nvPr>
            <p:ph type="ctrTitle"/>
          </p:nvPr>
        </p:nvSpPr>
        <p:spPr>
          <a:xfrm>
            <a:off x="1828800" y="2075703"/>
            <a:ext cx="8026400" cy="1895904"/>
          </a:xfrm>
          <a:noFill/>
          <a:ln>
            <a:noFill/>
          </a:ln>
        </p:spPr>
        <p:txBody>
          <a:bodyPr wrap="square" anchor="b" anchorCtr="0">
            <a:spAutoFit/>
          </a:bodyPr>
          <a:lstStyle>
            <a:lvl1pPr algn="l">
              <a:lnSpc>
                <a:spcPct val="80000"/>
              </a:lnSpc>
              <a:defRPr sz="7200">
                <a:solidFill>
                  <a:srgbClr val="455660"/>
                </a:solidFill>
              </a:defRPr>
            </a:lvl1pPr>
          </a:lstStyle>
          <a:p>
            <a:r>
              <a:rPr lang="en-US"/>
              <a:t>Click to edit Master title style</a:t>
            </a:r>
          </a:p>
        </p:txBody>
      </p:sp>
      <p:sp>
        <p:nvSpPr>
          <p:cNvPr id="7" name="Subtitle 2"/>
          <p:cNvSpPr>
            <a:spLocks noGrp="1"/>
          </p:cNvSpPr>
          <p:nvPr>
            <p:ph type="subTitle" idx="1"/>
          </p:nvPr>
        </p:nvSpPr>
        <p:spPr>
          <a:xfrm>
            <a:off x="1828800" y="3952557"/>
            <a:ext cx="8026400" cy="461665"/>
          </a:xfrm>
          <a:noFill/>
          <a:ln>
            <a:noFill/>
          </a:ln>
        </p:spPr>
        <p:txBody>
          <a:bodyPr>
            <a:spAutoFit/>
          </a:bodyPr>
          <a:lstStyle>
            <a:lvl1pPr marL="0" indent="0" algn="l">
              <a:lnSpc>
                <a:spcPct val="100000"/>
              </a:lnSpc>
              <a:spcBef>
                <a:spcPts val="0"/>
              </a:spcBef>
              <a:buNone/>
              <a:defRPr sz="2400" i="1">
                <a:solidFill>
                  <a:srgbClr val="455660"/>
                </a:solidFill>
                <a:latin typeface="Georgia" panose="02040502050405020303"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363463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Slide Number Placeholder 2"/>
          <p:cNvSpPr>
            <a:spLocks noGrp="1"/>
          </p:cNvSpPr>
          <p:nvPr>
            <p:ph type="sldNum" sz="quarter" idx="4"/>
          </p:nvPr>
        </p:nvSpPr>
        <p:spPr>
          <a:xfrm>
            <a:off x="10972800" y="320676"/>
            <a:ext cx="73660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
        <p:nvSpPr>
          <p:cNvPr id="9" name="Picture Placeholder 8"/>
          <p:cNvSpPr>
            <a:spLocks noGrp="1"/>
          </p:cNvSpPr>
          <p:nvPr>
            <p:ph type="pic" sz="quarter" idx="10"/>
          </p:nvPr>
        </p:nvSpPr>
        <p:spPr>
          <a:xfrm>
            <a:off x="609600" y="838200"/>
            <a:ext cx="109728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10" name="Picture 9" descr="IHI_Symbol.png"/>
          <p:cNvPicPr>
            <a:picLocks noChangeAspect="1"/>
          </p:cNvPicPr>
          <p:nvPr/>
        </p:nvPicPr>
        <p:blipFill>
          <a:blip r:embed="rId2" cstate="print"/>
          <a:stretch>
            <a:fillRect/>
          </a:stretch>
        </p:blipFill>
        <p:spPr>
          <a:xfrm>
            <a:off x="11106832" y="6224157"/>
            <a:ext cx="475569" cy="469393"/>
          </a:xfrm>
          <a:prstGeom prst="rect">
            <a:avLst/>
          </a:prstGeom>
          <a:noFill/>
          <a:ln>
            <a:noFill/>
          </a:ln>
        </p:spPr>
      </p:pic>
    </p:spTree>
    <p:extLst>
      <p:ext uri="{BB962C8B-B14F-4D97-AF65-F5344CB8AC3E}">
        <p14:creationId xmlns:p14="http://schemas.microsoft.com/office/powerpoint/2010/main" val="3777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275A-0C4F-429D-A348-4BDEECB0722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A87DBD42-434F-42CC-AAC3-FBFA19EAEF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0FD13D3-6227-4F27-8472-DF86D73C1B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5" name="Picture 4" descr="Icon&#10;&#10;Description automatically generated">
            <a:extLst>
              <a:ext uri="{FF2B5EF4-FFF2-40B4-BE49-F238E27FC236}">
                <a16:creationId xmlns:a16="http://schemas.microsoft.com/office/drawing/2014/main" id="{7DE52EF3-CAFF-4F3F-BA4F-DC3B9BA072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2643102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C982-3000-4A0F-839D-7E4B9E21BDA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CBD4DCC-FC2B-41D7-8B12-07905EB1B330}"/>
              </a:ext>
            </a:extLst>
          </p:cNvPr>
          <p:cNvSpPr>
            <a:spLocks noGrp="1"/>
          </p:cNvSpPr>
          <p:nvPr>
            <p:ph type="sldNum" sz="quarter" idx="10"/>
          </p:nvPr>
        </p:nvSpPr>
        <p:spPr/>
        <p:txBody>
          <a:body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318693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S - Text One-Column Bullet">
    <p:spTree>
      <p:nvGrpSpPr>
        <p:cNvPr id="1" name=""/>
        <p:cNvGrpSpPr/>
        <p:nvPr/>
      </p:nvGrpSpPr>
      <p:grpSpPr>
        <a:xfrm>
          <a:off x="0" y="0"/>
          <a:ext cx="0" cy="0"/>
          <a:chOff x="0" y="0"/>
          <a:chExt cx="0" cy="0"/>
        </a:xfrm>
      </p:grpSpPr>
      <p:sp>
        <p:nvSpPr>
          <p:cNvPr id="15" name="TextBox 14"/>
          <p:cNvSpPr txBox="1"/>
          <p:nvPr userDrawn="1"/>
        </p:nvSpPr>
        <p:spPr>
          <a:xfrm>
            <a:off x="474133" y="6516624"/>
            <a:ext cx="643467" cy="341376"/>
          </a:xfrm>
          <a:prstGeom prst="rect">
            <a:avLst/>
          </a:prstGeom>
        </p:spPr>
        <p:txBody>
          <a:bodyPr vert="horz" wrap="none" lIns="91440" tIns="0" rIns="91440" bIns="0" rtlCol="0" anchor="ctr" anchorCtr="0">
            <a:noAutofit/>
          </a:bodyPr>
          <a:lstStyle/>
          <a:p>
            <a:pPr algn="ctr">
              <a:spcBef>
                <a:spcPct val="20000"/>
              </a:spcBef>
            </a:pPr>
            <a:fld id="{9A1C2BF7-17A1-4718-8BD8-563E813054B3}" type="slidenum">
              <a:rPr lang="en-US" sz="1100" b="1" smtClean="0">
                <a:solidFill>
                  <a:schemeClr val="accent1"/>
                </a:solidFill>
                <a:latin typeface="Arial Black" panose="020B0A04020102020204" pitchFamily="34" charset="0"/>
                <a:cs typeface="Arial Black"/>
              </a:rPr>
              <a:pPr algn="ctr">
                <a:spcBef>
                  <a:spcPct val="20000"/>
                </a:spcBef>
              </a:pPr>
              <a:t>‹#›</a:t>
            </a:fld>
            <a:endParaRPr lang="en-US" sz="1100" b="1" dirty="0">
              <a:solidFill>
                <a:schemeClr val="accent1"/>
              </a:solidFill>
              <a:latin typeface="Arial Black" panose="020B0A04020102020204" pitchFamily="34" charset="0"/>
              <a:cs typeface="Arial Black"/>
            </a:endParaRPr>
          </a:p>
        </p:txBody>
      </p:sp>
      <p:sp>
        <p:nvSpPr>
          <p:cNvPr id="9" name="Title 8">
            <a:extLst>
              <a:ext uri="{FF2B5EF4-FFF2-40B4-BE49-F238E27FC236}">
                <a16:creationId xmlns:a16="http://schemas.microsoft.com/office/drawing/2014/main" id="{7C9620F7-C238-49E6-9EB6-C4ECFC96F395}"/>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8B201EEE-1479-40DA-9FA6-E5438C1DA4D5}"/>
              </a:ext>
            </a:extLst>
          </p:cNvPr>
          <p:cNvSpPr>
            <a:spLocks noGrp="1"/>
          </p:cNvSpPr>
          <p:nvPr>
            <p:ph type="body" sz="quarter" idx="10"/>
          </p:nvPr>
        </p:nvSpPr>
        <p:spPr>
          <a:xfrm>
            <a:off x="640080" y="1280160"/>
            <a:ext cx="105156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86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Content_nobann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2907111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AC61-4877-43D6-B31B-8BC2C049ED97}"/>
              </a:ext>
            </a:extLst>
          </p:cNvPr>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a:extLst>
              <a:ext uri="{FF2B5EF4-FFF2-40B4-BE49-F238E27FC236}">
                <a16:creationId xmlns:a16="http://schemas.microsoft.com/office/drawing/2014/main" id="{A5F44713-BBBD-46FE-9355-6107B72C9CFB}"/>
              </a:ext>
            </a:extLst>
          </p:cNvPr>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D9CA10FA-B011-4BD6-BC02-AF5CE57F9881}"/>
              </a:ext>
            </a:extLst>
          </p:cNvPr>
          <p:cNvSpPr>
            <a:spLocks noGrp="1"/>
          </p:cNvSpPr>
          <p:nvPr>
            <p:ph type="sldNum" sz="quarter" idx="12"/>
          </p:nvPr>
        </p:nvSpPr>
        <p:spPr/>
        <p:txBody>
          <a:bodyPr/>
          <a:lstStyle/>
          <a:p>
            <a:fld id="{290C0B96-99DA-4E77-A61E-E5A9CBF46B10}" type="slidenum">
              <a:rPr lang="en-US" smtClean="0"/>
              <a:t>‹#›</a:t>
            </a:fld>
            <a:endParaRPr lang="en-US" dirty="0"/>
          </a:p>
        </p:txBody>
      </p:sp>
      <p:pic>
        <p:nvPicPr>
          <p:cNvPr id="13" name="Picture 12" descr="A drawing of a cartoon character&#10;&#10;Description automatically generated">
            <a:extLst>
              <a:ext uri="{FF2B5EF4-FFF2-40B4-BE49-F238E27FC236}">
                <a16:creationId xmlns:a16="http://schemas.microsoft.com/office/drawing/2014/main" id="{622D7076-DBEB-4374-8E87-29CDE34CCE85}"/>
              </a:ext>
            </a:extLst>
          </p:cNvPr>
          <p:cNvPicPr>
            <a:picLocks noChangeAspect="1"/>
          </p:cNvPicPr>
          <p:nvPr userDrawn="1"/>
        </p:nvPicPr>
        <p:blipFill>
          <a:blip r:embed="rId2"/>
          <a:stretch>
            <a:fillRect/>
          </a:stretch>
        </p:blipFill>
        <p:spPr>
          <a:xfrm>
            <a:off x="3793943" y="5617766"/>
            <a:ext cx="2071293" cy="1103709"/>
          </a:xfrm>
          <a:prstGeom prst="rect">
            <a:avLst/>
          </a:prstGeom>
        </p:spPr>
      </p:pic>
      <p:pic>
        <p:nvPicPr>
          <p:cNvPr id="5" name="Picture 4" descr="Text&#10;&#10;Description automatically generated">
            <a:extLst>
              <a:ext uri="{FF2B5EF4-FFF2-40B4-BE49-F238E27FC236}">
                <a16:creationId xmlns:a16="http://schemas.microsoft.com/office/drawing/2014/main" id="{ABDF36BA-C8C4-4511-A24D-397D3832A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6766" y="5754557"/>
            <a:ext cx="2069121" cy="830126"/>
          </a:xfrm>
          <a:prstGeom prst="rect">
            <a:avLst/>
          </a:prstGeom>
        </p:spPr>
      </p:pic>
    </p:spTree>
    <p:extLst>
      <p:ext uri="{BB962C8B-B14F-4D97-AF65-F5344CB8AC3E}">
        <p14:creationId xmlns:p14="http://schemas.microsoft.com/office/powerpoint/2010/main" val="1266292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275A-0C4F-429D-A348-4BDEECB07227}"/>
              </a:ext>
            </a:extLst>
          </p:cNvPr>
          <p:cNvSpPr>
            <a:spLocks noGrp="1"/>
          </p:cNvSpPr>
          <p:nvPr>
            <p:ph type="title"/>
          </p:nvPr>
        </p:nvSpPr>
        <p:spPr/>
        <p:txBody>
          <a:bodyPr/>
          <a:lstStyle>
            <a:lvl1pPr>
              <a:defRPr b="0">
                <a:latin typeface="Roboto (medium)"/>
              </a:defRPr>
            </a:lvl1pPr>
          </a:lstStyle>
          <a:p>
            <a:r>
              <a:rPr lang="en-US" dirty="0"/>
              <a:t>Click to edit Master title style</a:t>
            </a:r>
          </a:p>
        </p:txBody>
      </p:sp>
      <p:sp>
        <p:nvSpPr>
          <p:cNvPr id="3" name="Content Placeholder 2">
            <a:extLst>
              <a:ext uri="{FF2B5EF4-FFF2-40B4-BE49-F238E27FC236}">
                <a16:creationId xmlns:a16="http://schemas.microsoft.com/office/drawing/2014/main" id="{A87DBD42-434F-42CC-AAC3-FBFA19EAEF6F}"/>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0FD13D3-6227-4F27-8472-DF86D73C1B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5" name="Picture 4" descr="Icon&#10;&#10;Description automatically generated">
            <a:extLst>
              <a:ext uri="{FF2B5EF4-FFF2-40B4-BE49-F238E27FC236}">
                <a16:creationId xmlns:a16="http://schemas.microsoft.com/office/drawing/2014/main" id="{7DE52EF3-CAFF-4F3F-BA4F-DC3B9BA072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2067582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68C4-EEA1-4A73-898B-FE51EBD8FD43}"/>
              </a:ext>
            </a:extLst>
          </p:cNvPr>
          <p:cNvSpPr>
            <a:spLocks noGrp="1"/>
          </p:cNvSpPr>
          <p:nvPr>
            <p:ph type="title"/>
          </p:nvPr>
        </p:nvSpPr>
        <p:spPr/>
        <p:txBody>
          <a:bodyPr/>
          <a:lstStyle>
            <a:lvl1pPr>
              <a:defRPr b="0">
                <a:latin typeface="Roboto (medium)"/>
              </a:defRPr>
            </a:lvl1pPr>
          </a:lstStyle>
          <a:p>
            <a:r>
              <a:rPr lang="en-US" dirty="0"/>
              <a:t>Click to edit Master title style</a:t>
            </a:r>
          </a:p>
        </p:txBody>
      </p:sp>
      <p:sp>
        <p:nvSpPr>
          <p:cNvPr id="3" name="Content Placeholder 2">
            <a:extLst>
              <a:ext uri="{FF2B5EF4-FFF2-40B4-BE49-F238E27FC236}">
                <a16:creationId xmlns:a16="http://schemas.microsoft.com/office/drawing/2014/main" id="{6B3B772A-9F62-4FF5-89FC-E8324EC35F13}"/>
              </a:ext>
            </a:extLst>
          </p:cNvPr>
          <p:cNvSpPr>
            <a:spLocks noGrp="1"/>
          </p:cNvSpPr>
          <p:nvPr>
            <p:ph sz="half" idx="1"/>
          </p:nvPr>
        </p:nvSpPr>
        <p:spPr>
          <a:xfrm>
            <a:off x="838200" y="1825625"/>
            <a:ext cx="5181600" cy="4351338"/>
          </a:xfrm>
        </p:spPr>
        <p:txBody>
          <a:bodyPr/>
          <a:lstStyle>
            <a:lvl1pPr>
              <a:defRPr>
                <a:latin typeface="Roboto (medium)"/>
              </a:defRPr>
            </a:lvl1pPr>
            <a:lvl2pPr>
              <a:defRPr>
                <a:latin typeface="Roboto (medium)"/>
              </a:defRPr>
            </a:lvl2pPr>
            <a:lvl3pPr>
              <a:defRPr>
                <a:latin typeface="Roboto (medium)"/>
              </a:defRPr>
            </a:lvl3pPr>
            <a:lvl4pPr>
              <a:defRPr>
                <a:latin typeface="Roboto (medium)"/>
              </a:defRPr>
            </a:lvl4pPr>
            <a:lvl5pPr>
              <a:defRPr>
                <a:latin typeface="Roboto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F6AE1BA-0611-4D9A-A4B6-0D16E1DB4742}"/>
              </a:ext>
            </a:extLst>
          </p:cNvPr>
          <p:cNvSpPr>
            <a:spLocks noGrp="1"/>
          </p:cNvSpPr>
          <p:nvPr>
            <p:ph sz="half" idx="2"/>
          </p:nvPr>
        </p:nvSpPr>
        <p:spPr>
          <a:xfrm>
            <a:off x="6172200" y="1825625"/>
            <a:ext cx="5181600" cy="4351338"/>
          </a:xfrm>
        </p:spPr>
        <p:txBody>
          <a:bodyPr/>
          <a:lstStyle>
            <a:lvl1pPr>
              <a:defRPr>
                <a:latin typeface="Roboto (medium)"/>
              </a:defRPr>
            </a:lvl1pPr>
            <a:lvl2pPr>
              <a:defRPr>
                <a:latin typeface="Roboto (medium)"/>
              </a:defRPr>
            </a:lvl2pPr>
            <a:lvl3pPr>
              <a:defRPr>
                <a:latin typeface="Roboto (medium)"/>
              </a:defRPr>
            </a:lvl3pPr>
            <a:lvl4pPr>
              <a:defRPr>
                <a:latin typeface="Roboto (medium)"/>
              </a:defRPr>
            </a:lvl4pPr>
            <a:lvl5pPr>
              <a:defRPr>
                <a:latin typeface="Roboto (medium)"/>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D9EFCA-B9C3-4F46-87E9-36012A173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7" name="Picture 6" descr="Icon&#10;&#10;Description automatically generated">
            <a:extLst>
              <a:ext uri="{FF2B5EF4-FFF2-40B4-BE49-F238E27FC236}">
                <a16:creationId xmlns:a16="http://schemas.microsoft.com/office/drawing/2014/main" id="{AEBB95D3-327A-41E3-A550-65A749E42B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4136456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C587-54C3-4CF1-BBF4-579F3047707C}"/>
              </a:ext>
            </a:extLst>
          </p:cNvPr>
          <p:cNvSpPr>
            <a:spLocks noGrp="1"/>
          </p:cNvSpPr>
          <p:nvPr>
            <p:ph type="title"/>
          </p:nvPr>
        </p:nvSpPr>
        <p:spPr/>
        <p:txBody>
          <a:bodyPr/>
          <a:lstStyle>
            <a:lvl1pPr>
              <a:defRPr b="0">
                <a:latin typeface="Roboto (medium)"/>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6427679-571A-49A6-90A2-47C8115F5A01}"/>
              </a:ext>
            </a:extLst>
          </p:cNvPr>
          <p:cNvSpPr>
            <a:spLocks noGrp="1"/>
          </p:cNvSpPr>
          <p:nvPr>
            <p:ph type="sldNum" sz="quarter" idx="12"/>
          </p:nvPr>
        </p:nvSpPr>
        <p:spPr/>
        <p:txBody>
          <a:bodyPr/>
          <a:lstStyle/>
          <a:p>
            <a:fld id="{290C0B96-99DA-4E77-A61E-E5A9CBF46B10}" type="slidenum">
              <a:rPr lang="en-US" smtClean="0"/>
              <a:t>‹#›</a:t>
            </a:fld>
            <a:endParaRPr lang="en-US"/>
          </a:p>
        </p:txBody>
      </p:sp>
      <p:pic>
        <p:nvPicPr>
          <p:cNvPr id="6" name="Picture 5">
            <a:extLst>
              <a:ext uri="{FF2B5EF4-FFF2-40B4-BE49-F238E27FC236}">
                <a16:creationId xmlns:a16="http://schemas.microsoft.com/office/drawing/2014/main" id="{0F2E2C46-7CAC-4483-8464-3E567A96C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7" name="Picture 6" descr="Icon&#10;&#10;Description automatically generated">
            <a:extLst>
              <a:ext uri="{FF2B5EF4-FFF2-40B4-BE49-F238E27FC236}">
                <a16:creationId xmlns:a16="http://schemas.microsoft.com/office/drawing/2014/main" id="{422615DC-0C00-45FC-8EE4-5CB5E1482D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112467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C43518-2CFA-4370-BB3F-7EAF40B442F1}"/>
              </a:ext>
            </a:extLst>
          </p:cNvPr>
          <p:cNvSpPr>
            <a:spLocks noGrp="1"/>
          </p:cNvSpPr>
          <p:nvPr>
            <p:ph type="sldNum" sz="quarter" idx="12"/>
          </p:nvPr>
        </p:nvSpPr>
        <p:spPr/>
        <p:txBody>
          <a:bodyPr/>
          <a:lstStyle/>
          <a:p>
            <a:fld id="{290C0B96-99DA-4E77-A61E-E5A9CBF46B10}" type="slidenum">
              <a:rPr lang="en-US" smtClean="0"/>
              <a:t>‹#›</a:t>
            </a:fld>
            <a:endParaRPr lang="en-US"/>
          </a:p>
        </p:txBody>
      </p:sp>
      <p:pic>
        <p:nvPicPr>
          <p:cNvPr id="5" name="Picture 4">
            <a:extLst>
              <a:ext uri="{FF2B5EF4-FFF2-40B4-BE49-F238E27FC236}">
                <a16:creationId xmlns:a16="http://schemas.microsoft.com/office/drawing/2014/main" id="{97D07A6D-BB02-4E0C-A9F6-1C8E3479C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6" name="Picture 5" descr="Icon&#10;&#10;Description automatically generated">
            <a:extLst>
              <a:ext uri="{FF2B5EF4-FFF2-40B4-BE49-F238E27FC236}">
                <a16:creationId xmlns:a16="http://schemas.microsoft.com/office/drawing/2014/main" id="{85C1054D-896E-464F-9285-4E86F39F54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1998675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12916" y="273220"/>
            <a:ext cx="10969487" cy="11145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Arial"/>
              <a:buNone/>
              <a:defRPr sz="4000">
                <a:latin typeface="Roboto (medium)"/>
                <a:ea typeface="Roboto (medium)"/>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pic>
        <p:nvPicPr>
          <p:cNvPr id="25" name="Google Shape;25;p3"/>
          <p:cNvPicPr preferRelativeResize="0"/>
          <p:nvPr/>
        </p:nvPicPr>
        <p:blipFill rotWithShape="1">
          <a:blip r:embed="rId2">
            <a:alphaModFix/>
          </a:blip>
          <a:srcRect/>
          <a:stretch/>
        </p:blipFill>
        <p:spPr>
          <a:xfrm>
            <a:off x="9782289" y="6328858"/>
            <a:ext cx="2047539" cy="383914"/>
          </a:xfrm>
          <a:prstGeom prst="rect">
            <a:avLst/>
          </a:prstGeom>
          <a:noFill/>
          <a:ln>
            <a:noFill/>
          </a:ln>
        </p:spPr>
      </p:pic>
      <p:sp>
        <p:nvSpPr>
          <p:cNvPr id="26" name="Google Shape;26;p3"/>
          <p:cNvSpPr txBox="1">
            <a:spLocks noGrp="1"/>
          </p:cNvSpPr>
          <p:nvPr>
            <p:ph type="body" idx="1"/>
          </p:nvPr>
        </p:nvSpPr>
        <p:spPr>
          <a:xfrm>
            <a:off x="613834" y="1498058"/>
            <a:ext cx="10968567" cy="4536982"/>
          </a:xfrm>
          <a:prstGeom prst="rect">
            <a:avLst/>
          </a:prstGeom>
          <a:noFill/>
          <a:ln>
            <a:noFill/>
          </a:ln>
        </p:spPr>
        <p:txBody>
          <a:bodyPr spcFirstLastPara="1" wrap="square" lIns="91425" tIns="45700" rIns="91425" bIns="45700" anchor="t" anchorCtr="0">
            <a:normAutofit/>
          </a:bodyPr>
          <a:lstStyle>
            <a:lvl1pPr marL="457200" lvl="0" indent="-441960" algn="l">
              <a:lnSpc>
                <a:spcPct val="100000"/>
              </a:lnSpc>
              <a:spcBef>
                <a:spcPts val="1050"/>
              </a:spcBef>
              <a:spcAft>
                <a:spcPts val="0"/>
              </a:spcAft>
              <a:buSzPts val="3360"/>
              <a:buChar char="•"/>
              <a:defRPr>
                <a:latin typeface="Roboto (medium)"/>
              </a:defRPr>
            </a:lvl1pPr>
            <a:lvl2pPr marL="914400" lvl="1" indent="-330200" algn="l">
              <a:lnSpc>
                <a:spcPct val="100000"/>
              </a:lnSpc>
              <a:spcBef>
                <a:spcPts val="150"/>
              </a:spcBef>
              <a:spcAft>
                <a:spcPts val="0"/>
              </a:spcAft>
              <a:buClr>
                <a:srgbClr val="003DA6"/>
              </a:buClr>
              <a:buSzPts val="1600"/>
              <a:buChar char="⮚"/>
              <a:defRPr sz="2000"/>
            </a:lvl2pPr>
            <a:lvl3pPr marL="1371600" lvl="2" indent="-309880" algn="l">
              <a:lnSpc>
                <a:spcPct val="100000"/>
              </a:lnSpc>
              <a:spcBef>
                <a:spcPts val="300"/>
              </a:spcBef>
              <a:spcAft>
                <a:spcPts val="0"/>
              </a:spcAft>
              <a:buSzPts val="1280"/>
              <a:buChar char="—"/>
              <a:defRPr sz="1600"/>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pPr lvl="0"/>
            <a:r>
              <a:rPr lang="en-US" dirty="0"/>
              <a:t>Click to edit Master text styles</a:t>
            </a:r>
          </a:p>
        </p:txBody>
      </p:sp>
      <p:pic>
        <p:nvPicPr>
          <p:cNvPr id="27" name="Google Shape;27;p3"/>
          <p:cNvPicPr preferRelativeResize="0"/>
          <p:nvPr/>
        </p:nvPicPr>
        <p:blipFill rotWithShape="1">
          <a:blip r:embed="rId3">
            <a:alphaModFix/>
          </a:blip>
          <a:srcRect/>
          <a:stretch/>
        </p:blipFill>
        <p:spPr>
          <a:xfrm>
            <a:off x="0" y="6212068"/>
            <a:ext cx="5776480" cy="617495"/>
          </a:xfrm>
          <a:prstGeom prst="rect">
            <a:avLst/>
          </a:prstGeom>
          <a:noFill/>
          <a:ln>
            <a:noFill/>
          </a:ln>
        </p:spPr>
      </p:pic>
    </p:spTree>
    <p:extLst>
      <p:ext uri="{BB962C8B-B14F-4D97-AF65-F5344CB8AC3E}">
        <p14:creationId xmlns:p14="http://schemas.microsoft.com/office/powerpoint/2010/main" val="4279537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17F05E-EE76-4986-83F2-62EA11061FD5}"/>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Picture Placeholder 8"/>
          <p:cNvSpPr>
            <a:spLocks noGrp="1"/>
          </p:cNvSpPr>
          <p:nvPr>
            <p:ph type="pic" sz="quarter" idx="10"/>
          </p:nvPr>
        </p:nvSpPr>
        <p:spPr>
          <a:xfrm>
            <a:off x="609600" y="838200"/>
            <a:ext cx="109728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dirty="0"/>
              <a:t>Click icon to add picture</a:t>
            </a:r>
          </a:p>
        </p:txBody>
      </p:sp>
      <p:sp>
        <p:nvSpPr>
          <p:cNvPr id="5" name="Slide Number Placeholder 2">
            <a:extLst>
              <a:ext uri="{FF2B5EF4-FFF2-40B4-BE49-F238E27FC236}">
                <a16:creationId xmlns:a16="http://schemas.microsoft.com/office/drawing/2014/main" id="{171BC556-0F2F-4E69-A9F4-AEB2D8620284}"/>
              </a:ext>
            </a:extLst>
          </p:cNvPr>
          <p:cNvSpPr>
            <a:spLocks noGrp="1"/>
          </p:cNvSpPr>
          <p:nvPr>
            <p:ph type="sldNum" sz="quarter" idx="11"/>
          </p:nvPr>
        </p:nvSpPr>
        <p:spPr/>
        <p:txBody>
          <a:bodyPr/>
          <a:lstStyle>
            <a:lvl1pPr>
              <a:defRPr/>
            </a:lvl1pPr>
          </a:lstStyle>
          <a:p>
            <a:endParaRPr lang="en-US" altLang="en-US"/>
          </a:p>
          <a:p>
            <a:fld id="{EEC7C505-A39F-449A-B704-D4F71E1AF609}" type="slidenum">
              <a:rPr lang="en-US" altLang="en-US"/>
              <a:pPr/>
              <a:t>‹#›</a:t>
            </a:fld>
            <a:endParaRPr lang="en-US" altLang="en-US"/>
          </a:p>
        </p:txBody>
      </p:sp>
    </p:spTree>
    <p:extLst>
      <p:ext uri="{BB962C8B-B14F-4D97-AF65-F5344CB8AC3E}">
        <p14:creationId xmlns:p14="http://schemas.microsoft.com/office/powerpoint/2010/main" val="352645451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68C4-EEA1-4A73-898B-FE51EBD8FD43}"/>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6B3B772A-9F62-4FF5-89FC-E8324EC35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6AE1BA-0611-4D9A-A4B6-0D16E1DB4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4D9EFCA-B9C3-4F46-87E9-36012A173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7" name="Picture 6" descr="Icon&#10;&#10;Description automatically generated">
            <a:extLst>
              <a:ext uri="{FF2B5EF4-FFF2-40B4-BE49-F238E27FC236}">
                <a16:creationId xmlns:a16="http://schemas.microsoft.com/office/drawing/2014/main" id="{AEBB95D3-327A-41E3-A550-65A749E42B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1134830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a:t>Click to add body text</a:t>
            </a:r>
          </a:p>
          <a:p>
            <a:pPr lvl="1"/>
            <a:r>
              <a:rPr lang="en-US"/>
              <a:t>Bullet one</a:t>
            </a:r>
          </a:p>
          <a:p>
            <a:pPr lvl="2"/>
            <a:r>
              <a:rPr lang="en-US"/>
              <a:t>Bullet two</a:t>
            </a:r>
          </a:p>
          <a:p>
            <a:pPr lvl="3"/>
            <a:r>
              <a:rPr lang="en-US"/>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09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Graphic -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201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5074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S - 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aseline="0">
                <a:solidFill>
                  <a:schemeClr val="tx1"/>
                </a:solidFill>
              </a:defRPr>
            </a:lvl1pPr>
          </a:lstStyle>
          <a:p>
            <a:r>
              <a:rPr lang="en-US"/>
              <a:t>Table Title</a:t>
            </a:r>
          </a:p>
        </p:txBody>
      </p:sp>
      <p:sp>
        <p:nvSpPr>
          <p:cNvPr id="8" name="Text Placeholder 7"/>
          <p:cNvSpPr>
            <a:spLocks noGrp="1"/>
          </p:cNvSpPr>
          <p:nvPr>
            <p:ph type="body" sz="quarter" idx="10" hasCustomPrompt="1"/>
          </p:nvPr>
        </p:nvSpPr>
        <p:spPr>
          <a:xfrm>
            <a:off x="473311" y="5272161"/>
            <a:ext cx="11258376" cy="914400"/>
          </a:xfrm>
          <a:prstGeom prst="rect">
            <a:avLst/>
          </a:prstGeom>
        </p:spPr>
        <p:txBody>
          <a:bodyPr>
            <a:noAutofit/>
          </a:bodyPr>
          <a:lstStyle>
            <a:lvl1pPr marL="731520" indent="-1097280">
              <a:buNone/>
              <a:defRPr sz="1400" baseline="0">
                <a:solidFill>
                  <a:schemeClr val="tx1"/>
                </a:solidFill>
              </a:defRPr>
            </a:lvl1pPr>
            <a:lvl2pPr>
              <a:defRPr sz="1200"/>
            </a:lvl2pPr>
            <a:lvl3pPr>
              <a:defRPr sz="1200"/>
            </a:lvl3pPr>
            <a:lvl4pPr>
              <a:defRPr sz="1200"/>
            </a:lvl4pPr>
            <a:lvl5pPr>
              <a:defRPr sz="1200"/>
            </a:lvl5pPr>
          </a:lstStyle>
          <a:p>
            <a:pPr lvl="0"/>
            <a:r>
              <a:rPr lang="en-US"/>
              <a:t>Add Source and Notes here.</a:t>
            </a:r>
          </a:p>
        </p:txBody>
      </p:sp>
      <p:sp>
        <p:nvSpPr>
          <p:cNvPr id="10" name="Table Placeholder 9"/>
          <p:cNvSpPr>
            <a:spLocks noGrp="1"/>
          </p:cNvSpPr>
          <p:nvPr>
            <p:ph type="tbl" sz="quarter" idx="11"/>
          </p:nvPr>
        </p:nvSpPr>
        <p:spPr>
          <a:xfrm>
            <a:off x="473311" y="1045028"/>
            <a:ext cx="11258376" cy="4114800"/>
          </a:xfrm>
          <a:prstGeom prst="rect">
            <a:avLst/>
          </a:prstGeom>
        </p:spPr>
        <p:txBody>
          <a:bodyPr/>
          <a:lstStyle>
            <a:lvl1pPr>
              <a:buNone/>
              <a:defRPr>
                <a:solidFill>
                  <a:schemeClr val="tx1"/>
                </a:solidFill>
              </a:defRPr>
            </a:lvl1pPr>
          </a:lstStyle>
          <a:p>
            <a:r>
              <a:rPr lang="en-US"/>
              <a:t>Click icon to add table</a:t>
            </a:r>
          </a:p>
        </p:txBody>
      </p:sp>
      <p:sp>
        <p:nvSpPr>
          <p:cNvPr id="9" name="TextBox 8"/>
          <p:cNvSpPr txBox="1"/>
          <p:nvPr userDrawn="1"/>
        </p:nvSpPr>
        <p:spPr>
          <a:xfrm>
            <a:off x="474133" y="6516624"/>
            <a:ext cx="643467" cy="341376"/>
          </a:xfrm>
          <a:prstGeom prst="rect">
            <a:avLst/>
          </a:prstGeom>
        </p:spPr>
        <p:txBody>
          <a:bodyPr vert="horz" wrap="none" lIns="91440" tIns="0" rIns="91440" bIns="0" rtlCol="0" anchor="ctr" anchorCtr="0">
            <a:noAutofit/>
          </a:bodyPr>
          <a:lstStyle/>
          <a:p>
            <a:pPr algn="ctr">
              <a:spcBef>
                <a:spcPct val="20000"/>
              </a:spcBef>
            </a:pPr>
            <a:fld id="{9A1C2BF7-17A1-4718-8BD8-563E813054B3}" type="slidenum">
              <a:rPr lang="en-US" sz="1100" b="1" smtClean="0">
                <a:solidFill>
                  <a:schemeClr val="accent1"/>
                </a:solidFill>
                <a:latin typeface="Arial Black" panose="020B0A04020102020204" pitchFamily="34" charset="0"/>
                <a:cs typeface="Arial Black"/>
              </a:rPr>
              <a:pPr algn="ctr">
                <a:spcBef>
                  <a:spcPct val="20000"/>
                </a:spcBef>
              </a:pPr>
              <a:t>‹#›</a:t>
            </a:fld>
            <a:endParaRPr lang="en-US" sz="1100" b="1">
              <a:solidFill>
                <a:schemeClr val="accent1"/>
              </a:solidFill>
              <a:latin typeface="Arial Black" panose="020B0A04020102020204" pitchFamily="34" charset="0"/>
              <a:cs typeface="Arial Black"/>
            </a:endParaRPr>
          </a:p>
        </p:txBody>
      </p:sp>
    </p:spTree>
    <p:extLst>
      <p:ext uri="{BB962C8B-B14F-4D97-AF65-F5344CB8AC3E}">
        <p14:creationId xmlns:p14="http://schemas.microsoft.com/office/powerpoint/2010/main" val="216011216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CS - Text One-Column Bullet">
    <p:spTree>
      <p:nvGrpSpPr>
        <p:cNvPr id="1" name=""/>
        <p:cNvGrpSpPr/>
        <p:nvPr/>
      </p:nvGrpSpPr>
      <p:grpSpPr>
        <a:xfrm>
          <a:off x="0" y="0"/>
          <a:ext cx="0" cy="0"/>
          <a:chOff x="0" y="0"/>
          <a:chExt cx="0" cy="0"/>
        </a:xfrm>
      </p:grpSpPr>
      <p:sp>
        <p:nvSpPr>
          <p:cNvPr id="15" name="TextBox 14"/>
          <p:cNvSpPr txBox="1"/>
          <p:nvPr/>
        </p:nvSpPr>
        <p:spPr>
          <a:xfrm>
            <a:off x="474133" y="6516624"/>
            <a:ext cx="643467" cy="341376"/>
          </a:xfrm>
          <a:prstGeom prst="rect">
            <a:avLst/>
          </a:prstGeom>
        </p:spPr>
        <p:txBody>
          <a:bodyPr vert="horz" wrap="none" lIns="91440" tIns="0" rIns="91440" bIns="0" rtlCol="0" anchor="ctr" anchorCtr="0">
            <a:noAutofit/>
          </a:bodyPr>
          <a:lstStyle/>
          <a:p>
            <a:pPr algn="ctr">
              <a:spcBef>
                <a:spcPct val="20000"/>
              </a:spcBef>
            </a:pPr>
            <a:fld id="{9A1C2BF7-17A1-4718-8BD8-563E813054B3}" type="slidenum">
              <a:rPr lang="en-US" sz="1100" b="1" smtClean="0">
                <a:solidFill>
                  <a:schemeClr val="accent1"/>
                </a:solidFill>
                <a:latin typeface="Arial Black" panose="020B0A04020102020204" pitchFamily="34" charset="0"/>
                <a:cs typeface="Arial Black"/>
              </a:rPr>
              <a:pPr algn="ctr">
                <a:spcBef>
                  <a:spcPct val="20000"/>
                </a:spcBef>
              </a:pPr>
              <a:t>‹#›</a:t>
            </a:fld>
            <a:endParaRPr lang="en-US" sz="1100" b="1">
              <a:solidFill>
                <a:schemeClr val="accent1"/>
              </a:solidFill>
              <a:latin typeface="Arial Black" panose="020B0A04020102020204" pitchFamily="34" charset="0"/>
              <a:cs typeface="Arial Black"/>
            </a:endParaRPr>
          </a:p>
        </p:txBody>
      </p:sp>
      <p:sp>
        <p:nvSpPr>
          <p:cNvPr id="9" name="Title 8">
            <a:extLst>
              <a:ext uri="{FF2B5EF4-FFF2-40B4-BE49-F238E27FC236}">
                <a16:creationId xmlns:a16="http://schemas.microsoft.com/office/drawing/2014/main" id="{7C9620F7-C238-49E6-9EB6-C4ECFC96F395}"/>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8B201EEE-1479-40DA-9FA6-E5438C1DA4D5}"/>
              </a:ext>
            </a:extLst>
          </p:cNvPr>
          <p:cNvSpPr>
            <a:spLocks noGrp="1"/>
          </p:cNvSpPr>
          <p:nvPr>
            <p:ph type="body" sz="quarter" idx="10"/>
          </p:nvPr>
        </p:nvSpPr>
        <p:spPr>
          <a:xfrm>
            <a:off x="640080" y="1280160"/>
            <a:ext cx="105156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9E1B4B04-5A7E-40A5-9D34-62A7A8F33496}"/>
              </a:ext>
            </a:extLst>
          </p:cNvPr>
          <p:cNvSpPr txBox="1"/>
          <p:nvPr userDrawn="1"/>
        </p:nvSpPr>
        <p:spPr>
          <a:xfrm>
            <a:off x="474133" y="6516624"/>
            <a:ext cx="643467" cy="341376"/>
          </a:xfrm>
          <a:prstGeom prst="rect">
            <a:avLst/>
          </a:prstGeom>
        </p:spPr>
        <p:txBody>
          <a:bodyPr vert="horz" wrap="none" lIns="91440" tIns="0" rIns="91440" bIns="0" rtlCol="0" anchor="ctr" anchorCtr="0">
            <a:noAutofit/>
          </a:bodyPr>
          <a:lstStyle/>
          <a:p>
            <a:pPr algn="ctr">
              <a:spcBef>
                <a:spcPct val="20000"/>
              </a:spcBef>
            </a:pPr>
            <a:fld id="{9A1C2BF7-17A1-4718-8BD8-563E813054B3}" type="slidenum">
              <a:rPr lang="en-US" sz="1100" b="1" smtClean="0">
                <a:solidFill>
                  <a:schemeClr val="accent1"/>
                </a:solidFill>
                <a:latin typeface="Arial Black" panose="020B0A04020102020204" pitchFamily="34" charset="0"/>
                <a:cs typeface="Arial Black"/>
              </a:rPr>
              <a:pPr algn="ctr">
                <a:spcBef>
                  <a:spcPct val="20000"/>
                </a:spcBef>
              </a:pPr>
              <a:t>‹#›</a:t>
            </a:fld>
            <a:endParaRPr lang="en-US" sz="1100" b="1">
              <a:solidFill>
                <a:schemeClr val="accent1"/>
              </a:solidFill>
              <a:latin typeface="Arial Black" panose="020B0A04020102020204" pitchFamily="34" charset="0"/>
              <a:cs typeface="Arial Black"/>
            </a:endParaRPr>
          </a:p>
        </p:txBody>
      </p:sp>
    </p:spTree>
    <p:extLst>
      <p:ext uri="{BB962C8B-B14F-4D97-AF65-F5344CB8AC3E}">
        <p14:creationId xmlns:p14="http://schemas.microsoft.com/office/powerpoint/2010/main" val="3083821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spTree>
    <p:extLst>
      <p:ext uri="{BB962C8B-B14F-4D97-AF65-F5344CB8AC3E}">
        <p14:creationId xmlns:p14="http://schemas.microsoft.com/office/powerpoint/2010/main" val="2684483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5560013" y="-168255"/>
            <a:ext cx="7910396"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5477" y="596236"/>
            <a:ext cx="2351676"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524520" y="5919145"/>
            <a:ext cx="10933353" cy="687139"/>
          </a:xfrm>
          <a:prstGeom prst="rect">
            <a:avLst/>
          </a:prstGeom>
        </p:spPr>
        <p:txBody>
          <a:bodyPr>
            <a:normAutofit/>
          </a:bodyPr>
          <a:lstStyle>
            <a:lvl1pPr marL="0" indent="0" algn="l">
              <a:lnSpc>
                <a:spcPts val="2000"/>
              </a:lnSpc>
              <a:spcBef>
                <a:spcPts val="0"/>
              </a:spcBef>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511027" y="2115130"/>
            <a:ext cx="11077999" cy="1869054"/>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dirty="0"/>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543560" y="4131720"/>
            <a:ext cx="11045465" cy="914400"/>
          </a:xfrm>
          <a:prstGeom prst="rect">
            <a:avLst/>
          </a:prstGeom>
        </p:spPr>
        <p:txBody>
          <a:bodyPr anchor="t">
            <a:normAutofit/>
          </a:bodyPr>
          <a:lstStyle>
            <a:lvl1pPr marL="0" indent="0">
              <a:lnSpc>
                <a:spcPct val="100000"/>
              </a:lnSpc>
              <a:spcBef>
                <a:spcPts val="0"/>
              </a:spcBef>
              <a:buNone/>
              <a:defRPr sz="3600"/>
            </a:lvl1pPr>
          </a:lstStyle>
          <a:p>
            <a:pPr lvl="0"/>
            <a:r>
              <a:rPr lang="en-US" dirty="0"/>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11667480" y="6183984"/>
            <a:ext cx="216817"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EB23CF-DC6F-48CB-9FD9-C50EE85AAFF2}"/>
              </a:ext>
            </a:extLst>
          </p:cNvPr>
          <p:cNvSpPr/>
          <p:nvPr userDrawn="1"/>
        </p:nvSpPr>
        <p:spPr>
          <a:xfrm>
            <a:off x="635477" y="1375544"/>
            <a:ext cx="985933"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1785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2" y="1825625"/>
            <a:ext cx="11042834" cy="4351338"/>
          </a:xfrm>
          <a:prstGeom prst="rect">
            <a:avLst/>
          </a:prstGeom>
        </p:spPr>
        <p:txBody>
          <a:bodyPr/>
          <a:lstStyle>
            <a:lvl1pPr marL="0" indent="0">
              <a:buNone/>
              <a:defRPr sz="2200"/>
            </a:lvl1pPr>
            <a:lvl2pPr>
              <a:defRPr sz="2000"/>
            </a:lvl2pPr>
            <a:lvl3pPr>
              <a:defRPr sz="2000"/>
            </a:lvl3pPr>
            <a:lvl4pPr>
              <a:defRPr sz="20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1626883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510212" y="576197"/>
            <a:ext cx="11042833"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510213" y="1825625"/>
            <a:ext cx="11042832" cy="4351338"/>
          </a:xfrm>
          <a:prstGeom prst="rect">
            <a:avLst/>
          </a:prstGeom>
        </p:spPr>
        <p:txBody>
          <a:bodyPr/>
          <a:lstStyle>
            <a:lvl1pPr marL="0" indent="0">
              <a:buNone/>
              <a:defRPr sz="2200"/>
            </a:lvl1pPr>
            <a:lvl2pPr>
              <a:defRPr sz="2000"/>
            </a:lvl2pPr>
            <a:lvl3pPr>
              <a:defRPr sz="2000"/>
            </a:lvl3pPr>
            <a:lvl4pPr>
              <a:defRPr sz="20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4631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555386" y="-193716"/>
            <a:ext cx="777927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577970" y="1362974"/>
            <a:ext cx="1104181"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465078" y="825489"/>
            <a:ext cx="11003022" cy="6032511"/>
          </a:xfrm>
          <a:prstGeom prst="rect">
            <a:avLst/>
          </a:prstGeom>
        </p:spPr>
        <p:txBody>
          <a:bodyPr anchor="t">
            <a:noAutofit/>
          </a:bodyPr>
          <a:lstStyle>
            <a:lvl1pPr algn="l">
              <a:lnSpc>
                <a:spcPct val="100000"/>
              </a:lnSpc>
              <a:defRPr sz="6600">
                <a:latin typeface="Roboto Medium" panose="02000000000000000000" pitchFamily="2" charset="0"/>
                <a:ea typeface="Roboto Medium" panose="02000000000000000000" pitchFamily="2" charset="0"/>
              </a:defRPr>
            </a:lvl1pPr>
          </a:lstStyle>
          <a:p>
            <a:r>
              <a:rPr lang="en-US" dirty="0"/>
              <a:t>Click to add divider text</a:t>
            </a:r>
          </a:p>
        </p:txBody>
      </p:sp>
    </p:spTree>
    <p:extLst>
      <p:ext uri="{BB962C8B-B14F-4D97-AF65-F5344CB8AC3E}">
        <p14:creationId xmlns:p14="http://schemas.microsoft.com/office/powerpoint/2010/main" val="9390286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C587-54C3-4CF1-BBF4-579F3047707C}"/>
              </a:ext>
            </a:extLst>
          </p:cNvPr>
          <p:cNvSpPr>
            <a:spLocks noGrp="1"/>
          </p:cNvSpPr>
          <p:nvPr>
            <p:ph type="title"/>
          </p:nvPr>
        </p:nvSpPr>
        <p:spPr/>
        <p:txBody>
          <a:bodyPr/>
          <a:lstStyle>
            <a:lvl1pPr>
              <a:defRPr b="1"/>
            </a:lvl1pPr>
          </a:lstStyle>
          <a:p>
            <a:r>
              <a:rPr lang="en-US" dirty="0"/>
              <a:t>Click to edit Master title style</a:t>
            </a:r>
          </a:p>
        </p:txBody>
      </p:sp>
      <p:sp>
        <p:nvSpPr>
          <p:cNvPr id="5" name="Slide Number Placeholder 4">
            <a:extLst>
              <a:ext uri="{FF2B5EF4-FFF2-40B4-BE49-F238E27FC236}">
                <a16:creationId xmlns:a16="http://schemas.microsoft.com/office/drawing/2014/main" id="{46427679-571A-49A6-90A2-47C8115F5A01}"/>
              </a:ext>
            </a:extLst>
          </p:cNvPr>
          <p:cNvSpPr>
            <a:spLocks noGrp="1"/>
          </p:cNvSpPr>
          <p:nvPr>
            <p:ph type="sldNum" sz="quarter" idx="12"/>
          </p:nvPr>
        </p:nvSpPr>
        <p:spPr/>
        <p:txBody>
          <a:bodyPr/>
          <a:lstStyle/>
          <a:p>
            <a:fld id="{290C0B96-99DA-4E77-A61E-E5A9CBF46B10}" type="slidenum">
              <a:rPr lang="en-US" smtClean="0"/>
              <a:t>‹#›</a:t>
            </a:fld>
            <a:endParaRPr lang="en-US"/>
          </a:p>
        </p:txBody>
      </p:sp>
      <p:pic>
        <p:nvPicPr>
          <p:cNvPr id="6" name="Picture 5">
            <a:extLst>
              <a:ext uri="{FF2B5EF4-FFF2-40B4-BE49-F238E27FC236}">
                <a16:creationId xmlns:a16="http://schemas.microsoft.com/office/drawing/2014/main" id="{0F2E2C46-7CAC-4483-8464-3E567A96C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7" name="Picture 6" descr="Icon&#10;&#10;Description automatically generated">
            <a:extLst>
              <a:ext uri="{FF2B5EF4-FFF2-40B4-BE49-F238E27FC236}">
                <a16:creationId xmlns:a16="http://schemas.microsoft.com/office/drawing/2014/main" id="{422615DC-0C00-45FC-8EE4-5CB5E1482D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1322458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530091" y="1825625"/>
            <a:ext cx="5394960" cy="4351338"/>
          </a:xfrm>
          <a:prstGeom prst="rect">
            <a:avLst/>
          </a:prstGeom>
        </p:spPr>
        <p:txBody>
          <a:bodyPr/>
          <a:lstStyle>
            <a:lvl1pPr marL="0" indent="0">
              <a:buFontTx/>
              <a:buNone/>
              <a:defRPr sz="2200"/>
            </a:lvl1pPr>
            <a:lvl2pPr marL="742950" indent="-285750">
              <a:buFont typeface="Arial" panose="020B0604020202020204" pitchFamily="34" charset="0"/>
              <a:buChar char="•"/>
              <a:defRPr sz="2000"/>
            </a:lvl2pPr>
            <a:lvl3pPr>
              <a:defRPr sz="2000"/>
            </a:lvl3pPr>
            <a:lvl4pPr>
              <a:defRPr sz="20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6172200" y="1825625"/>
            <a:ext cx="5394960" cy="4351338"/>
          </a:xfrm>
          <a:prstGeom prst="rect">
            <a:avLst/>
          </a:prstGeom>
        </p:spPr>
        <p:txBody>
          <a:bodyPr/>
          <a:lstStyle>
            <a:lvl1pPr marL="0" indent="0">
              <a:buFontTx/>
              <a:buNone/>
              <a:defRPr sz="2200"/>
            </a:lvl1pPr>
            <a:lvl2pPr>
              <a:defRPr sz="2000"/>
            </a:lvl2pPr>
            <a:lvl3pPr>
              <a:defRPr sz="2000"/>
            </a:lvl3pPr>
            <a:lvl4pPr>
              <a:defRPr sz="20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11584510" y="6263405"/>
            <a:ext cx="387846"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510212" y="576197"/>
            <a:ext cx="11042834"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930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1799" y="566530"/>
            <a:ext cx="11045421" cy="1034707"/>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21738"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21738" y="2465319"/>
            <a:ext cx="5394960" cy="3704466"/>
          </a:xfrm>
          <a:prstGeom prst="rect">
            <a:avLst/>
          </a:prstGeom>
        </p:spPr>
        <p:txBody>
          <a:bodyPr/>
          <a:lstStyle>
            <a:lvl1pPr marL="0" indent="0">
              <a:buNone/>
              <a:defRPr sz="2000"/>
            </a:lvl1pPr>
            <a:lvl2pPr>
              <a:defRPr sz="1800"/>
            </a:lvl2pPr>
            <a:lvl3pPr>
              <a:defRPr sz="1800"/>
            </a:lvl3pPr>
          </a:lstStyle>
          <a:p>
            <a:pPr lvl="0"/>
            <a:r>
              <a:rPr lang="en-US" dirty="0"/>
              <a:t>Click to add body text</a:t>
            </a:r>
          </a:p>
          <a:p>
            <a:pPr lvl="1"/>
            <a:r>
              <a:rPr lang="en-US" dirty="0"/>
              <a:t>Bullet one</a:t>
            </a:r>
          </a:p>
          <a:p>
            <a:pPr lvl="2"/>
            <a:r>
              <a:rPr lang="en-US" dirty="0"/>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6172200" y="1611590"/>
            <a:ext cx="5394960" cy="823912"/>
          </a:xfrm>
          <a:prstGeom prst="rect">
            <a:avLst/>
          </a:prstGeom>
        </p:spPr>
        <p:txBody>
          <a:bodyPr anchor="t">
            <a:normAutofit/>
          </a:bodyPr>
          <a:lstStyle>
            <a:lvl1pPr marL="0" indent="0">
              <a:spcBef>
                <a:spcPts val="0"/>
              </a:spcBef>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6172200" y="2485197"/>
            <a:ext cx="5394960" cy="3684588"/>
          </a:xfrm>
          <a:prstGeom prst="rect">
            <a:avLst/>
          </a:prstGeom>
        </p:spPr>
        <p:txBody>
          <a:bodyPr/>
          <a:lstStyle>
            <a:lvl1pPr marL="0" indent="0">
              <a:buNone/>
              <a:defRPr sz="2000"/>
            </a:lvl1pPr>
            <a:lvl2pPr>
              <a:defRPr sz="1800"/>
            </a:lvl2pPr>
            <a:lvl3pPr>
              <a:defRPr sz="1800"/>
            </a:lvl3pPr>
          </a:lstStyle>
          <a:p>
            <a:pPr lvl="0"/>
            <a:r>
              <a:rPr lang="en-US" dirty="0"/>
              <a:t>Click to add body text</a:t>
            </a:r>
          </a:p>
          <a:p>
            <a:pPr lvl="1"/>
            <a:r>
              <a:rPr lang="en-US" dirty="0"/>
              <a:t>Bullet one</a:t>
            </a:r>
          </a:p>
          <a:p>
            <a:pPr lvl="2"/>
            <a:r>
              <a:rPr lang="en-US" dirty="0"/>
              <a:t>Bullet two</a:t>
            </a:r>
          </a:p>
          <a:p>
            <a:pPr lvl="0"/>
            <a:endParaRPr lang="en-US" dirty="0"/>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568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496957" y="596348"/>
            <a:ext cx="11086006" cy="1007448"/>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492669" y="1621529"/>
            <a:ext cx="5394960" cy="732094"/>
          </a:xfrm>
          <a:prstGeom prst="rect">
            <a:avLst/>
          </a:prstGeom>
        </p:spPr>
        <p:txBody>
          <a:bodyPr anchor="t">
            <a:normAutofit/>
          </a:bodyPr>
          <a:lstStyle>
            <a:lvl1pPr marL="0" indent="0">
              <a:buNone/>
              <a:defRPr sz="24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482730"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dirty="0"/>
              <a:t>Click to add body text</a:t>
            </a:r>
          </a:p>
          <a:p>
            <a:pPr lvl="1"/>
            <a:r>
              <a:rPr lang="en-US" dirty="0"/>
              <a:t>Bullet one</a:t>
            </a:r>
          </a:p>
          <a:p>
            <a:pPr lvl="2"/>
            <a:r>
              <a:rPr lang="en-US" dirty="0"/>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11564632" y="6253880"/>
            <a:ext cx="387846"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88003" y="1621530"/>
            <a:ext cx="5394960" cy="4554984"/>
          </a:xfrm>
          <a:prstGeom prst="rect">
            <a:avLst/>
          </a:prstGeom>
        </p:spPr>
        <p:txBody>
          <a:bodyPr/>
          <a:lstStyle>
            <a:lvl1pPr marL="0" indent="0" algn="ctr">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25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516834" y="606287"/>
            <a:ext cx="11036211" cy="1014828"/>
          </a:xfrm>
          <a:prstGeom prst="rect">
            <a:avLst/>
          </a:prstGeom>
        </p:spPr>
        <p:txBody>
          <a:bodyPr>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516836" y="1681163"/>
            <a:ext cx="5394960" cy="732099"/>
          </a:xfrm>
          <a:prstGeom prst="rect">
            <a:avLst/>
          </a:prstGeom>
        </p:spPr>
        <p:txBody>
          <a:bodyPr anchor="t">
            <a:normAutofit/>
          </a:bodyPr>
          <a:lstStyle>
            <a:lvl1pPr marL="0" indent="0">
              <a:buNone/>
              <a:defRPr sz="2800" b="0">
                <a:solidFill>
                  <a:schemeClr val="tx2"/>
                </a:solidFill>
                <a:latin typeface="Roboto Medium" panose="02000000000000000000" pitchFamily="2" charset="0"/>
                <a:ea typeface="Roboto Medium"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516836" y="2413262"/>
            <a:ext cx="5394960" cy="3776401"/>
          </a:xfrm>
          <a:prstGeom prst="rect">
            <a:avLst/>
          </a:prstGeom>
        </p:spPr>
        <p:txBody>
          <a:bodyPr/>
          <a:lstStyle>
            <a:lvl1pPr marL="0" indent="0">
              <a:buFontTx/>
              <a:buNone/>
              <a:defRPr sz="2000"/>
            </a:lvl1pPr>
            <a:lvl2pPr>
              <a:defRPr sz="1800"/>
            </a:lvl2pPr>
            <a:lvl3pPr>
              <a:defRPr sz="1800"/>
            </a:lvl3pPr>
            <a:lvl4pPr>
              <a:defRPr sz="1400"/>
            </a:lvl4pPr>
          </a:lstStyle>
          <a:p>
            <a:pPr lvl="0"/>
            <a:r>
              <a:rPr lang="en-US" dirty="0"/>
              <a:t>Click to add body text</a:t>
            </a:r>
          </a:p>
          <a:p>
            <a:pPr lvl="1"/>
            <a:r>
              <a:rPr lang="en-US" dirty="0"/>
              <a:t>Bullet one</a:t>
            </a:r>
          </a:p>
          <a:p>
            <a:pPr lvl="2"/>
            <a:r>
              <a:rPr lang="en-US" dirty="0"/>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6148247" y="1684228"/>
            <a:ext cx="5394960" cy="4492285"/>
          </a:xfrm>
          <a:prstGeom prst="rect">
            <a:avLst/>
          </a:prstGeom>
        </p:spPr>
        <p:txBody>
          <a:bodyP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Tree>
    <p:extLst>
      <p:ext uri="{BB962C8B-B14F-4D97-AF65-F5344CB8AC3E}">
        <p14:creationId xmlns:p14="http://schemas.microsoft.com/office/powerpoint/2010/main" val="353065085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506896" y="606287"/>
            <a:ext cx="4265129" cy="1152939"/>
          </a:xfrm>
          <a:prstGeom prst="rect">
            <a:avLst/>
          </a:prstGeom>
        </p:spPr>
        <p:txBody>
          <a:bodyPr anchor="t"/>
          <a:lstStyle>
            <a:lvl1pPr>
              <a:defRPr sz="3200"/>
            </a:lvl1pPr>
          </a:lstStyle>
          <a:p>
            <a:r>
              <a:rPr lang="en-US" dirty="0"/>
              <a:t>Click to add title text</a:t>
            </a:r>
          </a:p>
        </p:txBody>
      </p:sp>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5183188" y="417444"/>
            <a:ext cx="6361566" cy="5754756"/>
          </a:xfrm>
          <a:prstGeom prst="rect">
            <a:avLst/>
          </a:prstGeom>
        </p:spPr>
        <p:txBody>
          <a:bodyPr/>
          <a:lstStyle>
            <a:lvl1pPr marL="0" indent="0">
              <a:spcBef>
                <a:spcPts val="0"/>
              </a:spcBef>
              <a:buFont typeface="Arial" panose="020B0604020202020204" pitchFamily="34" charset="0"/>
              <a:buNone/>
              <a:defRPr sz="28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Bullet one</a:t>
            </a:r>
          </a:p>
          <a:p>
            <a:pPr lvl="2"/>
            <a:r>
              <a:rPr lang="en-US" dirty="0"/>
              <a:t>Bullet two</a:t>
            </a:r>
          </a:p>
          <a:p>
            <a:pPr lvl="3"/>
            <a:r>
              <a:rPr lang="en-US" dirty="0"/>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506896" y="1828801"/>
            <a:ext cx="4265129" cy="434339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3279691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16836" y="1848678"/>
            <a:ext cx="4255189" cy="392092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621102" y="1380226"/>
            <a:ext cx="1061049"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16836" y="626166"/>
            <a:ext cx="4255190" cy="1152938"/>
          </a:xfrm>
          <a:prstGeom prst="rect">
            <a:avLst/>
          </a:prstGeom>
        </p:spPr>
        <p:txBody>
          <a:bodyPr anchor="t"/>
          <a:lstStyle>
            <a:lvl1pPr>
              <a:defRPr sz="3200"/>
            </a:lvl1pPr>
          </a:lstStyle>
          <a:p>
            <a:r>
              <a:rPr lang="en-US" dirty="0"/>
              <a:t>Click to add title text</a:t>
            </a:r>
          </a:p>
        </p:txBody>
      </p:sp>
    </p:spTree>
    <p:extLst>
      <p:ext uri="{BB962C8B-B14F-4D97-AF65-F5344CB8AC3E}">
        <p14:creationId xmlns:p14="http://schemas.microsoft.com/office/powerpoint/2010/main" val="3729111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5183188" y="0"/>
            <a:ext cx="7008812" cy="6857999"/>
          </a:xfrm>
          <a:prstGeom prst="rect">
            <a:avLst/>
          </a:prstGeom>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506896" y="2057400"/>
            <a:ext cx="4265129" cy="4114800"/>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603849" y="1380226"/>
            <a:ext cx="1035170"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506896" y="596348"/>
            <a:ext cx="4265129" cy="1461052"/>
          </a:xfrm>
          <a:prstGeom prst="rect">
            <a:avLst/>
          </a:prstGeom>
        </p:spPr>
        <p:txBody>
          <a:bodyPr anchor="t"/>
          <a:lstStyle>
            <a:lvl1pPr>
              <a:defRPr sz="3200"/>
            </a:lvl1pPr>
          </a:lstStyle>
          <a:p>
            <a:r>
              <a:rPr lang="en-US" dirty="0"/>
              <a:t>Click to add title text</a:t>
            </a:r>
          </a:p>
        </p:txBody>
      </p:sp>
    </p:spTree>
    <p:extLst>
      <p:ext uri="{BB962C8B-B14F-4D97-AF65-F5344CB8AC3E}">
        <p14:creationId xmlns:p14="http://schemas.microsoft.com/office/powerpoint/2010/main" val="164267796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487017" y="586136"/>
            <a:ext cx="11066029" cy="1114491"/>
          </a:xfrm>
          <a:prstGeom prst="rect">
            <a:avLst/>
          </a:prstGeom>
        </p:spPr>
        <p:txBody>
          <a:bodyPr anchor="t">
            <a:normAutofit/>
          </a:bodyPr>
          <a:lstStyle>
            <a:lvl1pPr>
              <a:defRPr sz="4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35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619125" y="1266825"/>
            <a:ext cx="1209675"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440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11584510" y="6253880"/>
            <a:ext cx="387846"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11553045" y="6248400"/>
            <a:ext cx="461062"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11587683" y="6248400"/>
            <a:ext cx="426424"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571500" y="1371600"/>
            <a:ext cx="1171575"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2265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C43518-2CFA-4370-BB3F-7EAF40B442F1}"/>
              </a:ext>
            </a:extLst>
          </p:cNvPr>
          <p:cNvSpPr>
            <a:spLocks noGrp="1"/>
          </p:cNvSpPr>
          <p:nvPr>
            <p:ph type="sldNum" sz="quarter" idx="12"/>
          </p:nvPr>
        </p:nvSpPr>
        <p:spPr/>
        <p:txBody>
          <a:bodyPr/>
          <a:lstStyle/>
          <a:p>
            <a:fld id="{290C0B96-99DA-4E77-A61E-E5A9CBF46B10}" type="slidenum">
              <a:rPr lang="en-US" smtClean="0"/>
              <a:t>‹#›</a:t>
            </a:fld>
            <a:endParaRPr lang="en-US"/>
          </a:p>
        </p:txBody>
      </p:sp>
      <p:pic>
        <p:nvPicPr>
          <p:cNvPr id="5" name="Picture 4">
            <a:extLst>
              <a:ext uri="{FF2B5EF4-FFF2-40B4-BE49-F238E27FC236}">
                <a16:creationId xmlns:a16="http://schemas.microsoft.com/office/drawing/2014/main" id="{97D07A6D-BB02-4E0C-A9F6-1C8E3479C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502" y="5869338"/>
            <a:ext cx="905395" cy="852137"/>
          </a:xfrm>
          <a:prstGeom prst="rect">
            <a:avLst/>
          </a:prstGeom>
        </p:spPr>
      </p:pic>
      <p:pic>
        <p:nvPicPr>
          <p:cNvPr id="6" name="Picture 5" descr="Icon&#10;&#10;Description automatically generated">
            <a:extLst>
              <a:ext uri="{FF2B5EF4-FFF2-40B4-BE49-F238E27FC236}">
                <a16:creationId xmlns:a16="http://schemas.microsoft.com/office/drawing/2014/main" id="{85C1054D-896E-464F-9285-4E86F39F54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5610" y="6066300"/>
            <a:ext cx="1818067" cy="458212"/>
          </a:xfrm>
          <a:prstGeom prst="rect">
            <a:avLst/>
          </a:prstGeom>
        </p:spPr>
      </p:pic>
    </p:spTree>
    <p:extLst>
      <p:ext uri="{BB962C8B-B14F-4D97-AF65-F5344CB8AC3E}">
        <p14:creationId xmlns:p14="http://schemas.microsoft.com/office/powerpoint/2010/main" val="2122757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B3720E2-5F11-4525-B372-77883079E3FF}"/>
              </a:ext>
            </a:extLst>
          </p:cNvPr>
          <p:cNvSpPr>
            <a:spLocks noGrp="1" noChangeArrowheads="1"/>
          </p:cNvSpPr>
          <p:nvPr>
            <p:ph type="ftr" sz="quarter" idx="10"/>
          </p:nvPr>
        </p:nvSpPr>
        <p:spPr>
          <a:xfrm>
            <a:off x="2133600" y="6153150"/>
            <a:ext cx="7213600" cy="476250"/>
          </a:xfrm>
          <a:prstGeom prst="rect">
            <a:avLst/>
          </a:prstGeom>
        </p:spPr>
        <p:txBody>
          <a:bodyPr/>
          <a:lstStyle>
            <a:lvl1pPr eaLnBrk="1" hangingPunct="1">
              <a:defRPr>
                <a:latin typeface="Arial" charset="0"/>
                <a:ea typeface="+mn-ea"/>
                <a:cs typeface="+mn-cs"/>
              </a:defRPr>
            </a:lvl1pPr>
          </a:lstStyle>
          <a:p>
            <a:pPr>
              <a:defRPr/>
            </a:pPr>
            <a:endParaRPr lang="en-US"/>
          </a:p>
          <a:p>
            <a:pPr>
              <a:defRPr/>
            </a:pPr>
            <a:endParaRPr lang="en-US"/>
          </a:p>
        </p:txBody>
      </p:sp>
      <p:sp>
        <p:nvSpPr>
          <p:cNvPr id="6" name="Slide Number Placeholder 5">
            <a:extLst>
              <a:ext uri="{FF2B5EF4-FFF2-40B4-BE49-F238E27FC236}">
                <a16:creationId xmlns:a16="http://schemas.microsoft.com/office/drawing/2014/main" id="{B8E40E95-2F17-4F7E-A02F-9AA087E3C65B}"/>
              </a:ext>
            </a:extLst>
          </p:cNvPr>
          <p:cNvSpPr>
            <a:spLocks noGrp="1" noChangeArrowheads="1"/>
          </p:cNvSpPr>
          <p:nvPr>
            <p:ph type="sldNum" sz="quarter" idx="11"/>
          </p:nvPr>
        </p:nvSpPr>
        <p:spPr/>
        <p:txBody>
          <a:bodyPr/>
          <a:lstStyle>
            <a:lvl1pPr>
              <a:defRPr/>
            </a:lvl1pPr>
          </a:lstStyle>
          <a:p>
            <a:endParaRPr lang="en-US" altLang="en-US"/>
          </a:p>
          <a:p>
            <a:fld id="{5F9B3D34-4402-4376-B93C-642544259324}" type="slidenum">
              <a:rPr lang="en-US" altLang="en-US"/>
              <a:pPr/>
              <a:t>‹#›</a:t>
            </a:fld>
            <a:endParaRPr lang="en-US" altLang="en-US"/>
          </a:p>
        </p:txBody>
      </p:sp>
    </p:spTree>
    <p:extLst>
      <p:ext uri="{BB962C8B-B14F-4D97-AF65-F5344CB8AC3E}">
        <p14:creationId xmlns:p14="http://schemas.microsoft.com/office/powerpoint/2010/main" val="1078783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a:extLst>
              <a:ext uri="{FF2B5EF4-FFF2-40B4-BE49-F238E27FC236}">
                <a16:creationId xmlns:a16="http://schemas.microsoft.com/office/drawing/2014/main" id="{10F0C484-167D-4EC9-BD8C-0B2003FF1C65}"/>
              </a:ext>
            </a:extLst>
          </p:cNvPr>
          <p:cNvSpPr>
            <a:spLocks noGrp="1"/>
          </p:cNvSpPr>
          <p:nvPr>
            <p:ph type="sldNum" sz="quarter" idx="10"/>
          </p:nvPr>
        </p:nvSpPr>
        <p:spPr/>
        <p:txBody>
          <a:bodyPr/>
          <a:lstStyle>
            <a:lvl1pPr>
              <a:defRPr/>
            </a:lvl1pPr>
          </a:lstStyle>
          <a:p>
            <a:endParaRPr lang="en-US" altLang="en-US"/>
          </a:p>
          <a:p>
            <a:fld id="{A6F2BD01-A62F-4FE4-BA35-50DFBA651282}" type="slidenum">
              <a:rPr lang="en-US" altLang="en-US"/>
              <a:pPr/>
              <a:t>‹#›</a:t>
            </a:fld>
            <a:endParaRPr lang="en-US" altLang="en-US"/>
          </a:p>
        </p:txBody>
      </p:sp>
    </p:spTree>
    <p:extLst>
      <p:ext uri="{BB962C8B-B14F-4D97-AF65-F5344CB8AC3E}">
        <p14:creationId xmlns:p14="http://schemas.microsoft.com/office/powerpoint/2010/main" val="3534897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17CD08-5FA9-4139-9D38-B3DCCA7653F1}"/>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ndParaRPr>
          </a:p>
        </p:txBody>
      </p:sp>
      <p:pic>
        <p:nvPicPr>
          <p:cNvPr id="4" name="Picture 10" descr="IHI_Symbol.png">
            <a:extLst>
              <a:ext uri="{FF2B5EF4-FFF2-40B4-BE49-F238E27FC236}">
                <a16:creationId xmlns:a16="http://schemas.microsoft.com/office/drawing/2014/main" id="{5497F9AF-4CAC-44E4-A31E-605BD5A132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87618" y="6224588"/>
            <a:ext cx="58631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609600" y="838200"/>
            <a:ext cx="109728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a:t>Click icon to add picture</a:t>
            </a:r>
          </a:p>
        </p:txBody>
      </p:sp>
      <p:sp>
        <p:nvSpPr>
          <p:cNvPr id="5" name="Slide Number Placeholder 2">
            <a:extLst>
              <a:ext uri="{FF2B5EF4-FFF2-40B4-BE49-F238E27FC236}">
                <a16:creationId xmlns:a16="http://schemas.microsoft.com/office/drawing/2014/main" id="{6665702D-702C-4FB4-BF0A-EEECCF5344B4}"/>
              </a:ext>
            </a:extLst>
          </p:cNvPr>
          <p:cNvSpPr>
            <a:spLocks noGrp="1"/>
          </p:cNvSpPr>
          <p:nvPr>
            <p:ph type="sldNum" sz="quarter" idx="11"/>
          </p:nvPr>
        </p:nvSpPr>
        <p:spPr/>
        <p:txBody>
          <a:bodyPr/>
          <a:lstStyle>
            <a:lvl1pPr>
              <a:defRPr/>
            </a:lvl1pPr>
          </a:lstStyle>
          <a:p>
            <a:pPr>
              <a:defRPr/>
            </a:pPr>
            <a:endParaRPr lang="en-US" altLang="en-US"/>
          </a:p>
          <a:p>
            <a:pPr>
              <a:defRPr/>
            </a:pPr>
            <a:fld id="{C5557301-D4ED-4665-B259-E729EEB7CD7A}" type="slidenum">
              <a:rPr lang="en-US" altLang="en-US"/>
              <a:pPr>
                <a:defRPr/>
              </a:pPr>
              <a:t>‹#›</a:t>
            </a:fld>
            <a:endParaRPr lang="en-US" altLang="en-US"/>
          </a:p>
        </p:txBody>
      </p:sp>
    </p:spTree>
    <p:extLst>
      <p:ext uri="{BB962C8B-B14F-4D97-AF65-F5344CB8AC3E}">
        <p14:creationId xmlns:p14="http://schemas.microsoft.com/office/powerpoint/2010/main" val="400990352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12916" y="273220"/>
            <a:ext cx="10969487" cy="11145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Arial"/>
              <a:buNone/>
              <a:defRPr sz="4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25" name="Google Shape;25;p3"/>
          <p:cNvPicPr preferRelativeResize="0"/>
          <p:nvPr/>
        </p:nvPicPr>
        <p:blipFill rotWithShape="1">
          <a:blip r:embed="rId2">
            <a:alphaModFix/>
          </a:blip>
          <a:srcRect/>
          <a:stretch/>
        </p:blipFill>
        <p:spPr>
          <a:xfrm>
            <a:off x="9782289" y="6328858"/>
            <a:ext cx="2047539" cy="383914"/>
          </a:xfrm>
          <a:prstGeom prst="rect">
            <a:avLst/>
          </a:prstGeom>
          <a:noFill/>
          <a:ln>
            <a:noFill/>
          </a:ln>
        </p:spPr>
      </p:pic>
      <p:sp>
        <p:nvSpPr>
          <p:cNvPr id="26" name="Google Shape;26;p3"/>
          <p:cNvSpPr txBox="1">
            <a:spLocks noGrp="1"/>
          </p:cNvSpPr>
          <p:nvPr>
            <p:ph type="body" idx="1"/>
          </p:nvPr>
        </p:nvSpPr>
        <p:spPr>
          <a:xfrm>
            <a:off x="613834" y="1498058"/>
            <a:ext cx="10968567" cy="4536982"/>
          </a:xfrm>
          <a:prstGeom prst="rect">
            <a:avLst/>
          </a:prstGeom>
          <a:noFill/>
          <a:ln>
            <a:noFill/>
          </a:ln>
        </p:spPr>
        <p:txBody>
          <a:bodyPr spcFirstLastPara="1" wrap="square" lIns="91425" tIns="45700" rIns="91425" bIns="45700" anchor="t" anchorCtr="0">
            <a:normAutofit/>
          </a:bodyPr>
          <a:lstStyle>
            <a:lvl1pPr marL="457200" lvl="0" indent="-441960" algn="l">
              <a:lnSpc>
                <a:spcPct val="100000"/>
              </a:lnSpc>
              <a:spcBef>
                <a:spcPts val="1050"/>
              </a:spcBef>
              <a:spcAft>
                <a:spcPts val="0"/>
              </a:spcAft>
              <a:buSzPts val="3360"/>
              <a:buChar char="•"/>
              <a:defRPr/>
            </a:lvl1pPr>
            <a:lvl2pPr marL="914400" lvl="1" indent="-330200" algn="l">
              <a:lnSpc>
                <a:spcPct val="100000"/>
              </a:lnSpc>
              <a:spcBef>
                <a:spcPts val="150"/>
              </a:spcBef>
              <a:spcAft>
                <a:spcPts val="0"/>
              </a:spcAft>
              <a:buClr>
                <a:srgbClr val="003DA6"/>
              </a:buClr>
              <a:buSzPts val="1600"/>
              <a:buChar char="⮚"/>
              <a:defRPr sz="2000"/>
            </a:lvl2pPr>
            <a:lvl3pPr marL="1371600" lvl="2" indent="-309880" algn="l">
              <a:lnSpc>
                <a:spcPct val="100000"/>
              </a:lnSpc>
              <a:spcBef>
                <a:spcPts val="300"/>
              </a:spcBef>
              <a:spcAft>
                <a:spcPts val="0"/>
              </a:spcAft>
              <a:buSzPts val="1280"/>
              <a:buChar char="—"/>
              <a:defRPr sz="1600"/>
            </a:lvl3pPr>
            <a:lvl4pPr marL="1828800" lvl="3" indent="-320039" algn="l">
              <a:lnSpc>
                <a:spcPct val="90000"/>
              </a:lnSpc>
              <a:spcBef>
                <a:spcPts val="300"/>
              </a:spcBef>
              <a:spcAft>
                <a:spcPts val="0"/>
              </a:spcAft>
              <a:buSzPts val="1440"/>
              <a:buChar char="•"/>
              <a:defRPr/>
            </a:lvl4pPr>
            <a:lvl5pPr marL="2286000" lvl="4" indent="-320039" algn="l">
              <a:lnSpc>
                <a:spcPct val="90000"/>
              </a:lnSpc>
              <a:spcBef>
                <a:spcPts val="300"/>
              </a:spcBef>
              <a:spcAft>
                <a:spcPts val="0"/>
              </a:spcAft>
              <a:buSzPts val="1440"/>
              <a:buChar char="•"/>
              <a:defRPr/>
            </a:lvl5pPr>
            <a:lvl6pPr marL="2743200" lvl="5" indent="-320039" algn="l">
              <a:lnSpc>
                <a:spcPct val="90000"/>
              </a:lnSpc>
              <a:spcBef>
                <a:spcPts val="300"/>
              </a:spcBef>
              <a:spcAft>
                <a:spcPts val="0"/>
              </a:spcAft>
              <a:buSzPts val="1440"/>
              <a:buChar char="•"/>
              <a:defRPr/>
            </a:lvl6pPr>
            <a:lvl7pPr marL="3200400" lvl="6" indent="-320039" algn="l">
              <a:lnSpc>
                <a:spcPct val="90000"/>
              </a:lnSpc>
              <a:spcBef>
                <a:spcPts val="300"/>
              </a:spcBef>
              <a:spcAft>
                <a:spcPts val="0"/>
              </a:spcAft>
              <a:buSzPts val="1440"/>
              <a:buChar char="•"/>
              <a:defRPr/>
            </a:lvl7pPr>
            <a:lvl8pPr marL="3657600" lvl="7" indent="-320040" algn="l">
              <a:lnSpc>
                <a:spcPct val="90000"/>
              </a:lnSpc>
              <a:spcBef>
                <a:spcPts val="300"/>
              </a:spcBef>
              <a:spcAft>
                <a:spcPts val="0"/>
              </a:spcAft>
              <a:buSzPts val="1440"/>
              <a:buChar char="•"/>
              <a:defRPr/>
            </a:lvl8pPr>
            <a:lvl9pPr marL="4114800" lvl="8" indent="-320040" algn="l">
              <a:lnSpc>
                <a:spcPct val="90000"/>
              </a:lnSpc>
              <a:spcBef>
                <a:spcPts val="300"/>
              </a:spcBef>
              <a:spcAft>
                <a:spcPts val="300"/>
              </a:spcAft>
              <a:buSzPts val="1440"/>
              <a:buChar char="•"/>
              <a:defRPr/>
            </a:lvl9pPr>
          </a:lstStyle>
          <a:p>
            <a:pPr lvl="0"/>
            <a:r>
              <a:rPr lang="en-US"/>
              <a:t>Click to edit Master text styles</a:t>
            </a:r>
          </a:p>
        </p:txBody>
      </p:sp>
      <p:pic>
        <p:nvPicPr>
          <p:cNvPr id="27" name="Google Shape;27;p3"/>
          <p:cNvPicPr preferRelativeResize="0"/>
          <p:nvPr/>
        </p:nvPicPr>
        <p:blipFill rotWithShape="1">
          <a:blip r:embed="rId3">
            <a:alphaModFix/>
          </a:blip>
          <a:srcRect/>
          <a:stretch/>
        </p:blipFill>
        <p:spPr>
          <a:xfrm>
            <a:off x="0" y="6212068"/>
            <a:ext cx="5776480" cy="617495"/>
          </a:xfrm>
          <a:prstGeom prst="rect">
            <a:avLst/>
          </a:prstGeom>
          <a:noFill/>
          <a:ln>
            <a:noFill/>
          </a:ln>
        </p:spPr>
      </p:pic>
    </p:spTree>
    <p:extLst>
      <p:ext uri="{BB962C8B-B14F-4D97-AF65-F5344CB8AC3E}">
        <p14:creationId xmlns:p14="http://schemas.microsoft.com/office/powerpoint/2010/main" val="411710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and Picture Slide">
    <p:spTree>
      <p:nvGrpSpPr>
        <p:cNvPr id="1" name=""/>
        <p:cNvGrpSpPr/>
        <p:nvPr/>
      </p:nvGrpSpPr>
      <p:grpSpPr>
        <a:xfrm>
          <a:off x="0" y="0"/>
          <a:ext cx="0" cy="0"/>
          <a:chOff x="0" y="0"/>
          <a:chExt cx="0" cy="0"/>
        </a:xfrm>
      </p:grpSpPr>
      <p:sp>
        <p:nvSpPr>
          <p:cNvPr id="10" name="Rectangle 9"/>
          <p:cNvSpPr/>
          <p:nvPr userDrawn="1"/>
        </p:nvSpPr>
        <p:spPr>
          <a:xfrm flipH="1">
            <a:off x="-3" y="1"/>
            <a:ext cx="12192001" cy="99505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131516" y="6421787"/>
            <a:ext cx="12461197"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icture Placeholder 12"/>
          <p:cNvSpPr>
            <a:spLocks noGrp="1"/>
          </p:cNvSpPr>
          <p:nvPr>
            <p:ph type="pic" sz="quarter" idx="10"/>
          </p:nvPr>
        </p:nvSpPr>
        <p:spPr>
          <a:xfrm>
            <a:off x="5851701" y="1164906"/>
            <a:ext cx="5585212" cy="4837018"/>
          </a:xfrm>
          <a:prstGeom prst="rect">
            <a:avLst/>
          </a:prstGeom>
        </p:spPr>
        <p:txBody>
          <a:bodyPr/>
          <a:lstStyle/>
          <a:p>
            <a:endParaRPr lang="en-US"/>
          </a:p>
        </p:txBody>
      </p:sp>
      <p:sp>
        <p:nvSpPr>
          <p:cNvPr id="14" name="Text Placeholder 12"/>
          <p:cNvSpPr>
            <a:spLocks noGrp="1"/>
          </p:cNvSpPr>
          <p:nvPr>
            <p:ph type="body" sz="quarter" idx="11"/>
          </p:nvPr>
        </p:nvSpPr>
        <p:spPr>
          <a:xfrm>
            <a:off x="366184" y="1686860"/>
            <a:ext cx="4942416" cy="4315065"/>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0"/>
          <p:cNvSpPr>
            <a:spLocks noGrp="1"/>
          </p:cNvSpPr>
          <p:nvPr>
            <p:ph type="title" hasCustomPrompt="1"/>
          </p:nvPr>
        </p:nvSpPr>
        <p:spPr>
          <a:xfrm>
            <a:off x="365301" y="1164906"/>
            <a:ext cx="4943300" cy="521953"/>
          </a:xfrm>
          <a:prstGeom prst="rect">
            <a:avLst/>
          </a:prstGeom>
        </p:spPr>
        <p:txBody>
          <a:bodyPr>
            <a:normAutofit/>
          </a:bodyPr>
          <a:lstStyle>
            <a:lvl1pPr algn="l">
              <a:defRPr sz="1600" b="1" baseline="0">
                <a:solidFill>
                  <a:srgbClr val="1661AD"/>
                </a:solidFill>
              </a:defRPr>
            </a:lvl1pPr>
          </a:lstStyle>
          <a:p>
            <a:r>
              <a:rPr lang="en-US" dirty="0"/>
              <a:t>Bolding Heading if needed</a:t>
            </a:r>
          </a:p>
        </p:txBody>
      </p:sp>
    </p:spTree>
    <p:extLst>
      <p:ext uri="{BB962C8B-B14F-4D97-AF65-F5344CB8AC3E}">
        <p14:creationId xmlns:p14="http://schemas.microsoft.com/office/powerpoint/2010/main" val="230524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dirty="0">
              <a:solidFill>
                <a:srgbClr val="FFFFFF"/>
              </a:solidFill>
            </a:endParaRPr>
          </a:p>
        </p:txBody>
      </p:sp>
      <p:sp>
        <p:nvSpPr>
          <p:cNvPr id="9" name="Picture Placeholder 8"/>
          <p:cNvSpPr>
            <a:spLocks noGrp="1"/>
          </p:cNvSpPr>
          <p:nvPr>
            <p:ph type="pic" sz="quarter" idx="10"/>
          </p:nvPr>
        </p:nvSpPr>
        <p:spPr>
          <a:xfrm>
            <a:off x="609600" y="838200"/>
            <a:ext cx="109728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dirty="0"/>
              <a:t>Drag picture to placeholder or click icon to add</a:t>
            </a:r>
          </a:p>
        </p:txBody>
      </p:sp>
      <p:sp>
        <p:nvSpPr>
          <p:cNvPr id="5" name="Slide Number Placeholder 2"/>
          <p:cNvSpPr>
            <a:spLocks noGrp="1"/>
          </p:cNvSpPr>
          <p:nvPr>
            <p:ph type="sldNum" sz="quarter" idx="11"/>
          </p:nvPr>
        </p:nvSpPr>
        <p:spPr/>
        <p:txBody>
          <a:bodyPr/>
          <a:lstStyle>
            <a:lvl1pPr>
              <a:defRPr/>
            </a:lvl1pPr>
          </a:lstStyle>
          <a:p>
            <a:fld id="{BCF337C1-FC8D-4872-8173-53A285F9AFE0}" type="slidenum">
              <a:rPr lang="en-US" altLang="en-US"/>
              <a:pPr/>
              <a:t>‹#›</a:t>
            </a:fld>
            <a:endParaRPr lang="en-US" altLang="en-US" dirty="0"/>
          </a:p>
        </p:txBody>
      </p:sp>
    </p:spTree>
    <p:extLst>
      <p:ext uri="{BB962C8B-B14F-4D97-AF65-F5344CB8AC3E}">
        <p14:creationId xmlns:p14="http://schemas.microsoft.com/office/powerpoint/2010/main" val="56526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912000" y="1294801"/>
            <a:ext cx="5040000" cy="959112"/>
          </a:xfrm>
        </p:spPr>
        <p:txBody>
          <a:bodyPr/>
          <a:lstStyle/>
          <a:p>
            <a:r>
              <a:rPr lang="en-US"/>
              <a:t>Click to edit Master title style</a:t>
            </a:r>
          </a:p>
        </p:txBody>
      </p:sp>
      <p:sp>
        <p:nvSpPr>
          <p:cNvPr id="4" name="Text Placeholder 3"/>
          <p:cNvSpPr>
            <a:spLocks noGrp="1"/>
          </p:cNvSpPr>
          <p:nvPr>
            <p:ph type="body" sz="quarter" idx="11"/>
          </p:nvPr>
        </p:nvSpPr>
        <p:spPr>
          <a:xfrm>
            <a:off x="912000" y="2373802"/>
            <a:ext cx="5040000" cy="4076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Picture Placeholder 2"/>
          <p:cNvSpPr>
            <a:spLocks noGrp="1"/>
          </p:cNvSpPr>
          <p:nvPr>
            <p:ph type="pic" idx="1" hasCustomPrompt="1"/>
          </p:nvPr>
        </p:nvSpPr>
        <p:spPr>
          <a:xfrm>
            <a:off x="6336003" y="407622"/>
            <a:ext cx="5856000" cy="6042405"/>
          </a:xfrm>
          <a:solidFill>
            <a:schemeClr val="bg1">
              <a:lumMod val="95000"/>
            </a:schemeClr>
          </a:solidFill>
        </p:spPr>
        <p:txBody>
          <a:bodyPr lIns="360000" tIns="504000" rIns="360000" bIns="360000" anchor="t" anchorCtr="1"/>
          <a:lstStyle>
            <a:lvl1pPr marL="0" indent="0">
              <a:buNone/>
              <a:defRPr sz="1599"/>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descr="Decorative"/>
          <p:cNvCxnSpPr/>
          <p:nvPr userDrawn="1"/>
        </p:nvCxnSpPr>
        <p:spPr>
          <a:xfrm>
            <a:off x="936000" y="935134"/>
            <a:ext cx="4920000" cy="0"/>
          </a:xfrm>
          <a:prstGeom prst="line">
            <a:avLst/>
          </a:prstGeom>
          <a:ln w="38100">
            <a:solidFill>
              <a:srgbClr val="CCCC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43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6824D-5E70-4181-AFF3-B3C025BC5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0E397-D270-4626-B98B-5EC4DE8D7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9EB99E-9FAA-4A29-8644-37F72F7BFB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C0B96-99DA-4E77-A61E-E5A9CBF46B10}" type="slidenum">
              <a:rPr lang="en-US" smtClean="0"/>
              <a:t>‹#›</a:t>
            </a:fld>
            <a:endParaRPr lang="en-US"/>
          </a:p>
        </p:txBody>
      </p:sp>
    </p:spTree>
    <p:extLst>
      <p:ext uri="{BB962C8B-B14F-4D97-AF65-F5344CB8AC3E}">
        <p14:creationId xmlns:p14="http://schemas.microsoft.com/office/powerpoint/2010/main" val="39744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821" r:id="rId7"/>
    <p:sldLayoutId id="214748382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2000" y="1198890"/>
            <a:ext cx="10320000" cy="1102979"/>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910773" y="2373802"/>
            <a:ext cx="10320000" cy="3836447"/>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792000" y="6450027"/>
            <a:ext cx="1440000" cy="239778"/>
          </a:xfrm>
          <a:prstGeom prst="rect">
            <a:avLst/>
          </a:prstGeom>
        </p:spPr>
        <p:txBody>
          <a:bodyPr vert="horz" lIns="36000" tIns="36000" rIns="36000" bIns="36000" rtlCol="0" anchor="ctr">
            <a:noAutofit/>
          </a:bodyPr>
          <a:lstStyle>
            <a:lvl1pPr algn="r">
              <a:defRPr sz="1199" baseline="0">
                <a:solidFill>
                  <a:schemeClr val="tx1"/>
                </a:solidFill>
              </a:defRPr>
            </a:lvl1pPr>
          </a:lstStyle>
          <a:p>
            <a:fld id="{FE596CF7-7F71-4413-AD9C-575937919590}" type="slidenum">
              <a:rPr lang="en-US" smtClean="0"/>
              <a:pPr/>
              <a:t>‹#›</a:t>
            </a:fld>
            <a:endParaRPr lang="en-US"/>
          </a:p>
        </p:txBody>
      </p:sp>
      <p:sp>
        <p:nvSpPr>
          <p:cNvPr id="5" name="MSIPCMContentMarking" descr="{&quot;HashCode&quot;:904758361,&quot;Placement&quot;:&quot;Footer&quot;,&quot;Top&quot;:517.4484,&quot;Left&quot;:443.117157,&quot;SlideWidth&quot;:960,&quot;SlideHeight&quot;:540}">
            <a:extLst>
              <a:ext uri="{FF2B5EF4-FFF2-40B4-BE49-F238E27FC236}">
                <a16:creationId xmlns:a16="http://schemas.microsoft.com/office/drawing/2014/main" id="{AB9ED527-291B-48F0-80FD-7B3CB2B48A0E}"/>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323900208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hf sldNum="0" hdr="0" dt="0"/>
  <p:txStyles>
    <p:titleStyle>
      <a:lvl1pPr algn="l" defTabSz="685800" rtl="0" eaLnBrk="1" latinLnBrk="0" hangingPunct="1">
        <a:lnSpc>
          <a:spcPct val="95000"/>
        </a:lnSpc>
        <a:spcBef>
          <a:spcPct val="0"/>
        </a:spcBef>
        <a:spcAft>
          <a:spcPts val="600"/>
        </a:spcAft>
        <a:buNone/>
        <a:defRPr sz="2400" b="0"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0"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6824D-5E70-4181-AFF3-B3C025BC5D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0E397-D270-4626-B98B-5EC4DE8D7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9EB99E-9FAA-4A29-8644-37F72F7BFB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C0B96-99DA-4E77-A61E-E5A9CBF46B10}" type="slidenum">
              <a:rPr lang="en-US" smtClean="0"/>
              <a:t>‹#›</a:t>
            </a:fld>
            <a:endParaRPr lang="en-US"/>
          </a:p>
        </p:txBody>
      </p:sp>
    </p:spTree>
    <p:extLst>
      <p:ext uri="{BB962C8B-B14F-4D97-AF65-F5344CB8AC3E}">
        <p14:creationId xmlns:p14="http://schemas.microsoft.com/office/powerpoint/2010/main" val="132334118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638954" y="1411105"/>
            <a:ext cx="9792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19" cstate="print"/>
          <a:stretch>
            <a:fillRect/>
          </a:stretch>
        </p:blipFill>
        <p:spPr>
          <a:xfrm>
            <a:off x="11584510" y="6253880"/>
            <a:ext cx="387846" cy="382809"/>
          </a:xfrm>
          <a:prstGeom prst="rect">
            <a:avLst/>
          </a:prstGeom>
          <a:noFill/>
          <a:ln>
            <a:noFill/>
          </a:ln>
        </p:spPr>
      </p:pic>
    </p:spTree>
    <p:extLst>
      <p:ext uri="{BB962C8B-B14F-4D97-AF65-F5344CB8AC3E}">
        <p14:creationId xmlns:p14="http://schemas.microsoft.com/office/powerpoint/2010/main" val="73860573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hf sldNum="0" hdr="0" dt="0"/>
  <p:txStyles>
    <p:titleStyle>
      <a:lvl1pPr algn="l" defTabSz="914400" rtl="0" eaLnBrk="1" latinLnBrk="0" hangingPunct="1">
        <a:lnSpc>
          <a:spcPct val="90000"/>
        </a:lnSpc>
        <a:spcBef>
          <a:spcPct val="0"/>
        </a:spcBef>
        <a:buNone/>
        <a:defRPr sz="4400" kern="1200">
          <a:solidFill>
            <a:schemeClr val="tx2"/>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tabLst>
          <a:tab pos="571500" algn="l"/>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enablingchange.com.au/Summary_Diffusion_Theory.pd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alexas_fotos?utm_source=unsplash&amp;utm_medium=referral&amp;utm_content=creditCopyText"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unsplash.com/photos/pnGjbJEmU3o?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hyperlink" Target="https://www.enablingchange.com.au/Summary_Diffusion_Theory.pdf" TargetMode="External"/><Relationship Id="rId3" Type="http://schemas.openxmlformats.org/officeDocument/2006/relationships/hyperlink" Target="https://www.nichq.org/resource/quality-improvement-101" TargetMode="External"/><Relationship Id="rId7" Type="http://schemas.openxmlformats.org/officeDocument/2006/relationships/hyperlink" Target="https://www.youtube.com/watch?v=8e38RCU8-uA" TargetMode="External"/><Relationship Id="rId2" Type="http://schemas.microsoft.com/office/2018/10/relationships/comments" Target="../comments/modernComment_112D_5F521056.xml"/><Relationship Id="rId1" Type="http://schemas.openxmlformats.org/officeDocument/2006/relationships/slideLayout" Target="../slideLayouts/slideLayout2.xml"/><Relationship Id="rId6" Type="http://schemas.openxmlformats.org/officeDocument/2006/relationships/hyperlink" Target="https://www.youtube.com/watch?v=uow7mzrFif4" TargetMode="External"/><Relationship Id="rId5" Type="http://schemas.openxmlformats.org/officeDocument/2006/relationships/hyperlink" Target="http://www.ihi.org/resources/Pages/HowtoImprove/default.aspx" TargetMode="External"/><Relationship Id="rId4" Type="http://schemas.openxmlformats.org/officeDocument/2006/relationships/hyperlink" Target="https://www.nichq.org/resource/quality-improvement-10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BD_A13BAAAA.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B31C-3F86-49BD-BC3B-75C5ECA53D33}"/>
              </a:ext>
            </a:extLst>
          </p:cNvPr>
          <p:cNvSpPr>
            <a:spLocks noGrp="1"/>
          </p:cNvSpPr>
          <p:nvPr>
            <p:ph type="ctrTitle"/>
          </p:nvPr>
        </p:nvSpPr>
        <p:spPr/>
        <p:txBody>
          <a:bodyPr>
            <a:normAutofit fontScale="90000"/>
          </a:bodyPr>
          <a:lstStyle/>
          <a:p>
            <a:r>
              <a:rPr lang="en-US" dirty="0"/>
              <a:t>Quality Improvement </a:t>
            </a:r>
            <a:br>
              <a:rPr lang="en-US" dirty="0"/>
            </a:br>
            <a:r>
              <a:rPr lang="en-US" dirty="0"/>
              <a:t>Community of Learning</a:t>
            </a:r>
          </a:p>
        </p:txBody>
      </p:sp>
      <p:sp>
        <p:nvSpPr>
          <p:cNvPr id="3" name="Subtitle 2">
            <a:extLst>
              <a:ext uri="{FF2B5EF4-FFF2-40B4-BE49-F238E27FC236}">
                <a16:creationId xmlns:a16="http://schemas.microsoft.com/office/drawing/2014/main" id="{AD72DCD8-9745-4B49-9AC0-08EC5AECA4A5}"/>
              </a:ext>
            </a:extLst>
          </p:cNvPr>
          <p:cNvSpPr>
            <a:spLocks noGrp="1"/>
          </p:cNvSpPr>
          <p:nvPr>
            <p:ph type="subTitle" idx="1"/>
          </p:nvPr>
        </p:nvSpPr>
        <p:spPr/>
        <p:txBody>
          <a:bodyPr vert="horz" lIns="91440" tIns="45720" rIns="91440" bIns="45720" rtlCol="0" anchor="t">
            <a:normAutofit/>
          </a:bodyPr>
          <a:lstStyle/>
          <a:p>
            <a:r>
              <a:rPr lang="en-US" sz="2800" dirty="0"/>
              <a:t>August 21, 2023</a:t>
            </a:r>
          </a:p>
          <a:p>
            <a:r>
              <a:rPr lang="en-US" sz="2800" dirty="0"/>
              <a:t>3:00-4:00 pm ET</a:t>
            </a:r>
            <a:endParaRPr lang="en-US" sz="2800" dirty="0">
              <a:ea typeface="Open Sans"/>
              <a:cs typeface="Open Sans"/>
            </a:endParaRPr>
          </a:p>
        </p:txBody>
      </p:sp>
    </p:spTree>
    <p:extLst>
      <p:ext uri="{BB962C8B-B14F-4D97-AF65-F5344CB8AC3E}">
        <p14:creationId xmlns:p14="http://schemas.microsoft.com/office/powerpoint/2010/main" val="265450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67984"/>
            <a:ext cx="10515600" cy="1325563"/>
          </a:xfrm>
        </p:spPr>
        <p:txBody>
          <a:bodyPr/>
          <a:lstStyle/>
          <a:p>
            <a:pPr algn="ctr"/>
            <a:r>
              <a:rPr lang="en-US" dirty="0"/>
              <a:t>Model for Improvement</a:t>
            </a:r>
          </a:p>
        </p:txBody>
      </p:sp>
      <p:pic>
        <p:nvPicPr>
          <p:cNvPr id="4" name="Picture 2" descr="s_02_mfi_nofill_03"/>
          <p:cNvPicPr>
            <a:picLocks noChangeAspect="1" noChangeArrowheads="1"/>
          </p:cNvPicPr>
          <p:nvPr/>
        </p:nvPicPr>
        <p:blipFill rotWithShape="1">
          <a:blip r:embed="rId2" cstate="print"/>
          <a:srcRect t="8579"/>
          <a:stretch/>
        </p:blipFill>
        <p:spPr bwMode="auto">
          <a:xfrm>
            <a:off x="4402392" y="1593547"/>
            <a:ext cx="3387216" cy="4535294"/>
          </a:xfrm>
          <a:prstGeom prst="rect">
            <a:avLst/>
          </a:prstGeom>
          <a:noFill/>
          <a:ln w="9525">
            <a:noFill/>
            <a:miter lim="800000"/>
            <a:headEnd/>
            <a:tailEnd/>
          </a:ln>
        </p:spPr>
      </p:pic>
      <p:sp>
        <p:nvSpPr>
          <p:cNvPr id="6" name="Text Placeholder 3">
            <a:extLst>
              <a:ext uri="{FF2B5EF4-FFF2-40B4-BE49-F238E27FC236}">
                <a16:creationId xmlns:a16="http://schemas.microsoft.com/office/drawing/2014/main" id="{5C5EE406-3BBA-4D65-93A3-76C478F17D92}"/>
              </a:ext>
            </a:extLst>
          </p:cNvPr>
          <p:cNvSpPr txBox="1">
            <a:spLocks/>
          </p:cNvSpPr>
          <p:nvPr/>
        </p:nvSpPr>
        <p:spPr>
          <a:xfrm>
            <a:off x="6869432" y="5696647"/>
            <a:ext cx="2834879" cy="43219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dirty="0"/>
              <a:t>Source:  Langley, et al, The Improvement Guide, 2009</a:t>
            </a:r>
          </a:p>
          <a:p>
            <a:pPr algn="ctr"/>
            <a:endParaRPr lang="en-US" sz="900" dirty="0"/>
          </a:p>
        </p:txBody>
      </p:sp>
      <p:sp>
        <p:nvSpPr>
          <p:cNvPr id="3" name="TextBox 2">
            <a:extLst>
              <a:ext uri="{FF2B5EF4-FFF2-40B4-BE49-F238E27FC236}">
                <a16:creationId xmlns:a16="http://schemas.microsoft.com/office/drawing/2014/main" id="{284FD251-C287-1414-211D-DC8B6236CBCA}"/>
              </a:ext>
            </a:extLst>
          </p:cNvPr>
          <p:cNvSpPr txBox="1"/>
          <p:nvPr/>
        </p:nvSpPr>
        <p:spPr>
          <a:xfrm>
            <a:off x="8229600" y="6423378"/>
            <a:ext cx="628698" cy="369332"/>
          </a:xfrm>
          <a:prstGeom prst="rect">
            <a:avLst/>
          </a:prstGeom>
          <a:noFill/>
        </p:spPr>
        <p:txBody>
          <a:bodyPr wrap="none" rtlCol="0">
            <a:spAutoFit/>
          </a:bodyPr>
          <a:lstStyle/>
          <a:p>
            <a:r>
              <a:rPr lang="en-US" dirty="0"/>
              <a:t>SBD</a:t>
            </a:r>
          </a:p>
        </p:txBody>
      </p:sp>
    </p:spTree>
    <p:extLst>
      <p:ext uri="{BB962C8B-B14F-4D97-AF65-F5344CB8AC3E}">
        <p14:creationId xmlns:p14="http://schemas.microsoft.com/office/powerpoint/2010/main" val="247324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311021" y="227754"/>
            <a:ext cx="958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type="none" w="sm" len="sm"/>
                <a:tailEnd type="none" w="sm" len="sm"/>
              </a14:hiddenLine>
            </a:ext>
          </a:extLst>
        </p:spPr>
        <p:txBody>
          <a:bodyPr wrap="square">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eaLnBrk="0" fontAlgn="base" hangingPunct="0">
              <a:spcBef>
                <a:spcPct val="50000"/>
              </a:spcBef>
              <a:spcAft>
                <a:spcPct val="0"/>
              </a:spcAft>
              <a:buClrTx/>
              <a:buSzTx/>
              <a:buFontTx/>
              <a:buNone/>
            </a:pPr>
            <a:r>
              <a:rPr lang="en-US" altLang="en-US" sz="3600" dirty="0"/>
              <a:t>The Sequence for Improvement and Spread</a:t>
            </a:r>
          </a:p>
        </p:txBody>
      </p:sp>
      <p:sp>
        <p:nvSpPr>
          <p:cNvPr id="34819" name="Text Box 3"/>
          <p:cNvSpPr txBox="1">
            <a:spLocks noChangeArrowheads="1"/>
          </p:cNvSpPr>
          <p:nvPr/>
        </p:nvSpPr>
        <p:spPr bwMode="auto">
          <a:xfrm>
            <a:off x="7391400" y="1524000"/>
            <a:ext cx="2971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None/>
            </a:pPr>
            <a:r>
              <a:rPr lang="en-US" altLang="en-US" b="1" dirty="0">
                <a:solidFill>
                  <a:srgbClr val="00A0AF"/>
                </a:solidFill>
                <a:latin typeface="Tahoma" pitchFamily="34" charset="0"/>
              </a:rPr>
              <a:t>Spreading a change to other systems</a:t>
            </a:r>
          </a:p>
        </p:txBody>
      </p:sp>
      <p:sp>
        <p:nvSpPr>
          <p:cNvPr id="34820" name="Text Box 4"/>
          <p:cNvSpPr txBox="1">
            <a:spLocks noChangeArrowheads="1"/>
          </p:cNvSpPr>
          <p:nvPr/>
        </p:nvSpPr>
        <p:spPr bwMode="auto">
          <a:xfrm>
            <a:off x="2514600" y="5454650"/>
            <a:ext cx="243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b="1">
                <a:solidFill>
                  <a:srgbClr val="00A0AF"/>
                </a:solidFill>
                <a:latin typeface="Tahoma" pitchFamily="34" charset="0"/>
              </a:rPr>
              <a:t>Developing a change</a:t>
            </a:r>
          </a:p>
        </p:txBody>
      </p:sp>
      <p:sp>
        <p:nvSpPr>
          <p:cNvPr id="185349" name="Text Box 5"/>
          <p:cNvSpPr txBox="1">
            <a:spLocks noChangeArrowheads="1"/>
          </p:cNvSpPr>
          <p:nvPr/>
        </p:nvSpPr>
        <p:spPr bwMode="auto">
          <a:xfrm>
            <a:off x="5581650" y="2941761"/>
            <a:ext cx="472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None/>
            </a:pPr>
            <a:r>
              <a:rPr lang="en-US" altLang="en-US" b="1" dirty="0">
                <a:solidFill>
                  <a:srgbClr val="00B050"/>
                </a:solidFill>
                <a:latin typeface="Tahoma" pitchFamily="34" charset="0"/>
              </a:rPr>
              <a:t>Implementing a change; Holding Gains</a:t>
            </a:r>
          </a:p>
        </p:txBody>
      </p:sp>
      <p:sp>
        <p:nvSpPr>
          <p:cNvPr id="34822" name="Text Box 6"/>
          <p:cNvSpPr txBox="1">
            <a:spLocks noChangeArrowheads="1"/>
          </p:cNvSpPr>
          <p:nvPr/>
        </p:nvSpPr>
        <p:spPr bwMode="auto">
          <a:xfrm>
            <a:off x="3962400" y="4159250"/>
            <a:ext cx="190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b="1" dirty="0">
                <a:solidFill>
                  <a:srgbClr val="00B050"/>
                </a:solidFill>
                <a:latin typeface="Tahoma" pitchFamily="34" charset="0"/>
              </a:rPr>
              <a:t>Testing a change</a:t>
            </a:r>
          </a:p>
        </p:txBody>
      </p:sp>
      <p:sp>
        <p:nvSpPr>
          <p:cNvPr id="34823" name="Line 7"/>
          <p:cNvSpPr>
            <a:spLocks noChangeShapeType="1"/>
          </p:cNvSpPr>
          <p:nvPr/>
        </p:nvSpPr>
        <p:spPr bwMode="auto">
          <a:xfrm>
            <a:off x="2438400" y="5410200"/>
            <a:ext cx="0" cy="1066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4" name="Line 8"/>
          <p:cNvSpPr>
            <a:spLocks noChangeShapeType="1"/>
          </p:cNvSpPr>
          <p:nvPr/>
        </p:nvSpPr>
        <p:spPr bwMode="auto">
          <a:xfrm>
            <a:off x="2438400" y="5410200"/>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5" name="Line 9"/>
          <p:cNvSpPr>
            <a:spLocks noChangeShapeType="1"/>
          </p:cNvSpPr>
          <p:nvPr/>
        </p:nvSpPr>
        <p:spPr bwMode="auto">
          <a:xfrm>
            <a:off x="3886200" y="41148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6" name="Line 10"/>
          <p:cNvSpPr>
            <a:spLocks noChangeShapeType="1"/>
          </p:cNvSpPr>
          <p:nvPr/>
        </p:nvSpPr>
        <p:spPr bwMode="auto">
          <a:xfrm>
            <a:off x="3886200" y="4114800"/>
            <a:ext cx="1600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7" name="Line 11"/>
          <p:cNvSpPr>
            <a:spLocks noChangeShapeType="1"/>
          </p:cNvSpPr>
          <p:nvPr/>
        </p:nvSpPr>
        <p:spPr bwMode="auto">
          <a:xfrm>
            <a:off x="7315200" y="15240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8" name="Line 12"/>
          <p:cNvSpPr>
            <a:spLocks noChangeShapeType="1"/>
          </p:cNvSpPr>
          <p:nvPr/>
        </p:nvSpPr>
        <p:spPr bwMode="auto">
          <a:xfrm>
            <a:off x="7315200" y="1524000"/>
            <a:ext cx="2590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9" name="Line 13"/>
          <p:cNvSpPr>
            <a:spLocks noChangeShapeType="1"/>
          </p:cNvSpPr>
          <p:nvPr/>
        </p:nvSpPr>
        <p:spPr bwMode="auto">
          <a:xfrm>
            <a:off x="5486400" y="28194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30" name="Line 14"/>
          <p:cNvSpPr>
            <a:spLocks noChangeShapeType="1"/>
          </p:cNvSpPr>
          <p:nvPr/>
        </p:nvSpPr>
        <p:spPr bwMode="auto">
          <a:xfrm>
            <a:off x="5486400" y="2819400"/>
            <a:ext cx="1828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grpSp>
        <p:nvGrpSpPr>
          <p:cNvPr id="34831" name="Group 15"/>
          <p:cNvGrpSpPr>
            <a:grpSpLocks/>
          </p:cNvGrpSpPr>
          <p:nvPr/>
        </p:nvGrpSpPr>
        <p:grpSpPr bwMode="auto">
          <a:xfrm>
            <a:off x="6462713" y="4208606"/>
            <a:ext cx="2414587" cy="2273936"/>
            <a:chOff x="1780" y="2245"/>
            <a:chExt cx="2008" cy="1941"/>
          </a:xfrm>
        </p:grpSpPr>
        <p:sp>
          <p:nvSpPr>
            <p:cNvPr id="34845" name="Oval 16"/>
            <p:cNvSpPr>
              <a:spLocks noChangeArrowheads="1"/>
            </p:cNvSpPr>
            <p:nvPr/>
          </p:nvSpPr>
          <p:spPr bwMode="invGray">
            <a:xfrm>
              <a:off x="1881" y="2331"/>
              <a:ext cx="1802" cy="1777"/>
            </a:xfrm>
            <a:prstGeom prst="ellipse">
              <a:avLst/>
            </a:prstGeom>
            <a:solidFill>
              <a:srgbClr val="FFFF66"/>
            </a:solidFill>
            <a:ln w="25400">
              <a:solidFill>
                <a:schemeClr val="bg2"/>
              </a:solidFill>
              <a:round/>
              <a:headEnd/>
              <a:tailEnd/>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eaLnBrk="0" fontAlgn="base" hangingPunct="0">
                <a:spcBef>
                  <a:spcPct val="0"/>
                </a:spcBef>
                <a:spcAft>
                  <a:spcPct val="0"/>
                </a:spcAft>
                <a:buClrTx/>
                <a:buSzTx/>
                <a:buFontTx/>
                <a:buNone/>
              </a:pPr>
              <a:endParaRPr lang="en-GB" altLang="en-US">
                <a:solidFill>
                  <a:srgbClr val="8CC63E"/>
                </a:solidFill>
                <a:latin typeface="Tahoma" pitchFamily="34" charset="0"/>
              </a:endParaRPr>
            </a:p>
          </p:txBody>
        </p:sp>
        <p:sp>
          <p:nvSpPr>
            <p:cNvPr id="34846" name="Line 17"/>
            <p:cNvSpPr>
              <a:spLocks noChangeShapeType="1"/>
            </p:cNvSpPr>
            <p:nvPr/>
          </p:nvSpPr>
          <p:spPr bwMode="invGray">
            <a:xfrm>
              <a:off x="2798" y="2329"/>
              <a:ext cx="0" cy="1781"/>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47" name="Rectangle 18"/>
            <p:cNvSpPr>
              <a:spLocks noChangeArrowheads="1"/>
            </p:cNvSpPr>
            <p:nvPr/>
          </p:nvSpPr>
          <p:spPr bwMode="invGray">
            <a:xfrm>
              <a:off x="2184" y="2711"/>
              <a:ext cx="543"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Act</a:t>
              </a:r>
            </a:p>
          </p:txBody>
        </p:sp>
        <p:sp>
          <p:nvSpPr>
            <p:cNvPr id="34848" name="Rectangle 19"/>
            <p:cNvSpPr>
              <a:spLocks noChangeArrowheads="1"/>
            </p:cNvSpPr>
            <p:nvPr/>
          </p:nvSpPr>
          <p:spPr bwMode="invGray">
            <a:xfrm>
              <a:off x="2918" y="2711"/>
              <a:ext cx="695"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Plan</a:t>
              </a:r>
            </a:p>
          </p:txBody>
        </p:sp>
        <p:sp>
          <p:nvSpPr>
            <p:cNvPr id="34849" name="Rectangle 20"/>
            <p:cNvSpPr>
              <a:spLocks noChangeArrowheads="1"/>
            </p:cNvSpPr>
            <p:nvPr/>
          </p:nvSpPr>
          <p:spPr bwMode="invGray">
            <a:xfrm>
              <a:off x="2083" y="3378"/>
              <a:ext cx="881"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Study</a:t>
              </a:r>
            </a:p>
          </p:txBody>
        </p:sp>
        <p:sp>
          <p:nvSpPr>
            <p:cNvPr id="34850" name="Rectangle 21"/>
            <p:cNvSpPr>
              <a:spLocks noChangeArrowheads="1"/>
            </p:cNvSpPr>
            <p:nvPr/>
          </p:nvSpPr>
          <p:spPr bwMode="invGray">
            <a:xfrm>
              <a:off x="2986" y="3378"/>
              <a:ext cx="475"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Do</a:t>
              </a:r>
            </a:p>
          </p:txBody>
        </p:sp>
        <p:sp>
          <p:nvSpPr>
            <p:cNvPr id="34851" name="Line 22"/>
            <p:cNvSpPr>
              <a:spLocks noChangeShapeType="1"/>
            </p:cNvSpPr>
            <p:nvPr/>
          </p:nvSpPr>
          <p:spPr bwMode="invGray">
            <a:xfrm>
              <a:off x="1867" y="3234"/>
              <a:ext cx="189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12323" name="AutoShape 23"/>
            <p:cNvSpPr>
              <a:spLocks noChangeArrowheads="1"/>
            </p:cNvSpPr>
            <p:nvPr/>
          </p:nvSpPr>
          <p:spPr bwMode="invGray">
            <a:xfrm>
              <a:off x="2668" y="2245"/>
              <a:ext cx="275" cy="162"/>
            </a:xfrm>
            <a:prstGeom prst="rightArrow">
              <a:avLst>
                <a:gd name="adj1" fmla="val 50000"/>
                <a:gd name="adj2" fmla="val 85812"/>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4" name="AutoShape 24"/>
            <p:cNvSpPr>
              <a:spLocks noChangeArrowheads="1"/>
            </p:cNvSpPr>
            <p:nvPr/>
          </p:nvSpPr>
          <p:spPr bwMode="invGray">
            <a:xfrm>
              <a:off x="2645" y="4024"/>
              <a:ext cx="278" cy="162"/>
            </a:xfrm>
            <a:prstGeom prst="leftArrow">
              <a:avLst>
                <a:gd name="adj1" fmla="val 50000"/>
                <a:gd name="adj2" fmla="val 85795"/>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5" name="AutoShape 25"/>
            <p:cNvSpPr>
              <a:spLocks noChangeArrowheads="1"/>
            </p:cNvSpPr>
            <p:nvPr/>
          </p:nvSpPr>
          <p:spPr bwMode="invGray">
            <a:xfrm>
              <a:off x="3606" y="3106"/>
              <a:ext cx="182" cy="248"/>
            </a:xfrm>
            <a:prstGeom prst="downArrow">
              <a:avLst>
                <a:gd name="adj1" fmla="val 50000"/>
                <a:gd name="adj2" fmla="val 68138"/>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6" name="AutoShape 26"/>
            <p:cNvSpPr>
              <a:spLocks noChangeArrowheads="1"/>
            </p:cNvSpPr>
            <p:nvPr/>
          </p:nvSpPr>
          <p:spPr bwMode="invGray">
            <a:xfrm>
              <a:off x="1780" y="3106"/>
              <a:ext cx="182" cy="248"/>
            </a:xfrm>
            <a:prstGeom prst="upArrow">
              <a:avLst>
                <a:gd name="adj1" fmla="val 50000"/>
                <a:gd name="adj2" fmla="val 68126"/>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endParaRPr lang="en-GB" altLang="en-US" sz="2800">
                <a:solidFill>
                  <a:srgbClr val="009EC2"/>
                </a:solidFill>
                <a:latin typeface="Tahoma" pitchFamily="34" charset="0"/>
                <a:ea typeface="MS PGothic" pitchFamily="34" charset="-128"/>
              </a:endParaRPr>
            </a:p>
          </p:txBody>
        </p:sp>
      </p:grpSp>
      <p:sp>
        <p:nvSpPr>
          <p:cNvPr id="34832" name="Text Box 27"/>
          <p:cNvSpPr txBox="1">
            <a:spLocks noChangeArrowheads="1"/>
          </p:cNvSpPr>
          <p:nvPr/>
        </p:nvSpPr>
        <p:spPr bwMode="auto">
          <a:xfrm>
            <a:off x="1905000" y="4191001"/>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Theory and Prediction</a:t>
            </a:r>
          </a:p>
        </p:txBody>
      </p:sp>
      <p:sp>
        <p:nvSpPr>
          <p:cNvPr id="34833" name="AutoShape 28"/>
          <p:cNvSpPr>
            <a:spLocks noChangeArrowheads="1"/>
          </p:cNvSpPr>
          <p:nvPr/>
        </p:nvSpPr>
        <p:spPr bwMode="auto">
          <a:xfrm rot="-1848087">
            <a:off x="3048000" y="44958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4" name="Text Box 29"/>
          <p:cNvSpPr txBox="1">
            <a:spLocks noChangeArrowheads="1"/>
          </p:cNvSpPr>
          <p:nvPr/>
        </p:nvSpPr>
        <p:spPr bwMode="auto">
          <a:xfrm>
            <a:off x="3352800" y="2514600"/>
            <a:ext cx="160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Test </a:t>
            </a:r>
            <a:r>
              <a:rPr lang="en-US" altLang="en-US" sz="2400" dirty="0">
                <a:solidFill>
                  <a:srgbClr val="455660"/>
                </a:solidFill>
                <a:latin typeface="Tahoma" pitchFamily="34" charset="0"/>
              </a:rPr>
              <a:t>under a variety of conditions</a:t>
            </a:r>
          </a:p>
        </p:txBody>
      </p:sp>
      <p:sp>
        <p:nvSpPr>
          <p:cNvPr id="34835" name="AutoShape 30"/>
          <p:cNvSpPr>
            <a:spLocks noChangeArrowheads="1"/>
          </p:cNvSpPr>
          <p:nvPr/>
        </p:nvSpPr>
        <p:spPr bwMode="auto">
          <a:xfrm rot="-1848087">
            <a:off x="6705600" y="20574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6" name="AutoShape 31"/>
          <p:cNvSpPr>
            <a:spLocks noChangeArrowheads="1"/>
          </p:cNvSpPr>
          <p:nvPr/>
        </p:nvSpPr>
        <p:spPr bwMode="auto">
          <a:xfrm rot="-1848087">
            <a:off x="4648200" y="33528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7" name="Text Box 32"/>
          <p:cNvSpPr txBox="1">
            <a:spLocks noChangeArrowheads="1"/>
          </p:cNvSpPr>
          <p:nvPr/>
        </p:nvSpPr>
        <p:spPr bwMode="auto">
          <a:xfrm>
            <a:off x="5181600" y="1600201"/>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Make part of routine operations</a:t>
            </a:r>
          </a:p>
        </p:txBody>
      </p:sp>
      <p:sp>
        <p:nvSpPr>
          <p:cNvPr id="34838" name="Line 33"/>
          <p:cNvSpPr>
            <a:spLocks noChangeShapeType="1"/>
          </p:cNvSpPr>
          <p:nvPr/>
        </p:nvSpPr>
        <p:spPr bwMode="auto">
          <a:xfrm flipH="1">
            <a:off x="1990725" y="6477000"/>
            <a:ext cx="457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39" name="AutoShape 34" descr="image006"/>
          <p:cNvSpPr>
            <a:spLocks noChangeAspect="1" noChangeArrowheads="1"/>
          </p:cNvSpPr>
          <p:nvPr/>
        </p:nvSpPr>
        <p:spPr bwMode="auto">
          <a:xfrm>
            <a:off x="4076700" y="2081214"/>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40" name="AutoShape 35" descr="image006"/>
          <p:cNvSpPr>
            <a:spLocks noChangeAspect="1" noChangeArrowheads="1"/>
          </p:cNvSpPr>
          <p:nvPr/>
        </p:nvSpPr>
        <p:spPr bwMode="auto">
          <a:xfrm>
            <a:off x="4076700" y="2081214"/>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2" name="TextBox 1">
            <a:extLst>
              <a:ext uri="{FF2B5EF4-FFF2-40B4-BE49-F238E27FC236}">
                <a16:creationId xmlns:a16="http://schemas.microsoft.com/office/drawing/2014/main" id="{E43F0F81-9363-681F-C07F-947FC46931E9}"/>
              </a:ext>
            </a:extLst>
          </p:cNvPr>
          <p:cNvSpPr txBox="1"/>
          <p:nvPr/>
        </p:nvSpPr>
        <p:spPr>
          <a:xfrm>
            <a:off x="8661301" y="6475416"/>
            <a:ext cx="2709460" cy="369332"/>
          </a:xfrm>
          <a:prstGeom prst="rect">
            <a:avLst/>
          </a:prstGeom>
          <a:noFill/>
        </p:spPr>
        <p:txBody>
          <a:bodyPr wrap="none" rtlCol="0">
            <a:spAutoFit/>
          </a:bodyPr>
          <a:lstStyle/>
          <a:p>
            <a:r>
              <a:rPr lang="en-US" dirty="0" err="1"/>
              <a:t>IHI.org</a:t>
            </a:r>
            <a:r>
              <a:rPr lang="en-US" dirty="0"/>
              <a:t> Impact Community </a:t>
            </a:r>
          </a:p>
        </p:txBody>
      </p:sp>
    </p:spTree>
    <p:extLst>
      <p:ext uri="{BB962C8B-B14F-4D97-AF65-F5344CB8AC3E}">
        <p14:creationId xmlns:p14="http://schemas.microsoft.com/office/powerpoint/2010/main" val="299619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BF323-2CEF-979D-D95A-1BEEBAAFD5E5}"/>
              </a:ext>
            </a:extLst>
          </p:cNvPr>
          <p:cNvSpPr>
            <a:spLocks noGrp="1"/>
          </p:cNvSpPr>
          <p:nvPr>
            <p:ph type="title"/>
          </p:nvPr>
        </p:nvSpPr>
        <p:spPr/>
        <p:txBody>
          <a:bodyPr/>
          <a:lstStyle/>
          <a:p>
            <a:r>
              <a:rPr lang="en-US" dirty="0"/>
              <a:t>Different stages require different activities</a:t>
            </a:r>
          </a:p>
        </p:txBody>
      </p:sp>
      <p:sp>
        <p:nvSpPr>
          <p:cNvPr id="32771" name="Rectangle 3"/>
          <p:cNvSpPr>
            <a:spLocks noGrp="1" noChangeArrowheads="1"/>
          </p:cNvSpPr>
          <p:nvPr>
            <p:ph idx="1"/>
          </p:nvPr>
        </p:nvSpPr>
        <p:spPr>
          <a:xfrm>
            <a:off x="838200" y="1825625"/>
            <a:ext cx="5257800" cy="4351338"/>
          </a:xfrm>
        </p:spPr>
        <p:txBody>
          <a:bodyPr/>
          <a:lstStyle/>
          <a:p>
            <a:pPr marL="0" indent="0">
              <a:buNone/>
            </a:pPr>
            <a:r>
              <a:rPr lang="en-US" altLang="en-US" sz="2400" b="1" dirty="0">
                <a:latin typeface="Roboto" panose="02000000000000000000" pitchFamily="2" charset="0"/>
                <a:ea typeface="Roboto" panose="02000000000000000000" pitchFamily="2" charset="0"/>
                <a:cs typeface="Roboto" panose="02000000000000000000" pitchFamily="2" charset="0"/>
              </a:rPr>
              <a:t>Testing</a:t>
            </a:r>
            <a:r>
              <a:rPr lang="en-US" altLang="en-US" sz="2400"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Trying and adapting a change.  </a:t>
            </a:r>
          </a:p>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Learning what works in your system.</a:t>
            </a:r>
          </a:p>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Start on a small scale and expand to wider range of conditions, as knowledge grows.</a:t>
            </a:r>
          </a:p>
          <a:p>
            <a:r>
              <a:rPr lang="en-US" altLang="en-US" sz="1800" dirty="0">
                <a:latin typeface="Roboto" panose="02000000000000000000" pitchFamily="2" charset="0"/>
                <a:ea typeface="Roboto" panose="02000000000000000000" pitchFamily="2" charset="0"/>
                <a:cs typeface="Roboto" panose="02000000000000000000" pitchFamily="2" charset="0"/>
              </a:rPr>
              <a:t>Change is not permanent</a:t>
            </a:r>
          </a:p>
          <a:p>
            <a:r>
              <a:rPr lang="en-US" altLang="en-US" sz="1800" dirty="0">
                <a:latin typeface="Roboto" panose="02000000000000000000" pitchFamily="2" charset="0"/>
                <a:ea typeface="Roboto" panose="02000000000000000000" pitchFamily="2" charset="0"/>
                <a:cs typeface="Roboto" panose="02000000000000000000" pitchFamily="2" charset="0"/>
              </a:rPr>
              <a:t>Failure very useful here, even expected</a:t>
            </a:r>
          </a:p>
          <a:p>
            <a:r>
              <a:rPr lang="en-US" altLang="en-US" sz="1800" dirty="0">
                <a:latin typeface="Roboto" panose="02000000000000000000" pitchFamily="2" charset="0"/>
                <a:ea typeface="Roboto" panose="02000000000000000000" pitchFamily="2" charset="0"/>
                <a:cs typeface="Roboto" panose="02000000000000000000" pitchFamily="2" charset="0"/>
              </a:rPr>
              <a:t>Fewer people impacted than during implementation</a:t>
            </a:r>
          </a:p>
          <a:p>
            <a:pPr marL="0" indent="0">
              <a:buNone/>
            </a:pPr>
            <a:endParaRPr lang="en-US" altLang="en-US" sz="1800" dirty="0">
              <a:latin typeface="Arial" charset="0"/>
              <a:cs typeface="Arial" charset="0"/>
            </a:endParaRPr>
          </a:p>
        </p:txBody>
      </p:sp>
      <p:sp>
        <p:nvSpPr>
          <p:cNvPr id="2" name="Content Placeholder 1">
            <a:extLst>
              <a:ext uri="{FF2B5EF4-FFF2-40B4-BE49-F238E27FC236}">
                <a16:creationId xmlns:a16="http://schemas.microsoft.com/office/drawing/2014/main" id="{2B6CBB21-F7BC-4CDE-3036-5AA8A2BEA0D9}"/>
              </a:ext>
            </a:extLst>
          </p:cNvPr>
          <p:cNvSpPr>
            <a:spLocks noGrp="1"/>
          </p:cNvSpPr>
          <p:nvPr>
            <p:ph sz="quarter" idx="4294967295"/>
          </p:nvPr>
        </p:nvSpPr>
        <p:spPr>
          <a:xfrm>
            <a:off x="6096000" y="1825625"/>
            <a:ext cx="4945062" cy="4076700"/>
          </a:xfrm>
        </p:spPr>
        <p:txBody>
          <a:bodyPr/>
          <a:lstStyle/>
          <a:p>
            <a:pPr marL="0" indent="0">
              <a:buNone/>
            </a:pPr>
            <a:r>
              <a:rPr lang="en-US" altLang="en-US" sz="2400" b="1" dirty="0">
                <a:latin typeface="Roboto" panose="02000000000000000000" pitchFamily="2" charset="0"/>
                <a:ea typeface="Roboto" panose="02000000000000000000" pitchFamily="2" charset="0"/>
                <a:cs typeface="Roboto" panose="02000000000000000000" pitchFamily="2" charset="0"/>
              </a:rPr>
              <a:t>Implementing</a:t>
            </a:r>
            <a:endParaRPr lang="en-US" alt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altLang="en-US" sz="2400" dirty="0">
                <a:latin typeface="Roboto" panose="02000000000000000000" pitchFamily="2" charset="0"/>
                <a:ea typeface="Roboto" panose="02000000000000000000" pitchFamily="2" charset="0"/>
                <a:cs typeface="Roboto" panose="02000000000000000000" pitchFamily="2" charset="0"/>
              </a:rPr>
              <a:t>Making this change a part of the routine day-to-day operation of the system in your pilot population. </a:t>
            </a:r>
          </a:p>
          <a:p>
            <a:pPr marL="0" indent="0">
              <a:buNone/>
            </a:pPr>
            <a:endParaRPr lang="en-US" altLang="en-US" sz="2400" dirty="0">
              <a:latin typeface="Roboto" panose="02000000000000000000" pitchFamily="2" charset="0"/>
              <a:ea typeface="Roboto" panose="02000000000000000000" pitchFamily="2" charset="0"/>
              <a:cs typeface="Roboto" panose="02000000000000000000" pitchFamily="2" charset="0"/>
            </a:endParaRPr>
          </a:p>
          <a:p>
            <a:pPr marL="457200" lvl="1"/>
            <a:r>
              <a:rPr lang="en-US" altLang="en-US" sz="1800" dirty="0">
                <a:latin typeface="Roboto" panose="02000000000000000000" pitchFamily="2" charset="0"/>
                <a:ea typeface="Roboto" panose="02000000000000000000" pitchFamily="2" charset="0"/>
                <a:cs typeface="Roboto" panose="02000000000000000000" pitchFamily="2" charset="0"/>
              </a:rPr>
              <a:t>Don’t expect failure here</a:t>
            </a:r>
          </a:p>
          <a:p>
            <a:pPr marL="457200" lvl="1"/>
            <a:r>
              <a:rPr lang="en-US" altLang="en-US" sz="1800" dirty="0">
                <a:latin typeface="Roboto" panose="02000000000000000000" pitchFamily="2" charset="0"/>
                <a:ea typeface="Roboto" panose="02000000000000000000" pitchFamily="2" charset="0"/>
                <a:cs typeface="Roboto" panose="02000000000000000000" pitchFamily="2" charset="0"/>
              </a:rPr>
              <a:t>More people impacted than during testing</a:t>
            </a:r>
          </a:p>
          <a:p>
            <a:pPr marL="457200" lvl="1"/>
            <a:r>
              <a:rPr lang="en-US" altLang="en-US" sz="1800" dirty="0">
                <a:latin typeface="Roboto" panose="02000000000000000000" pitchFamily="2" charset="0"/>
                <a:ea typeface="Roboto" panose="02000000000000000000" pitchFamily="2" charset="0"/>
                <a:cs typeface="Roboto" panose="02000000000000000000" pitchFamily="2" charset="0"/>
              </a:rPr>
              <a:t>Increased resistance compared to testing </a:t>
            </a:r>
          </a:p>
          <a:p>
            <a:pPr marL="457200" lvl="1"/>
            <a:r>
              <a:rPr lang="en-US" altLang="en-US" sz="1800" dirty="0">
                <a:latin typeface="Roboto" panose="02000000000000000000" pitchFamily="2" charset="0"/>
                <a:ea typeface="Roboto" panose="02000000000000000000" pitchFamily="2" charset="0"/>
                <a:cs typeface="Roboto" panose="02000000000000000000" pitchFamily="2" charset="0"/>
              </a:rPr>
              <a:t>Generally, requires more time than testing</a:t>
            </a:r>
            <a:endParaRPr lang="en-US"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234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02AAF9-E993-FB71-B45F-C62BB959A634}"/>
              </a:ext>
            </a:extLst>
          </p:cNvPr>
          <p:cNvPicPr>
            <a:picLocks noChangeAspect="1"/>
          </p:cNvPicPr>
          <p:nvPr/>
        </p:nvPicPr>
        <p:blipFill>
          <a:blip r:embed="rId2"/>
          <a:stretch>
            <a:fillRect/>
          </a:stretch>
        </p:blipFill>
        <p:spPr>
          <a:xfrm>
            <a:off x="3419475" y="547687"/>
            <a:ext cx="5353050" cy="5762625"/>
          </a:xfrm>
          <a:prstGeom prst="rect">
            <a:avLst/>
          </a:prstGeom>
        </p:spPr>
      </p:pic>
    </p:spTree>
    <p:extLst>
      <p:ext uri="{BB962C8B-B14F-4D97-AF65-F5344CB8AC3E}">
        <p14:creationId xmlns:p14="http://schemas.microsoft.com/office/powerpoint/2010/main" val="3421079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BE86-5F63-7884-73F6-71DE47D5F500}"/>
              </a:ext>
            </a:extLst>
          </p:cNvPr>
          <p:cNvSpPr>
            <a:spLocks noGrp="1"/>
          </p:cNvSpPr>
          <p:nvPr>
            <p:ph type="title"/>
          </p:nvPr>
        </p:nvSpPr>
        <p:spPr/>
        <p:txBody>
          <a:bodyPr/>
          <a:lstStyle/>
          <a:p>
            <a:r>
              <a:rPr lang="en-US" dirty="0"/>
              <a:t>Implementation Considerations</a:t>
            </a:r>
          </a:p>
        </p:txBody>
      </p:sp>
      <p:sp>
        <p:nvSpPr>
          <p:cNvPr id="3" name="Content Placeholder 2">
            <a:extLst>
              <a:ext uri="{FF2B5EF4-FFF2-40B4-BE49-F238E27FC236}">
                <a16:creationId xmlns:a16="http://schemas.microsoft.com/office/drawing/2014/main" id="{BD156306-75B1-8DD2-998D-0270D20A22C5}"/>
              </a:ext>
            </a:extLst>
          </p:cNvPr>
          <p:cNvSpPr>
            <a:spLocks noGrp="1"/>
          </p:cNvSpPr>
          <p:nvPr>
            <p:ph idx="1"/>
          </p:nvPr>
        </p:nvSpPr>
        <p:spPr/>
        <p:txBody>
          <a:bodyPr>
            <a:normAutofit/>
          </a:bodyPr>
          <a:lstStyle/>
          <a:p>
            <a:pPr>
              <a:buFont typeface="Wingdings" panose="05000000000000000000" pitchFamily="2" charset="2"/>
              <a:buChar char="ü"/>
            </a:pPr>
            <a:r>
              <a:rPr lang="en-US" dirty="0"/>
              <a:t>Buy-in</a:t>
            </a:r>
          </a:p>
          <a:p>
            <a:pPr>
              <a:buFont typeface="Wingdings" panose="05000000000000000000" pitchFamily="2" charset="2"/>
              <a:buChar char="ü"/>
            </a:pPr>
            <a:r>
              <a:rPr lang="en-US" dirty="0"/>
              <a:t>Policies and documentation</a:t>
            </a:r>
          </a:p>
          <a:p>
            <a:pPr>
              <a:buFont typeface="Wingdings" panose="05000000000000000000" pitchFamily="2" charset="2"/>
              <a:buChar char="ü"/>
            </a:pPr>
            <a:r>
              <a:rPr lang="en-US" dirty="0"/>
              <a:t>Hiring procedures and requirements</a:t>
            </a:r>
          </a:p>
          <a:p>
            <a:pPr>
              <a:buFont typeface="Wingdings" panose="05000000000000000000" pitchFamily="2" charset="2"/>
              <a:buChar char="ü"/>
            </a:pPr>
            <a:r>
              <a:rPr lang="en-US" dirty="0"/>
              <a:t>Staff education/training</a:t>
            </a:r>
          </a:p>
          <a:p>
            <a:pPr>
              <a:buFont typeface="Wingdings" panose="05000000000000000000" pitchFamily="2" charset="2"/>
              <a:buChar char="ü"/>
            </a:pPr>
            <a:r>
              <a:rPr lang="en-US" dirty="0"/>
              <a:t>Job descriptions, evaluation, compensation</a:t>
            </a:r>
          </a:p>
          <a:p>
            <a:pPr>
              <a:buFont typeface="Wingdings" panose="05000000000000000000" pitchFamily="2" charset="2"/>
              <a:buChar char="ü"/>
            </a:pPr>
            <a:r>
              <a:rPr lang="en-US" dirty="0"/>
              <a:t>Information flow</a:t>
            </a:r>
          </a:p>
          <a:p>
            <a:pPr>
              <a:buFont typeface="Wingdings" panose="05000000000000000000" pitchFamily="2" charset="2"/>
              <a:buChar char="ü"/>
            </a:pPr>
            <a:r>
              <a:rPr lang="en-US" dirty="0"/>
              <a:t>Equipment, supplies purchasing</a:t>
            </a:r>
          </a:p>
          <a:p>
            <a:pPr>
              <a:buFont typeface="Wingdings" panose="05000000000000000000" pitchFamily="2" charset="2"/>
              <a:buChar char="ü"/>
            </a:pPr>
            <a:r>
              <a:rPr lang="en-US" dirty="0"/>
              <a:t>Ongoing measurement</a:t>
            </a:r>
          </a:p>
        </p:txBody>
      </p:sp>
    </p:spTree>
    <p:extLst>
      <p:ext uri="{BB962C8B-B14F-4D97-AF65-F5344CB8AC3E}">
        <p14:creationId xmlns:p14="http://schemas.microsoft.com/office/powerpoint/2010/main" val="317545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Our Baseline </a:t>
            </a:r>
            <a:br>
              <a:rPr lang="en-US" sz="2400" dirty="0"/>
            </a:br>
            <a:endParaRPr lang="en-US" sz="2400" dirty="0"/>
          </a:p>
        </p:txBody>
      </p:sp>
      <p:sp>
        <p:nvSpPr>
          <p:cNvPr id="4" name="Slide Number Placeholder 3">
            <a:extLst>
              <a:ext uri="{FF2B5EF4-FFF2-40B4-BE49-F238E27FC236}">
                <a16:creationId xmlns:a16="http://schemas.microsoft.com/office/drawing/2014/main" id="{3A454525-69BC-3A4A-8593-9FFEA418A8B5}"/>
              </a:ext>
            </a:extLst>
          </p:cNvPr>
          <p:cNvSpPr>
            <a:spLocks noGrp="1"/>
          </p:cNvSpPr>
          <p:nvPr>
            <p:ph type="sldNum" sz="quarter" idx="12"/>
          </p:nvPr>
        </p:nvSpPr>
        <p:spPr>
          <a:xfrm>
            <a:off x="8260645" y="6492875"/>
            <a:ext cx="2743200" cy="365125"/>
          </a:xfrm>
        </p:spPr>
        <p:txBody>
          <a:bodyPr/>
          <a:lstStyle/>
          <a:p>
            <a:r>
              <a:rPr lang="en-US" dirty="0"/>
              <a:t>JAT</a:t>
            </a:r>
          </a:p>
        </p:txBody>
      </p:sp>
      <p:graphicFrame>
        <p:nvGraphicFramePr>
          <p:cNvPr id="5" name="CCT_905803_1"/>
          <p:cNvGraphicFramePr>
            <a:graphicFrameLocks/>
          </p:cNvGraphicFramePr>
          <p:nvPr>
            <p:extLst>
              <p:ext uri="{D42A27DB-BD31-4B8C-83A1-F6EECF244321}">
                <p14:modId xmlns:p14="http://schemas.microsoft.com/office/powerpoint/2010/main" val="3860328577"/>
              </p:ext>
            </p:extLst>
          </p:nvPr>
        </p:nvGraphicFramePr>
        <p:xfrm>
          <a:off x="1524000" y="1336903"/>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9605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F50539-34A6-0762-5D45-234A72E6ED78}"/>
              </a:ext>
            </a:extLst>
          </p:cNvPr>
          <p:cNvSpPr>
            <a:spLocks noGrp="1"/>
          </p:cNvSpPr>
          <p:nvPr>
            <p:ph type="title"/>
          </p:nvPr>
        </p:nvSpPr>
        <p:spPr>
          <a:xfrm>
            <a:off x="1289152" y="365125"/>
            <a:ext cx="8944133" cy="1325563"/>
          </a:xfrm>
        </p:spPr>
        <p:txBody>
          <a:bodyPr/>
          <a:lstStyle/>
          <a:p>
            <a:pPr algn="ctr"/>
            <a:r>
              <a:rPr lang="en-US" dirty="0"/>
              <a:t>We hit our target . . . </a:t>
            </a:r>
          </a:p>
        </p:txBody>
      </p:sp>
      <p:sp>
        <p:nvSpPr>
          <p:cNvPr id="4" name="Slide Number Placeholder 3">
            <a:extLst>
              <a:ext uri="{FF2B5EF4-FFF2-40B4-BE49-F238E27FC236}">
                <a16:creationId xmlns:a16="http://schemas.microsoft.com/office/drawing/2014/main" id="{3A454525-69BC-3A4A-8593-9FFEA418A8B5}"/>
              </a:ext>
            </a:extLst>
          </p:cNvPr>
          <p:cNvSpPr>
            <a:spLocks noGrp="1"/>
          </p:cNvSpPr>
          <p:nvPr>
            <p:ph type="sldNum" sz="quarter" idx="12"/>
          </p:nvPr>
        </p:nvSpPr>
        <p:spPr/>
        <p:txBody>
          <a:bodyPr/>
          <a:lstStyle/>
          <a:p>
            <a:fld id="{F6E550D1-005E-8D42-8A02-7B0267170091}" type="slidenum">
              <a:rPr lang="en-US" smtClean="0"/>
              <a:pPr/>
              <a:t>16</a:t>
            </a:fld>
            <a:endParaRPr lang="en-US" dirty="0"/>
          </a:p>
        </p:txBody>
      </p:sp>
      <p:graphicFrame>
        <p:nvGraphicFramePr>
          <p:cNvPr id="5" name="CCT_710079_1"/>
          <p:cNvGraphicFramePr>
            <a:graphicFrameLocks/>
          </p:cNvGraphicFramePr>
          <p:nvPr>
            <p:extLst>
              <p:ext uri="{D42A27DB-BD31-4B8C-83A1-F6EECF244321}">
                <p14:modId xmlns:p14="http://schemas.microsoft.com/office/powerpoint/2010/main" val="3177442509"/>
              </p:ext>
            </p:extLst>
          </p:nvPr>
        </p:nvGraphicFramePr>
        <p:xfrm>
          <a:off x="1289154" y="1784350"/>
          <a:ext cx="8944132" cy="4226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5166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EF4D6-1D90-C692-EDDE-9D1199EB50F6}"/>
              </a:ext>
            </a:extLst>
          </p:cNvPr>
          <p:cNvSpPr>
            <a:spLocks noGrp="1"/>
          </p:cNvSpPr>
          <p:nvPr>
            <p:ph type="title"/>
          </p:nvPr>
        </p:nvSpPr>
        <p:spPr>
          <a:xfrm>
            <a:off x="1517073" y="136525"/>
            <a:ext cx="9144000" cy="1325563"/>
          </a:xfrm>
        </p:spPr>
        <p:txBody>
          <a:bodyPr/>
          <a:lstStyle/>
          <a:p>
            <a:pPr algn="ctr"/>
            <a:r>
              <a:rPr lang="en-US" dirty="0"/>
              <a:t>We are improving!</a:t>
            </a:r>
          </a:p>
        </p:txBody>
      </p:sp>
      <p:sp>
        <p:nvSpPr>
          <p:cNvPr id="4" name="Slide Number Placeholder 3">
            <a:extLst>
              <a:ext uri="{FF2B5EF4-FFF2-40B4-BE49-F238E27FC236}">
                <a16:creationId xmlns:a16="http://schemas.microsoft.com/office/drawing/2014/main" id="{3A454525-69BC-3A4A-8593-9FFEA418A8B5}"/>
              </a:ext>
            </a:extLst>
          </p:cNvPr>
          <p:cNvSpPr>
            <a:spLocks noGrp="1"/>
          </p:cNvSpPr>
          <p:nvPr>
            <p:ph type="sldNum" sz="quarter" idx="12"/>
          </p:nvPr>
        </p:nvSpPr>
        <p:spPr/>
        <p:txBody>
          <a:bodyPr/>
          <a:lstStyle/>
          <a:p>
            <a:fld id="{F6E550D1-005E-8D42-8A02-7B0267170091}" type="slidenum">
              <a:rPr lang="en-US" smtClean="0"/>
              <a:pPr/>
              <a:t>17</a:t>
            </a:fld>
            <a:endParaRPr lang="en-US" dirty="0"/>
          </a:p>
        </p:txBody>
      </p:sp>
      <p:sp>
        <p:nvSpPr>
          <p:cNvPr id="5" name="Text Box 1"/>
          <p:cNvSpPr txBox="1">
            <a:spLocks noGrp="1" noChangeArrowheads="1"/>
          </p:cNvSpPr>
          <p:nvPr>
            <p:ph type="body" sz="quarter" idx="4294967295"/>
          </p:nvPr>
        </p:nvSpPr>
        <p:spPr bwMode="auto">
          <a:xfrm>
            <a:off x="0" y="1687513"/>
            <a:ext cx="8540750" cy="4314825"/>
          </a:xfrm>
          <a:prstGeom prst="rect">
            <a:avLst/>
          </a:prstGeom>
          <a:noFill/>
          <a:ln>
            <a:noFill/>
          </a:ln>
          <a:effectLst/>
        </p:spPr>
        <p:txBody>
          <a:bodyPr vert="horz" wrap="square" lIns="27432" tIns="22860" rIns="0" bIns="22860" rtlCol="0" anchor="ctr"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a:solidFill>
                  <a:srgbClr val="000000"/>
                </a:solidFill>
                <a:latin typeface="Arial"/>
                <a:cs typeface="Arial"/>
              </a:rPr>
              <a:t>Percent</a:t>
            </a:r>
            <a:endParaRPr lang="en-US"/>
          </a:p>
        </p:txBody>
      </p:sp>
      <p:graphicFrame>
        <p:nvGraphicFramePr>
          <p:cNvPr id="8" name="CCT_87913_1"/>
          <p:cNvGraphicFramePr>
            <a:graphicFrameLocks/>
          </p:cNvGraphicFramePr>
          <p:nvPr/>
        </p:nvGraphicFramePr>
        <p:xfrm>
          <a:off x="1530927" y="1164905"/>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686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C2EE6-9B61-46A7-AF7F-4318ECB6B51D}"/>
              </a:ext>
            </a:extLst>
          </p:cNvPr>
          <p:cNvSpPr>
            <a:spLocks noGrp="1"/>
          </p:cNvSpPr>
          <p:nvPr>
            <p:ph type="title"/>
          </p:nvPr>
        </p:nvSpPr>
        <p:spPr>
          <a:xfrm>
            <a:off x="1530927" y="89941"/>
            <a:ext cx="9130146" cy="1325563"/>
          </a:xfrm>
        </p:spPr>
        <p:txBody>
          <a:bodyPr/>
          <a:lstStyle/>
          <a:p>
            <a:pPr algn="ctr"/>
            <a:r>
              <a:rPr lang="en-US" dirty="0"/>
              <a:t>Holding our Gains!</a:t>
            </a:r>
          </a:p>
        </p:txBody>
      </p:sp>
      <p:sp>
        <p:nvSpPr>
          <p:cNvPr id="4" name="Slide Number Placeholder 3">
            <a:extLst>
              <a:ext uri="{FF2B5EF4-FFF2-40B4-BE49-F238E27FC236}">
                <a16:creationId xmlns:a16="http://schemas.microsoft.com/office/drawing/2014/main" id="{3A454525-69BC-3A4A-8593-9FFEA418A8B5}"/>
              </a:ext>
            </a:extLst>
          </p:cNvPr>
          <p:cNvSpPr>
            <a:spLocks noGrp="1"/>
          </p:cNvSpPr>
          <p:nvPr>
            <p:ph type="sldNum" sz="quarter" idx="12"/>
          </p:nvPr>
        </p:nvSpPr>
        <p:spPr/>
        <p:txBody>
          <a:bodyPr/>
          <a:lstStyle/>
          <a:p>
            <a:fld id="{F6E550D1-005E-8D42-8A02-7B0267170091}" type="slidenum">
              <a:rPr lang="en-US" smtClean="0"/>
              <a:pPr/>
              <a:t>18</a:t>
            </a:fld>
            <a:endParaRPr lang="en-US" dirty="0"/>
          </a:p>
        </p:txBody>
      </p:sp>
      <p:graphicFrame>
        <p:nvGraphicFramePr>
          <p:cNvPr id="5" name="CCT_341191_1"/>
          <p:cNvGraphicFramePr>
            <a:graphicFrameLocks/>
          </p:cNvGraphicFramePr>
          <p:nvPr/>
        </p:nvGraphicFramePr>
        <p:xfrm>
          <a:off x="1517073" y="106680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50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type="pic" sz="quarter" idx="10"/>
            <p:extLst>
              <p:ext uri="{D42A27DB-BD31-4B8C-83A1-F6EECF244321}">
                <p14:modId xmlns:p14="http://schemas.microsoft.com/office/powerpoint/2010/main" val="1927286258"/>
              </p:ext>
            </p:extLst>
          </p:nvPr>
        </p:nvGraphicFramePr>
        <p:xfrm>
          <a:off x="87086" y="732337"/>
          <a:ext cx="11430000" cy="5529853"/>
        </p:xfrm>
        <a:graphic>
          <a:graphicData uri="http://schemas.openxmlformats.org/drawingml/2006/table">
            <a:tbl>
              <a:tblPr firstRow="1" bandRow="1">
                <a:tableStyleId>{5C22544A-7EE6-4342-B048-85BDC9FD1C3A}</a:tableStyleId>
              </a:tblPr>
              <a:tblGrid>
                <a:gridCol w="4784408">
                  <a:extLst>
                    <a:ext uri="{9D8B030D-6E8A-4147-A177-3AD203B41FA5}">
                      <a16:colId xmlns:a16="http://schemas.microsoft.com/office/drawing/2014/main" val="20000"/>
                    </a:ext>
                  </a:extLst>
                </a:gridCol>
                <a:gridCol w="6645592">
                  <a:extLst>
                    <a:ext uri="{9D8B030D-6E8A-4147-A177-3AD203B41FA5}">
                      <a16:colId xmlns:a16="http://schemas.microsoft.com/office/drawing/2014/main" val="20001"/>
                    </a:ext>
                  </a:extLst>
                </a:gridCol>
              </a:tblGrid>
              <a:tr h="413075">
                <a:tc>
                  <a:txBody>
                    <a:bodyPr/>
                    <a:lstStyle/>
                    <a:p>
                      <a:pPr marL="0" marR="0" algn="ctr">
                        <a:spcBef>
                          <a:spcPts val="0"/>
                        </a:spcBef>
                        <a:spcAft>
                          <a:spcPts val="0"/>
                        </a:spcAft>
                      </a:pPr>
                      <a:r>
                        <a:rPr lang="en-US" sz="1600" b="1" dirty="0">
                          <a:effectLst/>
                          <a:latin typeface="+mn-lt"/>
                          <a:ea typeface="Calibri" panose="020F0502020204030204" pitchFamily="34" charset="0"/>
                          <a:cs typeface="Arial" panose="020B0604020202020204" pitchFamily="34" charset="0"/>
                        </a:rPr>
                        <a:t>Attribute</a:t>
                      </a:r>
                      <a:endParaRPr lang="en-US" sz="1600" dirty="0">
                        <a:effectLst/>
                        <a:latin typeface="+mn-lt"/>
                        <a:ea typeface="Calibri" panose="020F0502020204030204" pitchFamily="34" charset="0"/>
                      </a:endParaRPr>
                    </a:p>
                  </a:txBody>
                  <a:tcPr marL="64406" marR="64406" marT="0" marB="0"/>
                </a:tc>
                <a:tc>
                  <a:txBody>
                    <a:bodyPr/>
                    <a:lstStyle/>
                    <a:p>
                      <a:pPr marL="0" marR="0" algn="ctr">
                        <a:spcBef>
                          <a:spcPts val="0"/>
                        </a:spcBef>
                        <a:spcAft>
                          <a:spcPts val="0"/>
                        </a:spcAft>
                      </a:pPr>
                      <a:r>
                        <a:rPr lang="en-US" sz="1600" b="1" dirty="0">
                          <a:effectLst/>
                          <a:latin typeface="+mn-lt"/>
                          <a:ea typeface="Calibri" panose="020F0502020204030204" pitchFamily="34" charset="0"/>
                          <a:cs typeface="Arial" panose="020B0604020202020204" pitchFamily="34" charset="0"/>
                        </a:rPr>
                        <a:t>Notes on Questions</a:t>
                      </a:r>
                      <a:endParaRPr lang="en-US" sz="16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0"/>
                  </a:ext>
                </a:extLst>
              </a:tr>
              <a:tr h="798326">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Measurement</a:t>
                      </a:r>
                    </a:p>
                    <a:p>
                      <a:pPr marL="0" marR="0">
                        <a:spcBef>
                          <a:spcPts val="0"/>
                        </a:spcBef>
                        <a:spcAft>
                          <a:spcPts val="0"/>
                        </a:spcAft>
                      </a:pPr>
                      <a:r>
                        <a:rPr lang="en-US" sz="1200" b="0" dirty="0">
                          <a:effectLst/>
                          <a:latin typeface="+mn-lt"/>
                          <a:ea typeface="Calibri" panose="020F0502020204030204" pitchFamily="34" charset="0"/>
                          <a:cs typeface="Arial" panose="020B0604020202020204" pitchFamily="34" charset="0"/>
                        </a:rPr>
                        <a:t>What would we continue to measure? What would we stop</a:t>
                      </a:r>
                      <a:r>
                        <a:rPr lang="en-US" sz="1200" b="0" baseline="0" dirty="0">
                          <a:effectLst/>
                          <a:latin typeface="+mn-lt"/>
                          <a:ea typeface="Calibri" panose="020F0502020204030204" pitchFamily="34" charset="0"/>
                          <a:cs typeface="Arial" panose="020B0604020202020204" pitchFamily="34" charset="0"/>
                        </a:rPr>
                        <a:t> measuring? What is our plan if we see a negative signal (aka special cause variation)?</a:t>
                      </a:r>
                    </a:p>
                    <a:p>
                      <a:pPr marL="0" marR="0">
                        <a:spcBef>
                          <a:spcPts val="0"/>
                        </a:spcBef>
                        <a:spcAft>
                          <a:spcPts val="0"/>
                        </a:spcAft>
                      </a:pPr>
                      <a:endParaRPr lang="en-US" sz="1200" b="0" dirty="0">
                        <a:effectLst/>
                        <a:latin typeface="+mn-lt"/>
                        <a:ea typeface="Calibri" panose="020F0502020204030204" pitchFamily="34" charset="0"/>
                        <a:cs typeface="Arial" panose="020B0604020202020204" pitchFamily="34" charset="0"/>
                      </a:endParaRPr>
                    </a:p>
                  </a:txBody>
                  <a:tcPr marL="64406" marR="64406" marT="0" marB="0"/>
                </a:tc>
                <a:tc>
                  <a:txBody>
                    <a:bodyPr/>
                    <a:lstStyle/>
                    <a:p>
                      <a:pPr marL="0" marR="0" indent="0">
                        <a:spcBef>
                          <a:spcPts val="0"/>
                        </a:spcBef>
                        <a:spcAft>
                          <a:spcPts val="0"/>
                        </a:spcAft>
                        <a:buFont typeface="Arial" panose="020B0604020202020204" pitchFamily="34" charset="0"/>
                        <a:buNone/>
                      </a:pPr>
                      <a:endParaRPr lang="en-US" sz="14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1"/>
                  </a:ext>
                </a:extLst>
              </a:tr>
              <a:tr h="952841">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Ownership</a:t>
                      </a:r>
                    </a:p>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Who will own the</a:t>
                      </a:r>
                      <a:r>
                        <a:rPr lang="en-US" sz="1200" baseline="0" dirty="0">
                          <a:effectLst/>
                          <a:latin typeface="+mn-lt"/>
                          <a:ea typeface="Calibri" panose="020F0502020204030204" pitchFamily="34" charset="0"/>
                          <a:cs typeface="Arial" panose="020B0604020202020204" pitchFamily="34" charset="0"/>
                        </a:rPr>
                        <a:t> new standard work? Are they engaged and onboard with our improvement work?</a:t>
                      </a:r>
                    </a:p>
                    <a:p>
                      <a:pPr marL="0" marR="0">
                        <a:spcBef>
                          <a:spcPts val="0"/>
                        </a:spcBef>
                        <a:spcAft>
                          <a:spcPts val="0"/>
                        </a:spcAft>
                      </a:pPr>
                      <a:endParaRPr lang="en-US" sz="1200" baseline="0" dirty="0">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mn-lt"/>
                        <a:ea typeface="Calibri" panose="020F0502020204030204" pitchFamily="34" charset="0"/>
                      </a:endParaRPr>
                    </a:p>
                  </a:txBody>
                  <a:tcPr marL="64406" marR="64406" marT="0" marB="0"/>
                </a:tc>
                <a:tc>
                  <a:txBody>
                    <a:bodyPr/>
                    <a:lstStyle/>
                    <a:p>
                      <a:pPr marL="0" marR="0">
                        <a:spcBef>
                          <a:spcPts val="0"/>
                        </a:spcBef>
                        <a:spcAft>
                          <a:spcPts val="0"/>
                        </a:spcAft>
                      </a:pPr>
                      <a:r>
                        <a:rPr lang="en-US" sz="14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2"/>
                  </a:ext>
                </a:extLst>
              </a:tr>
              <a:tr h="952841">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Communication and Training</a:t>
                      </a:r>
                    </a:p>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How will we communicate about this work? Who will be the messengers? How will we support individuals in the “new right way”? What type of training will we use?</a:t>
                      </a:r>
                    </a:p>
                    <a:p>
                      <a:pPr marL="0" marR="0">
                        <a:spcBef>
                          <a:spcPts val="0"/>
                        </a:spcBef>
                        <a:spcAft>
                          <a:spcPts val="0"/>
                        </a:spcAft>
                      </a:pPr>
                      <a:endParaRPr lang="en-US" sz="1200" dirty="0">
                        <a:effectLst/>
                        <a:latin typeface="+mn-lt"/>
                        <a:ea typeface="Calibri" panose="020F0502020204030204" pitchFamily="34" charset="0"/>
                      </a:endParaRPr>
                    </a:p>
                  </a:txBody>
                  <a:tcPr marL="64406" marR="64406" marT="0" marB="0"/>
                </a:tc>
                <a:tc>
                  <a:txBody>
                    <a:bodyPr/>
                    <a:lstStyle/>
                    <a:p>
                      <a:pPr marL="0" marR="0">
                        <a:spcBef>
                          <a:spcPts val="0"/>
                        </a:spcBef>
                        <a:spcAft>
                          <a:spcPts val="0"/>
                        </a:spcAft>
                      </a:pPr>
                      <a:r>
                        <a:rPr lang="en-US" sz="14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3"/>
                  </a:ext>
                </a:extLst>
              </a:tr>
              <a:tr h="1313375">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Hardwiring the Change &amp; Build the Infrastructure</a:t>
                      </a: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How will we make it</a:t>
                      </a:r>
                      <a:r>
                        <a:rPr lang="en-US" sz="1200" baseline="0" dirty="0">
                          <a:effectLst/>
                          <a:latin typeface="+mn-lt"/>
                          <a:ea typeface="Calibri" panose="020F0502020204030204" pitchFamily="34" charset="0"/>
                          <a:cs typeface="Arial" panose="020B0604020202020204" pitchFamily="34" charset="0"/>
                        </a:rPr>
                        <a:t> hard to do the wrong thing and easy to do the right thing? How will we standardize? Can we reduce reliance on human memory? What about documentation.  Do we have all the resources needed? </a:t>
                      </a:r>
                    </a:p>
                    <a:p>
                      <a:pPr marL="0" marR="0">
                        <a:spcBef>
                          <a:spcPts val="0"/>
                        </a:spcBef>
                        <a:spcAft>
                          <a:spcPts val="0"/>
                        </a:spcAft>
                      </a:pPr>
                      <a:endParaRPr lang="en-US" sz="1400" dirty="0">
                        <a:effectLst/>
                        <a:latin typeface="+mn-lt"/>
                        <a:ea typeface="Calibri" panose="020F0502020204030204" pitchFamily="34" charset="0"/>
                      </a:endParaRPr>
                    </a:p>
                  </a:txBody>
                  <a:tcPr marL="64406" marR="64406" marT="0" marB="0"/>
                </a:tc>
                <a:tc>
                  <a:txBody>
                    <a:bodyPr/>
                    <a:lstStyle/>
                    <a:p>
                      <a:pPr marL="0" marR="0">
                        <a:spcBef>
                          <a:spcPts val="0"/>
                        </a:spcBef>
                        <a:spcAft>
                          <a:spcPts val="0"/>
                        </a:spcAft>
                      </a:pPr>
                      <a:r>
                        <a:rPr lang="en-US" sz="14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4"/>
                  </a:ext>
                </a:extLst>
              </a:tr>
              <a:tr h="952841">
                <a:tc>
                  <a:txBody>
                    <a:bodyPr/>
                    <a:lstStyle/>
                    <a:p>
                      <a:pPr marL="0" marR="0">
                        <a:spcBef>
                          <a:spcPts val="0"/>
                        </a:spcBef>
                        <a:spcAft>
                          <a:spcPts val="0"/>
                        </a:spcAft>
                      </a:pPr>
                      <a:r>
                        <a:rPr lang="en-US" sz="1400" b="1" dirty="0">
                          <a:effectLst/>
                          <a:latin typeface="+mn-lt"/>
                          <a:ea typeface="Calibri" panose="020F0502020204030204" pitchFamily="34" charset="0"/>
                          <a:cs typeface="Arial" panose="020B0604020202020204" pitchFamily="34" charset="0"/>
                        </a:rPr>
                        <a:t>Assessment of Workload</a:t>
                      </a:r>
                      <a:endParaRPr lang="en-US" sz="1400" dirty="0">
                        <a:effectLst/>
                        <a:latin typeface="+mn-lt"/>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mn-lt"/>
                          <a:ea typeface="Calibri" panose="020F0502020204030204" pitchFamily="34" charset="0"/>
                          <a:cs typeface="Arial" panose="020B0604020202020204" pitchFamily="34" charset="0"/>
                        </a:rPr>
                        <a:t>Are our changes increasing</a:t>
                      </a:r>
                      <a:r>
                        <a:rPr lang="en-US" sz="1200" baseline="0" dirty="0">
                          <a:effectLst/>
                          <a:latin typeface="+mn-lt"/>
                          <a:ea typeface="Calibri" panose="020F0502020204030204" pitchFamily="34" charset="0"/>
                          <a:cs typeface="Arial" panose="020B0604020202020204" pitchFamily="34" charset="0"/>
                        </a:rPr>
                        <a:t> the overall workload to the system? If so, how can we decrease the workload? If not, how will we communicate about what is changing and not changing?</a:t>
                      </a:r>
                    </a:p>
                    <a:p>
                      <a:pPr marL="0" marR="0">
                        <a:spcBef>
                          <a:spcPts val="0"/>
                        </a:spcBef>
                        <a:spcAft>
                          <a:spcPts val="0"/>
                        </a:spcAft>
                      </a:pPr>
                      <a:endParaRPr lang="en-US" sz="1200" dirty="0">
                        <a:effectLst/>
                        <a:latin typeface="+mn-lt"/>
                        <a:ea typeface="Calibri" panose="020F0502020204030204" pitchFamily="34" charset="0"/>
                      </a:endParaRPr>
                    </a:p>
                  </a:txBody>
                  <a:tcPr marL="64406" marR="64406" marT="0" marB="0"/>
                </a:tc>
                <a:tc>
                  <a:txBody>
                    <a:bodyPr/>
                    <a:lstStyle/>
                    <a:p>
                      <a:pPr marL="0" marR="0">
                        <a:spcBef>
                          <a:spcPts val="0"/>
                        </a:spcBef>
                        <a:spcAft>
                          <a:spcPts val="0"/>
                        </a:spcAft>
                      </a:pPr>
                      <a:r>
                        <a:rPr lang="en-US" sz="1400" dirty="0">
                          <a:effectLst/>
                          <a:latin typeface="+mn-lt"/>
                          <a:ea typeface="Calibri" panose="020F0502020204030204" pitchFamily="34" charset="0"/>
                          <a:cs typeface="Arial" panose="020B0604020202020204" pitchFamily="34" charset="0"/>
                        </a:rPr>
                        <a:t> </a:t>
                      </a:r>
                      <a:endParaRPr lang="en-US" sz="1400" dirty="0">
                        <a:effectLst/>
                        <a:latin typeface="+mn-lt"/>
                        <a:ea typeface="Calibri" panose="020F0502020204030204" pitchFamily="34" charset="0"/>
                      </a:endParaRPr>
                    </a:p>
                  </a:txBody>
                  <a:tcPr marL="64406" marR="64406"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1"/>
          </p:nvPr>
        </p:nvSpPr>
        <p:spPr/>
        <p:txBody>
          <a:bodyPr/>
          <a:lstStyle/>
          <a:p>
            <a:pPr fontAlgn="base">
              <a:spcBef>
                <a:spcPct val="0"/>
              </a:spcBef>
              <a:spcAft>
                <a:spcPct val="0"/>
              </a:spcAft>
              <a:defRPr/>
            </a:pPr>
            <a:r>
              <a:rPr lang="en-US" b="1" dirty="0">
                <a:solidFill>
                  <a:srgbClr val="CDD4D9"/>
                </a:solidFill>
                <a:latin typeface="Arial" charset="0"/>
                <a:cs typeface="Arial" charset="0"/>
              </a:rPr>
              <a:t>P</a:t>
            </a:r>
            <a:fld id="{144970FF-6123-42CA-A003-B0DD987502E2}" type="slidenum">
              <a:rPr lang="en-US" b="1">
                <a:solidFill>
                  <a:srgbClr val="8C9BA3"/>
                </a:solidFill>
                <a:latin typeface="Arial" charset="0"/>
                <a:cs typeface="Arial" charset="0"/>
              </a:rPr>
              <a:pPr fontAlgn="base">
                <a:spcBef>
                  <a:spcPct val="0"/>
                </a:spcBef>
                <a:spcAft>
                  <a:spcPct val="0"/>
                </a:spcAft>
                <a:defRPr/>
              </a:pPr>
              <a:t>19</a:t>
            </a:fld>
            <a:endParaRPr lang="en-US" b="1" dirty="0">
              <a:solidFill>
                <a:srgbClr val="8C9BA3"/>
              </a:solidFill>
              <a:latin typeface="Arial" charset="0"/>
              <a:cs typeface="Arial" charset="0"/>
            </a:endParaRPr>
          </a:p>
        </p:txBody>
      </p:sp>
      <p:sp>
        <p:nvSpPr>
          <p:cNvPr id="2" name="Title 1"/>
          <p:cNvSpPr>
            <a:spLocks noGrp="1"/>
          </p:cNvSpPr>
          <p:nvPr>
            <p:ph type="title" idx="4294967295"/>
          </p:nvPr>
        </p:nvSpPr>
        <p:spPr>
          <a:xfrm>
            <a:off x="1524000" y="7938"/>
            <a:ext cx="9010650" cy="762000"/>
          </a:xfrm>
        </p:spPr>
        <p:txBody>
          <a:bodyPr>
            <a:noAutofit/>
          </a:bodyPr>
          <a:lstStyle/>
          <a:p>
            <a:pPr algn="ctr"/>
            <a:r>
              <a:rPr lang="en-US" sz="2400" b="1" dirty="0"/>
              <a:t>Worksheet: Considerations for Sustainability</a:t>
            </a:r>
          </a:p>
        </p:txBody>
      </p:sp>
      <p:pic>
        <p:nvPicPr>
          <p:cNvPr id="6" name="Picture 10" descr="IHI_Symbol.png">
            <a:extLst>
              <a:ext uri="{FF2B5EF4-FFF2-40B4-BE49-F238E27FC236}">
                <a16:creationId xmlns:a16="http://schemas.microsoft.com/office/drawing/2014/main" id="{A27B2F4B-448E-4CDD-962F-82AF124DEA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714" y="6224588"/>
            <a:ext cx="439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AB36C16-7D55-D115-658E-7A7A855CA2B9}"/>
              </a:ext>
            </a:extLst>
          </p:cNvPr>
          <p:cNvSpPr txBox="1"/>
          <p:nvPr/>
        </p:nvSpPr>
        <p:spPr>
          <a:xfrm>
            <a:off x="391886" y="6426881"/>
            <a:ext cx="3974229" cy="307777"/>
          </a:xfrm>
          <a:prstGeom prst="rect">
            <a:avLst/>
          </a:prstGeom>
          <a:noFill/>
        </p:spPr>
        <p:txBody>
          <a:bodyPr wrap="none" rtlCol="0">
            <a:spAutoFit/>
          </a:bodyPr>
          <a:lstStyle/>
          <a:p>
            <a:r>
              <a:rPr lang="en-US" sz="1400" dirty="0"/>
              <a:t>Source: Institute for Healthcare Improvement</a:t>
            </a:r>
          </a:p>
        </p:txBody>
      </p:sp>
    </p:spTree>
    <p:extLst>
      <p:ext uri="{BB962C8B-B14F-4D97-AF65-F5344CB8AC3E}">
        <p14:creationId xmlns:p14="http://schemas.microsoft.com/office/powerpoint/2010/main" val="175630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B6CD-6F34-4B2E-9882-FF0B9C33E208}"/>
              </a:ext>
            </a:extLst>
          </p:cNvPr>
          <p:cNvSpPr>
            <a:spLocks noGrp="1"/>
          </p:cNvSpPr>
          <p:nvPr>
            <p:ph type="title"/>
          </p:nvPr>
        </p:nvSpPr>
        <p:spPr/>
        <p:txBody>
          <a:bodyPr/>
          <a:lstStyle/>
          <a:p>
            <a:r>
              <a:rPr lang="en-US" dirty="0"/>
              <a:t>Welcome!</a:t>
            </a:r>
          </a:p>
        </p:txBody>
      </p:sp>
      <p:sp>
        <p:nvSpPr>
          <p:cNvPr id="4" name="Content Placeholder 3">
            <a:extLst>
              <a:ext uri="{FF2B5EF4-FFF2-40B4-BE49-F238E27FC236}">
                <a16:creationId xmlns:a16="http://schemas.microsoft.com/office/drawing/2014/main" id="{3BAB2F42-0257-40E3-A4AF-93EAB7135523}"/>
              </a:ext>
            </a:extLst>
          </p:cNvPr>
          <p:cNvSpPr>
            <a:spLocks noGrp="1"/>
          </p:cNvSpPr>
          <p:nvPr>
            <p:ph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Thank you for joining the call! We will get started shortly.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You may be </a:t>
            </a:r>
            <a:r>
              <a:rPr kumimoji="0" lang="en-US" sz="28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muted upon entry </a:t>
            </a: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to the call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You </a:t>
            </a:r>
            <a:r>
              <a:rPr kumimoji="0" lang="en-US" sz="28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DO have the ability </a:t>
            </a: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to unmute yourself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We encourage participants to remain muted in an effort to</a:t>
            </a:r>
            <a:r>
              <a:rPr lang="en-US" sz="2800" dirty="0">
                <a:solidFill>
                  <a:prstClr val="black"/>
                </a:solidFill>
                <a:latin typeface="Calibri" pitchFamily="34" charset="0"/>
                <a:ea typeface="MS PGothic" pitchFamily="34" charset="-128"/>
                <a:cs typeface="Arial" pitchFamily="34" charset="0"/>
              </a:rPr>
              <a:t> </a:t>
            </a: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rPr>
              <a:t>reduce background noise</a:t>
            </a:r>
          </a:p>
          <a:p>
            <a:pPr marL="0" indent="0">
              <a:buNone/>
            </a:pPr>
            <a:endParaRPr lang="en-US" dirty="0"/>
          </a:p>
          <a:p>
            <a:endParaRPr lang="en-US" dirty="0"/>
          </a:p>
          <a:p>
            <a:pPr marL="0" indent="0" algn="ctr">
              <a:buNone/>
            </a:pPr>
            <a:r>
              <a:rPr lang="en-US" dirty="0"/>
              <a:t>This presentation will be recorded</a:t>
            </a:r>
          </a:p>
        </p:txBody>
      </p:sp>
      <p:sp>
        <p:nvSpPr>
          <p:cNvPr id="3" name="Rectangle 2">
            <a:extLst>
              <a:ext uri="{FF2B5EF4-FFF2-40B4-BE49-F238E27FC236}">
                <a16:creationId xmlns:a16="http://schemas.microsoft.com/office/drawing/2014/main" id="{3212556E-556E-42BA-A920-145E1578C2F0}"/>
              </a:ext>
            </a:extLst>
          </p:cNvPr>
          <p:cNvSpPr/>
          <p:nvPr/>
        </p:nvSpPr>
        <p:spPr>
          <a:xfrm>
            <a:off x="838200" y="1378226"/>
            <a:ext cx="8229599"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Calibri" pitchFamily="34" charset="0"/>
            </a:endParaRPr>
          </a:p>
        </p:txBody>
      </p:sp>
    </p:spTree>
    <p:extLst>
      <p:ext uri="{BB962C8B-B14F-4D97-AF65-F5344CB8AC3E}">
        <p14:creationId xmlns:p14="http://schemas.microsoft.com/office/powerpoint/2010/main" val="33254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311021" y="227754"/>
            <a:ext cx="9582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type="none" w="sm" len="sm"/>
                <a:tailEnd type="none" w="sm" len="sm"/>
              </a14:hiddenLine>
            </a:ext>
          </a:extLst>
        </p:spPr>
        <p:txBody>
          <a:bodyPr wrap="square">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eaLnBrk="0" fontAlgn="base" hangingPunct="0">
              <a:spcBef>
                <a:spcPct val="50000"/>
              </a:spcBef>
              <a:spcAft>
                <a:spcPct val="0"/>
              </a:spcAft>
              <a:buClrTx/>
              <a:buSzTx/>
              <a:buFontTx/>
              <a:buNone/>
            </a:pPr>
            <a:r>
              <a:rPr lang="en-US" altLang="en-US" sz="3600" dirty="0"/>
              <a:t>The Sequence for Improvement and Spread</a:t>
            </a:r>
          </a:p>
        </p:txBody>
      </p:sp>
      <p:sp>
        <p:nvSpPr>
          <p:cNvPr id="34819" name="Text Box 3"/>
          <p:cNvSpPr txBox="1">
            <a:spLocks noChangeArrowheads="1"/>
          </p:cNvSpPr>
          <p:nvPr/>
        </p:nvSpPr>
        <p:spPr bwMode="auto">
          <a:xfrm>
            <a:off x="7391400" y="1524000"/>
            <a:ext cx="2971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None/>
            </a:pPr>
            <a:r>
              <a:rPr lang="en-US" altLang="en-US" b="1" dirty="0">
                <a:solidFill>
                  <a:srgbClr val="00B050"/>
                </a:solidFill>
                <a:latin typeface="Tahoma" pitchFamily="34" charset="0"/>
              </a:rPr>
              <a:t>Spreading a change to other systems</a:t>
            </a:r>
          </a:p>
        </p:txBody>
      </p:sp>
      <p:sp>
        <p:nvSpPr>
          <p:cNvPr id="34820" name="Text Box 4"/>
          <p:cNvSpPr txBox="1">
            <a:spLocks noChangeArrowheads="1"/>
          </p:cNvSpPr>
          <p:nvPr/>
        </p:nvSpPr>
        <p:spPr bwMode="auto">
          <a:xfrm>
            <a:off x="2514600" y="5454650"/>
            <a:ext cx="243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b="1">
                <a:solidFill>
                  <a:srgbClr val="00A0AF"/>
                </a:solidFill>
                <a:latin typeface="Tahoma" pitchFamily="34" charset="0"/>
              </a:rPr>
              <a:t>Developing a change</a:t>
            </a:r>
          </a:p>
        </p:txBody>
      </p:sp>
      <p:sp>
        <p:nvSpPr>
          <p:cNvPr id="185349" name="Text Box 5"/>
          <p:cNvSpPr txBox="1">
            <a:spLocks noChangeArrowheads="1"/>
          </p:cNvSpPr>
          <p:nvPr/>
        </p:nvSpPr>
        <p:spPr bwMode="auto">
          <a:xfrm>
            <a:off x="5581650" y="2941761"/>
            <a:ext cx="472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None/>
            </a:pPr>
            <a:r>
              <a:rPr lang="en-US" altLang="en-US" b="1" dirty="0">
                <a:solidFill>
                  <a:srgbClr val="00A0AF"/>
                </a:solidFill>
                <a:latin typeface="Tahoma" pitchFamily="34" charset="0"/>
              </a:rPr>
              <a:t>Implementing a change; Holding Gains</a:t>
            </a:r>
          </a:p>
        </p:txBody>
      </p:sp>
      <p:sp>
        <p:nvSpPr>
          <p:cNvPr id="34822" name="Text Box 6"/>
          <p:cNvSpPr txBox="1">
            <a:spLocks noChangeArrowheads="1"/>
          </p:cNvSpPr>
          <p:nvPr/>
        </p:nvSpPr>
        <p:spPr bwMode="auto">
          <a:xfrm>
            <a:off x="3962400" y="4159250"/>
            <a:ext cx="190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b="1" dirty="0">
                <a:solidFill>
                  <a:srgbClr val="00A0AF"/>
                </a:solidFill>
                <a:latin typeface="Tahoma" pitchFamily="34" charset="0"/>
              </a:rPr>
              <a:t>Testing a change</a:t>
            </a:r>
          </a:p>
        </p:txBody>
      </p:sp>
      <p:sp>
        <p:nvSpPr>
          <p:cNvPr id="34823" name="Line 7"/>
          <p:cNvSpPr>
            <a:spLocks noChangeShapeType="1"/>
          </p:cNvSpPr>
          <p:nvPr/>
        </p:nvSpPr>
        <p:spPr bwMode="auto">
          <a:xfrm>
            <a:off x="2438400" y="5410200"/>
            <a:ext cx="0" cy="10668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4" name="Line 8"/>
          <p:cNvSpPr>
            <a:spLocks noChangeShapeType="1"/>
          </p:cNvSpPr>
          <p:nvPr/>
        </p:nvSpPr>
        <p:spPr bwMode="auto">
          <a:xfrm>
            <a:off x="2438400" y="5410200"/>
            <a:ext cx="1447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5" name="Line 9"/>
          <p:cNvSpPr>
            <a:spLocks noChangeShapeType="1"/>
          </p:cNvSpPr>
          <p:nvPr/>
        </p:nvSpPr>
        <p:spPr bwMode="auto">
          <a:xfrm>
            <a:off x="3886200" y="41148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6" name="Line 10"/>
          <p:cNvSpPr>
            <a:spLocks noChangeShapeType="1"/>
          </p:cNvSpPr>
          <p:nvPr/>
        </p:nvSpPr>
        <p:spPr bwMode="auto">
          <a:xfrm>
            <a:off x="3886200" y="4114800"/>
            <a:ext cx="1600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7" name="Line 11"/>
          <p:cNvSpPr>
            <a:spLocks noChangeShapeType="1"/>
          </p:cNvSpPr>
          <p:nvPr/>
        </p:nvSpPr>
        <p:spPr bwMode="auto">
          <a:xfrm>
            <a:off x="7315200" y="15240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8" name="Line 12"/>
          <p:cNvSpPr>
            <a:spLocks noChangeShapeType="1"/>
          </p:cNvSpPr>
          <p:nvPr/>
        </p:nvSpPr>
        <p:spPr bwMode="auto">
          <a:xfrm>
            <a:off x="7315200" y="1524000"/>
            <a:ext cx="2590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29" name="Line 13"/>
          <p:cNvSpPr>
            <a:spLocks noChangeShapeType="1"/>
          </p:cNvSpPr>
          <p:nvPr/>
        </p:nvSpPr>
        <p:spPr bwMode="auto">
          <a:xfrm>
            <a:off x="5486400" y="2819400"/>
            <a:ext cx="0" cy="1295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30" name="Line 14"/>
          <p:cNvSpPr>
            <a:spLocks noChangeShapeType="1"/>
          </p:cNvSpPr>
          <p:nvPr/>
        </p:nvSpPr>
        <p:spPr bwMode="auto">
          <a:xfrm>
            <a:off x="5486400" y="2819400"/>
            <a:ext cx="18288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grpSp>
        <p:nvGrpSpPr>
          <p:cNvPr id="34831" name="Group 15"/>
          <p:cNvGrpSpPr>
            <a:grpSpLocks/>
          </p:cNvGrpSpPr>
          <p:nvPr/>
        </p:nvGrpSpPr>
        <p:grpSpPr bwMode="auto">
          <a:xfrm>
            <a:off x="6462713" y="4208606"/>
            <a:ext cx="2414587" cy="2273936"/>
            <a:chOff x="1780" y="2245"/>
            <a:chExt cx="2008" cy="1941"/>
          </a:xfrm>
        </p:grpSpPr>
        <p:sp>
          <p:nvSpPr>
            <p:cNvPr id="34845" name="Oval 16"/>
            <p:cNvSpPr>
              <a:spLocks noChangeArrowheads="1"/>
            </p:cNvSpPr>
            <p:nvPr/>
          </p:nvSpPr>
          <p:spPr bwMode="invGray">
            <a:xfrm>
              <a:off x="1881" y="2331"/>
              <a:ext cx="1802" cy="1777"/>
            </a:xfrm>
            <a:prstGeom prst="ellipse">
              <a:avLst/>
            </a:prstGeom>
            <a:solidFill>
              <a:srgbClr val="FFFF66"/>
            </a:solidFill>
            <a:ln w="25400">
              <a:solidFill>
                <a:schemeClr val="bg2"/>
              </a:solidFill>
              <a:round/>
              <a:headEnd/>
              <a:tailEnd/>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eaLnBrk="0" fontAlgn="base" hangingPunct="0">
                <a:spcBef>
                  <a:spcPct val="0"/>
                </a:spcBef>
                <a:spcAft>
                  <a:spcPct val="0"/>
                </a:spcAft>
                <a:buClrTx/>
                <a:buSzTx/>
                <a:buFontTx/>
                <a:buNone/>
              </a:pPr>
              <a:endParaRPr lang="en-GB" altLang="en-US">
                <a:solidFill>
                  <a:srgbClr val="8CC63E"/>
                </a:solidFill>
                <a:latin typeface="Tahoma" pitchFamily="34" charset="0"/>
              </a:endParaRPr>
            </a:p>
          </p:txBody>
        </p:sp>
        <p:sp>
          <p:nvSpPr>
            <p:cNvPr id="34846" name="Line 17"/>
            <p:cNvSpPr>
              <a:spLocks noChangeShapeType="1"/>
            </p:cNvSpPr>
            <p:nvPr/>
          </p:nvSpPr>
          <p:spPr bwMode="invGray">
            <a:xfrm>
              <a:off x="2798" y="2329"/>
              <a:ext cx="0" cy="1781"/>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47" name="Rectangle 18"/>
            <p:cNvSpPr>
              <a:spLocks noChangeArrowheads="1"/>
            </p:cNvSpPr>
            <p:nvPr/>
          </p:nvSpPr>
          <p:spPr bwMode="invGray">
            <a:xfrm>
              <a:off x="2184" y="2711"/>
              <a:ext cx="543"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Act</a:t>
              </a:r>
            </a:p>
          </p:txBody>
        </p:sp>
        <p:sp>
          <p:nvSpPr>
            <p:cNvPr id="34848" name="Rectangle 19"/>
            <p:cNvSpPr>
              <a:spLocks noChangeArrowheads="1"/>
            </p:cNvSpPr>
            <p:nvPr/>
          </p:nvSpPr>
          <p:spPr bwMode="invGray">
            <a:xfrm>
              <a:off x="2918" y="2711"/>
              <a:ext cx="695"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Plan</a:t>
              </a:r>
            </a:p>
          </p:txBody>
        </p:sp>
        <p:sp>
          <p:nvSpPr>
            <p:cNvPr id="34849" name="Rectangle 20"/>
            <p:cNvSpPr>
              <a:spLocks noChangeArrowheads="1"/>
            </p:cNvSpPr>
            <p:nvPr/>
          </p:nvSpPr>
          <p:spPr bwMode="invGray">
            <a:xfrm>
              <a:off x="2083" y="3378"/>
              <a:ext cx="881"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Study</a:t>
              </a:r>
            </a:p>
          </p:txBody>
        </p:sp>
        <p:sp>
          <p:nvSpPr>
            <p:cNvPr id="34850" name="Rectangle 21"/>
            <p:cNvSpPr>
              <a:spLocks noChangeArrowheads="1"/>
            </p:cNvSpPr>
            <p:nvPr/>
          </p:nvSpPr>
          <p:spPr bwMode="invGray">
            <a:xfrm>
              <a:off x="2986" y="3378"/>
              <a:ext cx="475" cy="38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088" tIns="31750" rIns="65088" bIns="31750">
              <a:spAutoFit/>
            </a:bodyPr>
            <a:lstStyle>
              <a:lvl1pPr defTabSz="447675">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447675">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447675">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447675">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447675"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0"/>
                </a:spcBef>
                <a:spcAft>
                  <a:spcPct val="0"/>
                </a:spcAft>
                <a:buClrTx/>
                <a:buSzTx/>
                <a:buFontTx/>
                <a:buNone/>
              </a:pPr>
              <a:r>
                <a:rPr lang="en-US" altLang="en-US" sz="2500" b="1">
                  <a:solidFill>
                    <a:srgbClr val="000099"/>
                  </a:solidFill>
                  <a:latin typeface="Tahoma" pitchFamily="34" charset="0"/>
                </a:rPr>
                <a:t>Do</a:t>
              </a:r>
            </a:p>
          </p:txBody>
        </p:sp>
        <p:sp>
          <p:nvSpPr>
            <p:cNvPr id="34851" name="Line 22"/>
            <p:cNvSpPr>
              <a:spLocks noChangeShapeType="1"/>
            </p:cNvSpPr>
            <p:nvPr/>
          </p:nvSpPr>
          <p:spPr bwMode="invGray">
            <a:xfrm>
              <a:off x="1867" y="3234"/>
              <a:ext cx="1890" cy="0"/>
            </a:xfrm>
            <a:prstGeom prst="line">
              <a:avLst/>
            </a:prstGeom>
            <a:noFill/>
            <a:ln w="254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12323" name="AutoShape 23"/>
            <p:cNvSpPr>
              <a:spLocks noChangeArrowheads="1"/>
            </p:cNvSpPr>
            <p:nvPr/>
          </p:nvSpPr>
          <p:spPr bwMode="invGray">
            <a:xfrm>
              <a:off x="2668" y="2245"/>
              <a:ext cx="275" cy="162"/>
            </a:xfrm>
            <a:prstGeom prst="rightArrow">
              <a:avLst>
                <a:gd name="adj1" fmla="val 50000"/>
                <a:gd name="adj2" fmla="val 85812"/>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4" name="AutoShape 24"/>
            <p:cNvSpPr>
              <a:spLocks noChangeArrowheads="1"/>
            </p:cNvSpPr>
            <p:nvPr/>
          </p:nvSpPr>
          <p:spPr bwMode="invGray">
            <a:xfrm>
              <a:off x="2645" y="4024"/>
              <a:ext cx="278" cy="162"/>
            </a:xfrm>
            <a:prstGeom prst="leftArrow">
              <a:avLst>
                <a:gd name="adj1" fmla="val 50000"/>
                <a:gd name="adj2" fmla="val 85795"/>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5" name="AutoShape 25"/>
            <p:cNvSpPr>
              <a:spLocks noChangeArrowheads="1"/>
            </p:cNvSpPr>
            <p:nvPr/>
          </p:nvSpPr>
          <p:spPr bwMode="invGray">
            <a:xfrm>
              <a:off x="3606" y="3106"/>
              <a:ext cx="182" cy="248"/>
            </a:xfrm>
            <a:prstGeom prst="downArrow">
              <a:avLst>
                <a:gd name="adj1" fmla="val 50000"/>
                <a:gd name="adj2" fmla="val 68138"/>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fontAlgn="base">
                <a:spcBef>
                  <a:spcPct val="0"/>
                </a:spcBef>
                <a:spcAft>
                  <a:spcPct val="0"/>
                </a:spcAft>
                <a:defRPr/>
              </a:pPr>
              <a:endParaRPr lang="en-US" altLang="en-US" sz="2400">
                <a:solidFill>
                  <a:srgbClr val="455660"/>
                </a:solidFill>
                <a:latin typeface="Tahoma" pitchFamily="34" charset="0"/>
                <a:ea typeface="MS PGothic" pitchFamily="34" charset="-128"/>
              </a:endParaRPr>
            </a:p>
          </p:txBody>
        </p:sp>
        <p:sp>
          <p:nvSpPr>
            <p:cNvPr id="12326" name="AutoShape 26"/>
            <p:cNvSpPr>
              <a:spLocks noChangeArrowheads="1"/>
            </p:cNvSpPr>
            <p:nvPr/>
          </p:nvSpPr>
          <p:spPr bwMode="invGray">
            <a:xfrm>
              <a:off x="1780" y="3106"/>
              <a:ext cx="182" cy="248"/>
            </a:xfrm>
            <a:prstGeom prst="upArrow">
              <a:avLst>
                <a:gd name="adj1" fmla="val 50000"/>
                <a:gd name="adj2" fmla="val 68126"/>
              </a:avLst>
            </a:prstGeom>
            <a:solidFill>
              <a:srgbClr val="FFFF66"/>
            </a:solidFill>
            <a:ln w="12700">
              <a:solidFill>
                <a:srgbClr val="000000"/>
              </a:solidFill>
              <a:miter lim="800000"/>
              <a:headEnd/>
              <a:tailEnd/>
            </a:ln>
            <a:effectLst>
              <a:outerShdw dist="107763" dir="2700000" algn="ctr" rotWithShape="0">
                <a:schemeClr val="bg2"/>
              </a:outerShdw>
            </a:effectLst>
          </p:spPr>
          <p:txBody>
            <a:bodyPr wrap="none" anchor="ctr"/>
            <a:lstStyle/>
            <a:p>
              <a:pPr algn="ctr" eaLnBrk="0" fontAlgn="base" hangingPunct="0">
                <a:spcBef>
                  <a:spcPct val="0"/>
                </a:spcBef>
                <a:spcAft>
                  <a:spcPct val="0"/>
                </a:spcAft>
                <a:defRPr/>
              </a:pPr>
              <a:endParaRPr lang="en-GB" altLang="en-US" sz="2800">
                <a:solidFill>
                  <a:srgbClr val="009EC2"/>
                </a:solidFill>
                <a:latin typeface="Tahoma" pitchFamily="34" charset="0"/>
                <a:ea typeface="MS PGothic" pitchFamily="34" charset="-128"/>
              </a:endParaRPr>
            </a:p>
          </p:txBody>
        </p:sp>
      </p:grpSp>
      <p:sp>
        <p:nvSpPr>
          <p:cNvPr id="34832" name="Text Box 27"/>
          <p:cNvSpPr txBox="1">
            <a:spLocks noChangeArrowheads="1"/>
          </p:cNvSpPr>
          <p:nvPr/>
        </p:nvSpPr>
        <p:spPr bwMode="auto">
          <a:xfrm>
            <a:off x="1905000" y="4191001"/>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Theory and Prediction</a:t>
            </a:r>
          </a:p>
        </p:txBody>
      </p:sp>
      <p:sp>
        <p:nvSpPr>
          <p:cNvPr id="34833" name="AutoShape 28"/>
          <p:cNvSpPr>
            <a:spLocks noChangeArrowheads="1"/>
          </p:cNvSpPr>
          <p:nvPr/>
        </p:nvSpPr>
        <p:spPr bwMode="auto">
          <a:xfrm rot="-1848087">
            <a:off x="3048000" y="44958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4" name="Text Box 29"/>
          <p:cNvSpPr txBox="1">
            <a:spLocks noChangeArrowheads="1"/>
          </p:cNvSpPr>
          <p:nvPr/>
        </p:nvSpPr>
        <p:spPr bwMode="auto">
          <a:xfrm>
            <a:off x="3352800" y="2514600"/>
            <a:ext cx="160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Test </a:t>
            </a:r>
            <a:r>
              <a:rPr lang="en-US" altLang="en-US" sz="2400" dirty="0">
                <a:solidFill>
                  <a:srgbClr val="455660"/>
                </a:solidFill>
                <a:latin typeface="Tahoma" pitchFamily="34" charset="0"/>
              </a:rPr>
              <a:t>under a variety of conditions</a:t>
            </a:r>
          </a:p>
        </p:txBody>
      </p:sp>
      <p:sp>
        <p:nvSpPr>
          <p:cNvPr id="34835" name="AutoShape 30"/>
          <p:cNvSpPr>
            <a:spLocks noChangeArrowheads="1"/>
          </p:cNvSpPr>
          <p:nvPr/>
        </p:nvSpPr>
        <p:spPr bwMode="auto">
          <a:xfrm rot="-1848087">
            <a:off x="6705600" y="20574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6" name="AutoShape 31"/>
          <p:cNvSpPr>
            <a:spLocks noChangeArrowheads="1"/>
          </p:cNvSpPr>
          <p:nvPr/>
        </p:nvSpPr>
        <p:spPr bwMode="auto">
          <a:xfrm rot="-1848087">
            <a:off x="4648200" y="3352800"/>
            <a:ext cx="914400" cy="381000"/>
          </a:xfrm>
          <a:prstGeom prst="notchedRightArrow">
            <a:avLst>
              <a:gd name="adj1" fmla="val 50000"/>
              <a:gd name="adj2" fmla="val 60000"/>
            </a:avLst>
          </a:prstGeom>
          <a:solidFill>
            <a:schemeClr val="tx2"/>
          </a:solidFill>
          <a:ln w="12700">
            <a:solidFill>
              <a:schemeClr val="bg2"/>
            </a:solidFill>
            <a:miter lim="800000"/>
            <a:headEnd type="none" w="sm" len="sm"/>
            <a:tailEnd type="none" w="sm" len="sm"/>
          </a:ln>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37" name="Text Box 32"/>
          <p:cNvSpPr txBox="1">
            <a:spLocks noChangeArrowheads="1"/>
          </p:cNvSpPr>
          <p:nvPr/>
        </p:nvSpPr>
        <p:spPr bwMode="auto">
          <a:xfrm>
            <a:off x="5181600" y="1600201"/>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eaLnBrk="0" fontAlgn="base" hangingPunct="0">
              <a:spcBef>
                <a:spcPct val="50000"/>
              </a:spcBef>
              <a:spcAft>
                <a:spcPct val="0"/>
              </a:spcAft>
              <a:buClrTx/>
              <a:buSzTx/>
              <a:buFontTx/>
              <a:buNone/>
            </a:pPr>
            <a:r>
              <a:rPr lang="en-US" altLang="en-US" sz="2400">
                <a:solidFill>
                  <a:srgbClr val="455660"/>
                </a:solidFill>
                <a:latin typeface="Tahoma" pitchFamily="34" charset="0"/>
              </a:rPr>
              <a:t>Make part of routine operations</a:t>
            </a:r>
          </a:p>
        </p:txBody>
      </p:sp>
      <p:sp>
        <p:nvSpPr>
          <p:cNvPr id="34838" name="Line 33"/>
          <p:cNvSpPr>
            <a:spLocks noChangeShapeType="1"/>
          </p:cNvSpPr>
          <p:nvPr/>
        </p:nvSpPr>
        <p:spPr bwMode="auto">
          <a:xfrm flipH="1">
            <a:off x="1990725" y="6477000"/>
            <a:ext cx="4572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455660"/>
              </a:solidFill>
              <a:latin typeface="Tahoma" pitchFamily="34" charset="0"/>
              <a:ea typeface="MS PGothic" pitchFamily="34" charset="-128"/>
            </a:endParaRPr>
          </a:p>
        </p:txBody>
      </p:sp>
      <p:sp>
        <p:nvSpPr>
          <p:cNvPr id="34839" name="AutoShape 34" descr="image006"/>
          <p:cNvSpPr>
            <a:spLocks noChangeAspect="1" noChangeArrowheads="1"/>
          </p:cNvSpPr>
          <p:nvPr/>
        </p:nvSpPr>
        <p:spPr bwMode="auto">
          <a:xfrm>
            <a:off x="4076700" y="2081214"/>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34840" name="AutoShape 35" descr="image006"/>
          <p:cNvSpPr>
            <a:spLocks noChangeAspect="1" noChangeArrowheads="1"/>
          </p:cNvSpPr>
          <p:nvPr/>
        </p:nvSpPr>
        <p:spPr bwMode="auto">
          <a:xfrm>
            <a:off x="4076700" y="2081214"/>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fontAlgn="base">
              <a:spcBef>
                <a:spcPct val="0"/>
              </a:spcBef>
              <a:spcAft>
                <a:spcPct val="0"/>
              </a:spcAft>
              <a:buClrTx/>
              <a:buSzTx/>
              <a:buFontTx/>
              <a:buNone/>
            </a:pPr>
            <a:endParaRPr lang="en-US" altLang="en-US" sz="2400">
              <a:solidFill>
                <a:srgbClr val="455660"/>
              </a:solidFill>
              <a:latin typeface="Tahoma" pitchFamily="34" charset="0"/>
            </a:endParaRPr>
          </a:p>
        </p:txBody>
      </p:sp>
      <p:sp>
        <p:nvSpPr>
          <p:cNvPr id="2" name="TextBox 1">
            <a:extLst>
              <a:ext uri="{FF2B5EF4-FFF2-40B4-BE49-F238E27FC236}">
                <a16:creationId xmlns:a16="http://schemas.microsoft.com/office/drawing/2014/main" id="{E43F0F81-9363-681F-C07F-947FC46931E9}"/>
              </a:ext>
            </a:extLst>
          </p:cNvPr>
          <p:cNvSpPr txBox="1"/>
          <p:nvPr/>
        </p:nvSpPr>
        <p:spPr>
          <a:xfrm>
            <a:off x="8661301" y="6475416"/>
            <a:ext cx="2709460" cy="369332"/>
          </a:xfrm>
          <a:prstGeom prst="rect">
            <a:avLst/>
          </a:prstGeom>
          <a:noFill/>
        </p:spPr>
        <p:txBody>
          <a:bodyPr wrap="none" rtlCol="0">
            <a:spAutoFit/>
          </a:bodyPr>
          <a:lstStyle/>
          <a:p>
            <a:r>
              <a:rPr lang="en-US" dirty="0" err="1"/>
              <a:t>IHI.org</a:t>
            </a:r>
            <a:r>
              <a:rPr lang="en-US" dirty="0"/>
              <a:t> Impact Community </a:t>
            </a:r>
          </a:p>
        </p:txBody>
      </p:sp>
    </p:spTree>
    <p:extLst>
      <p:ext uri="{BB962C8B-B14F-4D97-AF65-F5344CB8AC3E}">
        <p14:creationId xmlns:p14="http://schemas.microsoft.com/office/powerpoint/2010/main" val="340323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6E0FE-F269-DED3-3D5E-8F9879E2EB81}"/>
              </a:ext>
            </a:extLst>
          </p:cNvPr>
          <p:cNvSpPr>
            <a:spLocks noGrp="1"/>
          </p:cNvSpPr>
          <p:nvPr>
            <p:ph type="title"/>
          </p:nvPr>
        </p:nvSpPr>
        <p:spPr/>
        <p:txBody>
          <a:bodyPr/>
          <a:lstStyle/>
          <a:p>
            <a:r>
              <a:rPr lang="en-US" dirty="0"/>
              <a:t>Scale up and Spread</a:t>
            </a:r>
          </a:p>
        </p:txBody>
      </p:sp>
      <p:sp>
        <p:nvSpPr>
          <p:cNvPr id="4" name="Content Placeholder 3">
            <a:extLst>
              <a:ext uri="{FF2B5EF4-FFF2-40B4-BE49-F238E27FC236}">
                <a16:creationId xmlns:a16="http://schemas.microsoft.com/office/drawing/2014/main" id="{7F688565-A198-9FD6-6CF6-D85E569B188B}"/>
              </a:ext>
            </a:extLst>
          </p:cNvPr>
          <p:cNvSpPr>
            <a:spLocks noGrp="1"/>
          </p:cNvSpPr>
          <p:nvPr>
            <p:ph sz="half" idx="1"/>
          </p:nvPr>
        </p:nvSpPr>
        <p:spPr/>
        <p:txBody>
          <a:bodyPr/>
          <a:lstStyle/>
          <a:p>
            <a:pPr marL="0" indent="0">
              <a:buNone/>
            </a:pPr>
            <a:r>
              <a:rPr lang="en-US" b="1" dirty="0"/>
              <a:t>Scale up</a:t>
            </a:r>
          </a:p>
          <a:p>
            <a:pPr lvl="1"/>
            <a:r>
              <a:rPr lang="en-US" sz="2800" dirty="0"/>
              <a:t>Overcoming system and infrastructure issues that arise during both implementation and spread to secure results at the system level</a:t>
            </a:r>
          </a:p>
        </p:txBody>
      </p:sp>
      <p:sp>
        <p:nvSpPr>
          <p:cNvPr id="5" name="Content Placeholder 4">
            <a:extLst>
              <a:ext uri="{FF2B5EF4-FFF2-40B4-BE49-F238E27FC236}">
                <a16:creationId xmlns:a16="http://schemas.microsoft.com/office/drawing/2014/main" id="{5CF37FC9-5D1C-4B6D-5064-DB75AB863F71}"/>
              </a:ext>
            </a:extLst>
          </p:cNvPr>
          <p:cNvSpPr>
            <a:spLocks noGrp="1"/>
          </p:cNvSpPr>
          <p:nvPr>
            <p:ph sz="half" idx="2"/>
          </p:nvPr>
        </p:nvSpPr>
        <p:spPr/>
        <p:txBody>
          <a:bodyPr/>
          <a:lstStyle/>
          <a:p>
            <a:pPr marL="0" indent="0">
              <a:buNone/>
            </a:pPr>
            <a:r>
              <a:rPr lang="en-US" b="1" dirty="0"/>
              <a:t>Spread</a:t>
            </a:r>
          </a:p>
          <a:p>
            <a:r>
              <a:rPr lang="en-US" dirty="0"/>
              <a:t>Taking a new system or intervention and replicating it at other locations </a:t>
            </a:r>
          </a:p>
        </p:txBody>
      </p:sp>
    </p:spTree>
    <p:extLst>
      <p:ext uri="{BB962C8B-B14F-4D97-AF65-F5344CB8AC3E}">
        <p14:creationId xmlns:p14="http://schemas.microsoft.com/office/powerpoint/2010/main" val="174917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67642DC-D4F0-436F-AA66-4E0826FDCAB6}"/>
              </a:ext>
            </a:extLst>
          </p:cNvPr>
          <p:cNvSpPr>
            <a:spLocks noGrp="1"/>
          </p:cNvSpPr>
          <p:nvPr>
            <p:ph type="title"/>
          </p:nvPr>
        </p:nvSpPr>
        <p:spPr>
          <a:xfrm>
            <a:off x="530095" y="596900"/>
            <a:ext cx="10325473" cy="952328"/>
          </a:xfrm>
          <a:noFill/>
        </p:spPr>
        <p:txBody>
          <a:bodyPr lIns="91440" tIns="45720" rIns="91440" bIns="45720" anchor="t">
            <a:normAutofit/>
          </a:bodyPr>
          <a:lstStyle/>
          <a:p>
            <a:pPr eaLnBrk="1" hangingPunct="1">
              <a:lnSpc>
                <a:spcPct val="88000"/>
              </a:lnSpc>
            </a:pPr>
            <a:r>
              <a:rPr lang="en-US" altLang="en-US" dirty="0"/>
              <a:t>IHI Breakthrough Series (6–18 Months)</a:t>
            </a:r>
          </a:p>
        </p:txBody>
      </p:sp>
      <p:sp>
        <p:nvSpPr>
          <p:cNvPr id="87043" name="Rectangle 3">
            <a:extLst>
              <a:ext uri="{FF2B5EF4-FFF2-40B4-BE49-F238E27FC236}">
                <a16:creationId xmlns:a16="http://schemas.microsoft.com/office/drawing/2014/main" id="{8E8EE3CC-9CCE-4E1F-AC36-A69A972F301E}"/>
              </a:ext>
            </a:extLst>
          </p:cNvPr>
          <p:cNvSpPr>
            <a:spLocks noChangeArrowheads="1"/>
          </p:cNvSpPr>
          <p:nvPr/>
        </p:nvSpPr>
        <p:spPr bwMode="auto">
          <a:xfrm>
            <a:off x="1666875" y="62579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4" name="Rectangle 4">
            <a:extLst>
              <a:ext uri="{FF2B5EF4-FFF2-40B4-BE49-F238E27FC236}">
                <a16:creationId xmlns:a16="http://schemas.microsoft.com/office/drawing/2014/main" id="{ABEAA5C7-EE9F-44E6-AFA5-E9009130557D}"/>
              </a:ext>
            </a:extLst>
          </p:cNvPr>
          <p:cNvSpPr>
            <a:spLocks noChangeArrowheads="1"/>
          </p:cNvSpPr>
          <p:nvPr/>
        </p:nvSpPr>
        <p:spPr bwMode="auto">
          <a:xfrm>
            <a:off x="4105275" y="62579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5" name="Rectangle 5">
            <a:extLst>
              <a:ext uri="{FF2B5EF4-FFF2-40B4-BE49-F238E27FC236}">
                <a16:creationId xmlns:a16="http://schemas.microsoft.com/office/drawing/2014/main" id="{EFE05373-C62A-4A24-A688-FEB5D702564C}"/>
              </a:ext>
            </a:extLst>
          </p:cNvPr>
          <p:cNvSpPr>
            <a:spLocks noChangeArrowheads="1"/>
          </p:cNvSpPr>
          <p:nvPr/>
        </p:nvSpPr>
        <p:spPr bwMode="auto">
          <a:xfrm>
            <a:off x="1666875" y="62579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6" name="Rectangle 6">
            <a:extLst>
              <a:ext uri="{FF2B5EF4-FFF2-40B4-BE49-F238E27FC236}">
                <a16:creationId xmlns:a16="http://schemas.microsoft.com/office/drawing/2014/main" id="{66711421-74FF-40BB-AE81-2CBA7337AD54}"/>
              </a:ext>
            </a:extLst>
          </p:cNvPr>
          <p:cNvSpPr>
            <a:spLocks noChangeArrowheads="1"/>
          </p:cNvSpPr>
          <p:nvPr/>
        </p:nvSpPr>
        <p:spPr bwMode="auto">
          <a:xfrm>
            <a:off x="4105275" y="62579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7" name="Rectangle 8">
            <a:extLst>
              <a:ext uri="{FF2B5EF4-FFF2-40B4-BE49-F238E27FC236}">
                <a16:creationId xmlns:a16="http://schemas.microsoft.com/office/drawing/2014/main" id="{7091F8D5-654F-43FC-80FA-FA09E32ABA2F}"/>
              </a:ext>
            </a:extLst>
          </p:cNvPr>
          <p:cNvSpPr>
            <a:spLocks noChangeArrowheads="1"/>
          </p:cNvSpPr>
          <p:nvPr/>
        </p:nvSpPr>
        <p:spPr bwMode="auto">
          <a:xfrm>
            <a:off x="4105275" y="6257925"/>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7048" name="Rectangle 9">
            <a:extLst>
              <a:ext uri="{FF2B5EF4-FFF2-40B4-BE49-F238E27FC236}">
                <a16:creationId xmlns:a16="http://schemas.microsoft.com/office/drawing/2014/main" id="{98A739A7-D279-40DE-AAC0-7B1B36239DFA}"/>
              </a:ext>
            </a:extLst>
          </p:cNvPr>
          <p:cNvSpPr>
            <a:spLocks noChangeArrowheads="1"/>
          </p:cNvSpPr>
          <p:nvPr/>
        </p:nvSpPr>
        <p:spPr bwMode="auto">
          <a:xfrm>
            <a:off x="1609564" y="2082854"/>
            <a:ext cx="1311275" cy="1197764"/>
          </a:xfrm>
          <a:prstGeom prst="rect">
            <a:avLst/>
          </a:prstGeom>
          <a:solidFill>
            <a:srgbClr val="D6F8FF"/>
          </a:solidFill>
          <a:ln w="12700">
            <a:noFill/>
            <a:miter lim="800000"/>
            <a:headEnd/>
            <a:tailEnd/>
          </a:ln>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Select Topic (Develop Mission)</a:t>
            </a:r>
          </a:p>
        </p:txBody>
      </p:sp>
      <p:sp>
        <p:nvSpPr>
          <p:cNvPr id="87049" name="Rectangle 10">
            <a:extLst>
              <a:ext uri="{FF2B5EF4-FFF2-40B4-BE49-F238E27FC236}">
                <a16:creationId xmlns:a16="http://schemas.microsoft.com/office/drawing/2014/main" id="{1D350311-9A3B-42F5-B595-8D14E7C422DE}"/>
              </a:ext>
            </a:extLst>
          </p:cNvPr>
          <p:cNvSpPr>
            <a:spLocks noChangeArrowheads="1"/>
          </p:cNvSpPr>
          <p:nvPr/>
        </p:nvSpPr>
        <p:spPr bwMode="auto">
          <a:xfrm>
            <a:off x="2895601" y="4243753"/>
            <a:ext cx="16049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455560"/>
                </a:solidFill>
                <a:effectLst/>
                <a:uLnTx/>
                <a:uFillTx/>
                <a:latin typeface="Roboto"/>
                <a:ea typeface="MS PGothic" panose="020B0600070205080204" pitchFamily="34" charset="-128"/>
                <a:cs typeface="Arial" panose="020B0604020202020204" pitchFamily="34" charset="0"/>
              </a:rPr>
              <a:t>Planning Group</a:t>
            </a:r>
          </a:p>
        </p:txBody>
      </p:sp>
      <p:sp>
        <p:nvSpPr>
          <p:cNvPr id="87050" name="Rectangle 11">
            <a:extLst>
              <a:ext uri="{FF2B5EF4-FFF2-40B4-BE49-F238E27FC236}">
                <a16:creationId xmlns:a16="http://schemas.microsoft.com/office/drawing/2014/main" id="{9FCD029B-5C5A-48B8-8734-22AD47C93274}"/>
              </a:ext>
            </a:extLst>
          </p:cNvPr>
          <p:cNvSpPr>
            <a:spLocks noChangeArrowheads="1"/>
          </p:cNvSpPr>
          <p:nvPr/>
        </p:nvSpPr>
        <p:spPr bwMode="auto">
          <a:xfrm>
            <a:off x="2895600" y="3276600"/>
            <a:ext cx="1676400" cy="87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5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Develop </a:t>
            </a:r>
          </a:p>
          <a:p>
            <a:pPr marL="0" marR="0" lvl="0" indent="0" algn="ctr" defTabSz="914400" rtl="0" eaLnBrk="1" fontAlgn="auto" latinLnBrk="0" hangingPunct="1">
              <a:lnSpc>
                <a:spcPct val="5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Framework </a:t>
            </a:r>
          </a:p>
          <a:p>
            <a:pPr marL="0" marR="0" lvl="0" indent="0" algn="ctr" defTabSz="914400" rtl="0" eaLnBrk="1" fontAlgn="auto" latinLnBrk="0" hangingPunct="1">
              <a:lnSpc>
                <a:spcPct val="5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&amp; Changes</a:t>
            </a:r>
          </a:p>
        </p:txBody>
      </p:sp>
      <p:sp>
        <p:nvSpPr>
          <p:cNvPr id="87051" name="Rectangle 12">
            <a:extLst>
              <a:ext uri="{FF2B5EF4-FFF2-40B4-BE49-F238E27FC236}">
                <a16:creationId xmlns:a16="http://schemas.microsoft.com/office/drawing/2014/main" id="{9C548711-0DF5-43E7-AFFF-1D52F1A7D673}"/>
              </a:ext>
            </a:extLst>
          </p:cNvPr>
          <p:cNvSpPr>
            <a:spLocks noChangeArrowheads="1"/>
          </p:cNvSpPr>
          <p:nvPr/>
        </p:nvSpPr>
        <p:spPr bwMode="auto">
          <a:xfrm>
            <a:off x="3124200" y="1600201"/>
            <a:ext cx="43322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Participants (10–100 Teams)</a:t>
            </a:r>
          </a:p>
        </p:txBody>
      </p:sp>
      <p:sp>
        <p:nvSpPr>
          <p:cNvPr id="87052" name="Rectangle 13">
            <a:extLst>
              <a:ext uri="{FF2B5EF4-FFF2-40B4-BE49-F238E27FC236}">
                <a16:creationId xmlns:a16="http://schemas.microsoft.com/office/drawing/2014/main" id="{886C2944-B614-49FE-BD48-216A1E5275B1}"/>
              </a:ext>
            </a:extLst>
          </p:cNvPr>
          <p:cNvSpPr>
            <a:spLocks noChangeArrowheads="1"/>
          </p:cNvSpPr>
          <p:nvPr/>
        </p:nvSpPr>
        <p:spPr bwMode="auto">
          <a:xfrm>
            <a:off x="4419600" y="2667000"/>
            <a:ext cx="1295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Prework</a:t>
            </a:r>
          </a:p>
        </p:txBody>
      </p:sp>
      <p:sp>
        <p:nvSpPr>
          <p:cNvPr id="27662" name="Rectangle 14">
            <a:extLst>
              <a:ext uri="{FF2B5EF4-FFF2-40B4-BE49-F238E27FC236}">
                <a16:creationId xmlns:a16="http://schemas.microsoft.com/office/drawing/2014/main" id="{B71A1EDD-EC0C-4519-9881-B12F326B27CB}"/>
              </a:ext>
            </a:extLst>
          </p:cNvPr>
          <p:cNvSpPr>
            <a:spLocks noChangeArrowheads="1"/>
          </p:cNvSpPr>
          <p:nvPr/>
        </p:nvSpPr>
        <p:spPr bwMode="auto">
          <a:xfrm>
            <a:off x="4572000" y="4038600"/>
            <a:ext cx="590550" cy="503238"/>
          </a:xfrm>
          <a:prstGeom prst="rect">
            <a:avLst/>
          </a:prstGeom>
          <a:solidFill>
            <a:schemeClr val="accent6">
              <a:lumMod val="20000"/>
              <a:lumOff val="80000"/>
            </a:schemeClr>
          </a:solidFill>
          <a:ln w="12700">
            <a:solidFill>
              <a:schemeClr val="tx1"/>
            </a:solidFill>
            <a:miter lim="800000"/>
            <a:headEnd/>
            <a:tailEnd/>
          </a:ln>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55560"/>
                </a:solidFill>
                <a:effectLst/>
                <a:uLnTx/>
                <a:uFillTx/>
                <a:latin typeface="Roboto"/>
                <a:ea typeface="+mn-ea"/>
                <a:cs typeface="Arial" pitchFamily="34" charset="0"/>
              </a:rPr>
              <a:t>LS 1</a:t>
            </a:r>
          </a:p>
        </p:txBody>
      </p:sp>
      <p:sp>
        <p:nvSpPr>
          <p:cNvPr id="87054" name="Line 15">
            <a:extLst>
              <a:ext uri="{FF2B5EF4-FFF2-40B4-BE49-F238E27FC236}">
                <a16:creationId xmlns:a16="http://schemas.microsoft.com/office/drawing/2014/main" id="{B0E2510C-4C26-4CD2-8B04-594F96342EE1}"/>
              </a:ext>
            </a:extLst>
          </p:cNvPr>
          <p:cNvSpPr>
            <a:spLocks noChangeShapeType="1"/>
          </p:cNvSpPr>
          <p:nvPr/>
        </p:nvSpPr>
        <p:spPr bwMode="auto">
          <a:xfrm>
            <a:off x="2819400" y="4243753"/>
            <a:ext cx="1676400"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55" name="Line 16">
            <a:extLst>
              <a:ext uri="{FF2B5EF4-FFF2-40B4-BE49-F238E27FC236}">
                <a16:creationId xmlns:a16="http://schemas.microsoft.com/office/drawing/2014/main" id="{1B07846B-27D9-44E9-AF85-D385B8BB0D30}"/>
              </a:ext>
            </a:extLst>
          </p:cNvPr>
          <p:cNvSpPr>
            <a:spLocks noChangeShapeType="1"/>
          </p:cNvSpPr>
          <p:nvPr/>
        </p:nvSpPr>
        <p:spPr bwMode="auto">
          <a:xfrm>
            <a:off x="2362200" y="3345228"/>
            <a:ext cx="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56" name="Line 17">
            <a:extLst>
              <a:ext uri="{FF2B5EF4-FFF2-40B4-BE49-F238E27FC236}">
                <a16:creationId xmlns:a16="http://schemas.microsoft.com/office/drawing/2014/main" id="{88A2E3F2-A7DE-4F94-99BF-BA2131E1D00C}"/>
              </a:ext>
            </a:extLst>
          </p:cNvPr>
          <p:cNvSpPr>
            <a:spLocks noChangeShapeType="1"/>
          </p:cNvSpPr>
          <p:nvPr/>
        </p:nvSpPr>
        <p:spPr bwMode="auto">
          <a:xfrm>
            <a:off x="4953000" y="2133601"/>
            <a:ext cx="0" cy="582613"/>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57" name="Line 18">
            <a:extLst>
              <a:ext uri="{FF2B5EF4-FFF2-40B4-BE49-F238E27FC236}">
                <a16:creationId xmlns:a16="http://schemas.microsoft.com/office/drawing/2014/main" id="{B7F7BD45-E2BF-44A9-9DDA-6394D7AFE59B}"/>
              </a:ext>
            </a:extLst>
          </p:cNvPr>
          <p:cNvSpPr>
            <a:spLocks noChangeShapeType="1"/>
          </p:cNvSpPr>
          <p:nvPr/>
        </p:nvSpPr>
        <p:spPr bwMode="auto">
          <a:xfrm>
            <a:off x="4953000" y="3124200"/>
            <a:ext cx="0" cy="801688"/>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grpSp>
        <p:nvGrpSpPr>
          <p:cNvPr id="45" name="Group 44">
            <a:extLst>
              <a:ext uri="{FF2B5EF4-FFF2-40B4-BE49-F238E27FC236}">
                <a16:creationId xmlns:a16="http://schemas.microsoft.com/office/drawing/2014/main" id="{2FC73FCD-547B-3726-5BF7-4D613F0C3E61}"/>
              </a:ext>
            </a:extLst>
          </p:cNvPr>
          <p:cNvGrpSpPr/>
          <p:nvPr/>
        </p:nvGrpSpPr>
        <p:grpSpPr>
          <a:xfrm>
            <a:off x="5184776" y="3093427"/>
            <a:ext cx="887778" cy="932885"/>
            <a:chOff x="5184776" y="3093427"/>
            <a:chExt cx="887778" cy="932885"/>
          </a:xfrm>
        </p:grpSpPr>
        <p:sp>
          <p:nvSpPr>
            <p:cNvPr id="87061" name="Rectangle 22">
              <a:extLst>
                <a:ext uri="{FF2B5EF4-FFF2-40B4-BE49-F238E27FC236}">
                  <a16:creationId xmlns:a16="http://schemas.microsoft.com/office/drawing/2014/main" id="{50E4CBE4-AAEF-4044-AE79-1ECC6500B803}"/>
                </a:ext>
              </a:extLst>
            </p:cNvPr>
            <p:cNvSpPr>
              <a:spLocks noChangeArrowheads="1"/>
            </p:cNvSpPr>
            <p:nvPr/>
          </p:nvSpPr>
          <p:spPr bwMode="auto">
            <a:xfrm>
              <a:off x="5502276" y="3721100"/>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S</a:t>
              </a:r>
            </a:p>
          </p:txBody>
        </p:sp>
        <p:grpSp>
          <p:nvGrpSpPr>
            <p:cNvPr id="28" name="Group 27">
              <a:extLst>
                <a:ext uri="{FF2B5EF4-FFF2-40B4-BE49-F238E27FC236}">
                  <a16:creationId xmlns:a16="http://schemas.microsoft.com/office/drawing/2014/main" id="{CB80CD10-CFF0-6AC3-A60D-76DF9D54E020}"/>
                </a:ext>
              </a:extLst>
            </p:cNvPr>
            <p:cNvGrpSpPr/>
            <p:nvPr/>
          </p:nvGrpSpPr>
          <p:grpSpPr>
            <a:xfrm>
              <a:off x="5184776" y="3093427"/>
              <a:ext cx="887778" cy="761024"/>
              <a:chOff x="5184776" y="3093427"/>
              <a:chExt cx="887778" cy="761024"/>
            </a:xfrm>
          </p:grpSpPr>
          <p:sp>
            <p:nvSpPr>
              <p:cNvPr id="87058" name="Arc 19">
                <a:extLst>
                  <a:ext uri="{FF2B5EF4-FFF2-40B4-BE49-F238E27FC236}">
                    <a16:creationId xmlns:a16="http://schemas.microsoft.com/office/drawing/2014/main" id="{3FDD905F-3448-4991-90BC-17B1E664C129}"/>
                  </a:ext>
                </a:extLst>
              </p:cNvPr>
              <p:cNvSpPr>
                <a:spLocks/>
              </p:cNvSpPr>
              <p:nvPr/>
            </p:nvSpPr>
            <p:spPr bwMode="auto">
              <a:xfrm>
                <a:off x="5294314" y="3225800"/>
                <a:ext cx="268287" cy="287338"/>
              </a:xfrm>
              <a:custGeom>
                <a:avLst/>
                <a:gdLst>
                  <a:gd name="T0" fmla="*/ 0 w 20266"/>
                  <a:gd name="T1" fmla="*/ 2147483646 h 21504"/>
                  <a:gd name="T2" fmla="*/ 2147483646 w 20266"/>
                  <a:gd name="T3" fmla="*/ 0 h 21504"/>
                  <a:gd name="T4" fmla="*/ 2147483646 w 20266"/>
                  <a:gd name="T5" fmla="*/ 2147483646 h 21504"/>
                  <a:gd name="T6" fmla="*/ 0 60000 65536"/>
                  <a:gd name="T7" fmla="*/ 0 60000 65536"/>
                  <a:gd name="T8" fmla="*/ 0 60000 65536"/>
                  <a:gd name="T9" fmla="*/ 0 w 20266"/>
                  <a:gd name="T10" fmla="*/ 0 h 21504"/>
                  <a:gd name="T11" fmla="*/ 20266 w 20266"/>
                  <a:gd name="T12" fmla="*/ 21504 h 21504"/>
                </a:gdLst>
                <a:ahLst/>
                <a:cxnLst>
                  <a:cxn ang="T6">
                    <a:pos x="T0" y="T1"/>
                  </a:cxn>
                  <a:cxn ang="T7">
                    <a:pos x="T2" y="T3"/>
                  </a:cxn>
                  <a:cxn ang="T8">
                    <a:pos x="T4" y="T5"/>
                  </a:cxn>
                </a:cxnLst>
                <a:rect l="T9" t="T10" r="T11" b="T12"/>
                <a:pathLst>
                  <a:path w="20266" h="21504" fill="none" extrusionOk="0">
                    <a:moveTo>
                      <a:pt x="-1" y="14031"/>
                    </a:moveTo>
                    <a:cubicBezTo>
                      <a:pt x="2873" y="6236"/>
                      <a:pt x="9963" y="780"/>
                      <a:pt x="18234" y="-1"/>
                    </a:cubicBezTo>
                  </a:path>
                  <a:path w="20266" h="21504" stroke="0" extrusionOk="0">
                    <a:moveTo>
                      <a:pt x="-1" y="14031"/>
                    </a:moveTo>
                    <a:cubicBezTo>
                      <a:pt x="2873" y="6236"/>
                      <a:pt x="9963" y="780"/>
                      <a:pt x="18234" y="-1"/>
                    </a:cubicBezTo>
                    <a:lnTo>
                      <a:pt x="20266" y="21504"/>
                    </a:lnTo>
                    <a:lnTo>
                      <a:pt x="-1" y="14031"/>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59" name="Arc 20">
                <a:extLst>
                  <a:ext uri="{FF2B5EF4-FFF2-40B4-BE49-F238E27FC236}">
                    <a16:creationId xmlns:a16="http://schemas.microsoft.com/office/drawing/2014/main" id="{428A42D6-A561-4C23-8FC9-8B34171FDBE8}"/>
                  </a:ext>
                </a:extLst>
              </p:cNvPr>
              <p:cNvSpPr>
                <a:spLocks/>
              </p:cNvSpPr>
              <p:nvPr/>
            </p:nvSpPr>
            <p:spPr bwMode="auto">
              <a:xfrm>
                <a:off x="5626101" y="3548064"/>
                <a:ext cx="282575" cy="300037"/>
              </a:xfrm>
              <a:custGeom>
                <a:avLst/>
                <a:gdLst>
                  <a:gd name="T0" fmla="*/ 2147483646 w 21214"/>
                  <a:gd name="T1" fmla="*/ 2147483646 h 21280"/>
                  <a:gd name="T2" fmla="*/ 2147483646 w 21214"/>
                  <a:gd name="T3" fmla="*/ 2147483646 h 21280"/>
                  <a:gd name="T4" fmla="*/ 0 w 21214"/>
                  <a:gd name="T5" fmla="*/ 0 h 21280"/>
                  <a:gd name="T6" fmla="*/ 0 60000 65536"/>
                  <a:gd name="T7" fmla="*/ 0 60000 65536"/>
                  <a:gd name="T8" fmla="*/ 0 60000 65536"/>
                  <a:gd name="T9" fmla="*/ 0 w 21214"/>
                  <a:gd name="T10" fmla="*/ 0 h 21280"/>
                  <a:gd name="T11" fmla="*/ 21214 w 21214"/>
                  <a:gd name="T12" fmla="*/ 21280 h 21280"/>
                </a:gdLst>
                <a:ahLst/>
                <a:cxnLst>
                  <a:cxn ang="T6">
                    <a:pos x="T0" y="T1"/>
                  </a:cxn>
                  <a:cxn ang="T7">
                    <a:pos x="T2" y="T3"/>
                  </a:cxn>
                  <a:cxn ang="T8">
                    <a:pos x="T4" y="T5"/>
                  </a:cxn>
                </a:cxnLst>
                <a:rect l="T9" t="T10" r="T11" b="T12"/>
                <a:pathLst>
                  <a:path w="21214" h="21280" fill="none" extrusionOk="0">
                    <a:moveTo>
                      <a:pt x="21213" y="4066"/>
                    </a:moveTo>
                    <a:cubicBezTo>
                      <a:pt x="19522" y="12886"/>
                      <a:pt x="12550" y="19740"/>
                      <a:pt x="3703" y="21280"/>
                    </a:cubicBezTo>
                  </a:path>
                  <a:path w="21214" h="21280" stroke="0" extrusionOk="0">
                    <a:moveTo>
                      <a:pt x="21213" y="4066"/>
                    </a:moveTo>
                    <a:cubicBezTo>
                      <a:pt x="19522" y="12886"/>
                      <a:pt x="12550" y="19740"/>
                      <a:pt x="3703" y="21280"/>
                    </a:cubicBezTo>
                    <a:lnTo>
                      <a:pt x="0" y="0"/>
                    </a:lnTo>
                    <a:lnTo>
                      <a:pt x="21213" y="4066"/>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60" name="Rectangle 21">
                <a:extLst>
                  <a:ext uri="{FF2B5EF4-FFF2-40B4-BE49-F238E27FC236}">
                    <a16:creationId xmlns:a16="http://schemas.microsoft.com/office/drawing/2014/main" id="{1BF1E6AC-2412-4F62-BCB5-CA5D35967616}"/>
                  </a:ext>
                </a:extLst>
              </p:cNvPr>
              <p:cNvSpPr>
                <a:spLocks noChangeArrowheads="1"/>
              </p:cNvSpPr>
              <p:nvPr/>
            </p:nvSpPr>
            <p:spPr bwMode="auto">
              <a:xfrm>
                <a:off x="5502276" y="3093427"/>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P</a:t>
                </a:r>
              </a:p>
            </p:txBody>
          </p:sp>
          <p:sp>
            <p:nvSpPr>
              <p:cNvPr id="87062" name="Rectangle 23">
                <a:extLst>
                  <a:ext uri="{FF2B5EF4-FFF2-40B4-BE49-F238E27FC236}">
                    <a16:creationId xmlns:a16="http://schemas.microsoft.com/office/drawing/2014/main" id="{FFDB8A58-7566-425B-AA90-42E1A1854019}"/>
                  </a:ext>
                </a:extLst>
              </p:cNvPr>
              <p:cNvSpPr>
                <a:spLocks noChangeArrowheads="1"/>
              </p:cNvSpPr>
              <p:nvPr/>
            </p:nvSpPr>
            <p:spPr bwMode="auto">
              <a:xfrm>
                <a:off x="5184776" y="3405188"/>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A</a:t>
                </a:r>
              </a:p>
            </p:txBody>
          </p:sp>
          <p:sp>
            <p:nvSpPr>
              <p:cNvPr id="87063" name="Rectangle 24">
                <a:extLst>
                  <a:ext uri="{FF2B5EF4-FFF2-40B4-BE49-F238E27FC236}">
                    <a16:creationId xmlns:a16="http://schemas.microsoft.com/office/drawing/2014/main" id="{89D4F815-9585-4690-A630-CC84A281BECB}"/>
                  </a:ext>
                </a:extLst>
              </p:cNvPr>
              <p:cNvSpPr>
                <a:spLocks noChangeArrowheads="1"/>
              </p:cNvSpPr>
              <p:nvPr/>
            </p:nvSpPr>
            <p:spPr bwMode="auto">
              <a:xfrm>
                <a:off x="5809638" y="3380560"/>
                <a:ext cx="2629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D</a:t>
                </a:r>
              </a:p>
            </p:txBody>
          </p:sp>
          <p:sp>
            <p:nvSpPr>
              <p:cNvPr id="87064" name="Arc 25">
                <a:extLst>
                  <a:ext uri="{FF2B5EF4-FFF2-40B4-BE49-F238E27FC236}">
                    <a16:creationId xmlns:a16="http://schemas.microsoft.com/office/drawing/2014/main" id="{90D7A046-6F91-4A8B-9A07-DFE16D16A0DC}"/>
                  </a:ext>
                </a:extLst>
              </p:cNvPr>
              <p:cNvSpPr>
                <a:spLocks/>
              </p:cNvSpPr>
              <p:nvPr/>
            </p:nvSpPr>
            <p:spPr bwMode="auto">
              <a:xfrm>
                <a:off x="5289550" y="3573464"/>
                <a:ext cx="300038" cy="280987"/>
              </a:xfrm>
              <a:custGeom>
                <a:avLst/>
                <a:gdLst>
                  <a:gd name="T0" fmla="*/ 2147483646 w 21284"/>
                  <a:gd name="T1" fmla="*/ 2147483646 h 21171"/>
                  <a:gd name="T2" fmla="*/ 0 w 21284"/>
                  <a:gd name="T3" fmla="*/ 2147483646 h 21171"/>
                  <a:gd name="T4" fmla="*/ 2147483646 w 21284"/>
                  <a:gd name="T5" fmla="*/ 0 h 21171"/>
                  <a:gd name="T6" fmla="*/ 0 60000 65536"/>
                  <a:gd name="T7" fmla="*/ 0 60000 65536"/>
                  <a:gd name="T8" fmla="*/ 0 60000 65536"/>
                  <a:gd name="T9" fmla="*/ 0 w 21284"/>
                  <a:gd name="T10" fmla="*/ 0 h 21171"/>
                  <a:gd name="T11" fmla="*/ 21284 w 21284"/>
                  <a:gd name="T12" fmla="*/ 21171 h 21171"/>
                </a:gdLst>
                <a:ahLst/>
                <a:cxnLst>
                  <a:cxn ang="T6">
                    <a:pos x="T0" y="T1"/>
                  </a:cxn>
                  <a:cxn ang="T7">
                    <a:pos x="T2" y="T3"/>
                  </a:cxn>
                  <a:cxn ang="T8">
                    <a:pos x="T4" y="T5"/>
                  </a:cxn>
                </a:cxnLst>
                <a:rect l="T9" t="T10" r="T11" b="T12"/>
                <a:pathLst>
                  <a:path w="21284" h="21171" fill="none" extrusionOk="0">
                    <a:moveTo>
                      <a:pt x="16999" y="21170"/>
                    </a:moveTo>
                    <a:cubicBezTo>
                      <a:pt x="8269" y="19403"/>
                      <a:pt x="1519" y="12459"/>
                      <a:pt x="0" y="3683"/>
                    </a:cubicBezTo>
                  </a:path>
                  <a:path w="21284" h="21171" stroke="0" extrusionOk="0">
                    <a:moveTo>
                      <a:pt x="16999" y="21170"/>
                    </a:moveTo>
                    <a:cubicBezTo>
                      <a:pt x="8269" y="19403"/>
                      <a:pt x="1519" y="12459"/>
                      <a:pt x="0" y="3683"/>
                    </a:cubicBezTo>
                    <a:lnTo>
                      <a:pt x="21284" y="0"/>
                    </a:lnTo>
                    <a:lnTo>
                      <a:pt x="16999" y="2117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65" name="Arc 26">
                <a:extLst>
                  <a:ext uri="{FF2B5EF4-FFF2-40B4-BE49-F238E27FC236}">
                    <a16:creationId xmlns:a16="http://schemas.microsoft.com/office/drawing/2014/main" id="{B3113FF7-B74C-4E7D-A9C9-045BA2B25C65}"/>
                  </a:ext>
                </a:extLst>
              </p:cNvPr>
              <p:cNvSpPr>
                <a:spLocks/>
              </p:cNvSpPr>
              <p:nvPr/>
            </p:nvSpPr>
            <p:spPr bwMode="auto">
              <a:xfrm>
                <a:off x="5605463" y="3224214"/>
                <a:ext cx="298450" cy="282575"/>
              </a:xfrm>
              <a:custGeom>
                <a:avLst/>
                <a:gdLst>
                  <a:gd name="T0" fmla="*/ 2147483646 w 21235"/>
                  <a:gd name="T1" fmla="*/ 0 h 21235"/>
                  <a:gd name="T2" fmla="*/ 2147483646 w 21235"/>
                  <a:gd name="T3" fmla="*/ 2147483646 h 21235"/>
                  <a:gd name="T4" fmla="*/ 0 w 21235"/>
                  <a:gd name="T5" fmla="*/ 2147483646 h 21235"/>
                  <a:gd name="T6" fmla="*/ 0 60000 65536"/>
                  <a:gd name="T7" fmla="*/ 0 60000 65536"/>
                  <a:gd name="T8" fmla="*/ 0 60000 65536"/>
                  <a:gd name="T9" fmla="*/ 0 w 21235"/>
                  <a:gd name="T10" fmla="*/ 0 h 21235"/>
                  <a:gd name="T11" fmla="*/ 21235 w 21235"/>
                  <a:gd name="T12" fmla="*/ 21235 h 21235"/>
                </a:gdLst>
                <a:ahLst/>
                <a:cxnLst>
                  <a:cxn ang="T6">
                    <a:pos x="T0" y="T1"/>
                  </a:cxn>
                  <a:cxn ang="T7">
                    <a:pos x="T2" y="T3"/>
                  </a:cxn>
                  <a:cxn ang="T8">
                    <a:pos x="T4" y="T5"/>
                  </a:cxn>
                </a:cxnLst>
                <a:rect l="T9" t="T10" r="T11" b="T12"/>
                <a:pathLst>
                  <a:path w="21235" h="21235" fill="none" extrusionOk="0">
                    <a:moveTo>
                      <a:pt x="3956" y="0"/>
                    </a:moveTo>
                    <a:cubicBezTo>
                      <a:pt x="12734" y="1636"/>
                      <a:pt x="19600" y="8503"/>
                      <a:pt x="21235" y="17280"/>
                    </a:cubicBezTo>
                  </a:path>
                  <a:path w="21235" h="21235" stroke="0" extrusionOk="0">
                    <a:moveTo>
                      <a:pt x="3956" y="0"/>
                    </a:moveTo>
                    <a:cubicBezTo>
                      <a:pt x="12734" y="1636"/>
                      <a:pt x="19600" y="8503"/>
                      <a:pt x="21235" y="17280"/>
                    </a:cubicBezTo>
                    <a:lnTo>
                      <a:pt x="0" y="21235"/>
                    </a:lnTo>
                    <a:lnTo>
                      <a:pt x="3956" y="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grpSp>
      </p:grpSp>
      <p:sp>
        <p:nvSpPr>
          <p:cNvPr id="87066" name="Line 27">
            <a:extLst>
              <a:ext uri="{FF2B5EF4-FFF2-40B4-BE49-F238E27FC236}">
                <a16:creationId xmlns:a16="http://schemas.microsoft.com/office/drawing/2014/main" id="{684AF050-52FA-49FA-BE7E-7084D1233262}"/>
              </a:ext>
            </a:extLst>
          </p:cNvPr>
          <p:cNvSpPr>
            <a:spLocks noChangeShapeType="1"/>
          </p:cNvSpPr>
          <p:nvPr/>
        </p:nvSpPr>
        <p:spPr bwMode="auto">
          <a:xfrm flipV="1">
            <a:off x="5280025" y="4295775"/>
            <a:ext cx="617538"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27684" name="Rectangle 37">
            <a:extLst>
              <a:ext uri="{FF2B5EF4-FFF2-40B4-BE49-F238E27FC236}">
                <a16:creationId xmlns:a16="http://schemas.microsoft.com/office/drawing/2014/main" id="{6C50CF60-E1A1-4357-BE24-D99F66BFCB65}"/>
              </a:ext>
            </a:extLst>
          </p:cNvPr>
          <p:cNvSpPr>
            <a:spLocks noChangeArrowheads="1"/>
          </p:cNvSpPr>
          <p:nvPr/>
        </p:nvSpPr>
        <p:spPr bwMode="auto">
          <a:xfrm>
            <a:off x="7620000" y="4076700"/>
            <a:ext cx="730250" cy="465138"/>
          </a:xfrm>
          <a:prstGeom prst="rect">
            <a:avLst/>
          </a:prstGeom>
          <a:solidFill>
            <a:schemeClr val="accent6">
              <a:lumMod val="20000"/>
              <a:lumOff val="80000"/>
            </a:schemeClr>
          </a:solidFill>
          <a:ln w="12700">
            <a:solidFill>
              <a:schemeClr val="tx1"/>
            </a:solidFill>
            <a:miter lim="800000"/>
            <a:headEnd/>
            <a:tailEnd/>
          </a:ln>
        </p:spPr>
        <p:txBody>
          <a:bodyPr wrap="none" lIns="90488" tIns="44450" rIns="90488" bIns="4445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455560"/>
                </a:solidFill>
                <a:effectLst/>
                <a:uLnTx/>
                <a:uFillTx/>
                <a:latin typeface="Roboto"/>
                <a:ea typeface="+mn-ea"/>
                <a:cs typeface="Arial" pitchFamily="34" charset="0"/>
              </a:rPr>
              <a:t>LS 3</a:t>
            </a:r>
          </a:p>
        </p:txBody>
      </p:sp>
      <p:sp>
        <p:nvSpPr>
          <p:cNvPr id="27685" name="Rectangle 38">
            <a:extLst>
              <a:ext uri="{FF2B5EF4-FFF2-40B4-BE49-F238E27FC236}">
                <a16:creationId xmlns:a16="http://schemas.microsoft.com/office/drawing/2014/main" id="{590CF418-92B5-4656-9CA9-53748DA3F9AB}"/>
              </a:ext>
            </a:extLst>
          </p:cNvPr>
          <p:cNvSpPr>
            <a:spLocks noChangeArrowheads="1"/>
          </p:cNvSpPr>
          <p:nvPr/>
        </p:nvSpPr>
        <p:spPr bwMode="auto">
          <a:xfrm>
            <a:off x="5943601" y="4038600"/>
            <a:ext cx="646113" cy="503238"/>
          </a:xfrm>
          <a:prstGeom prst="rect">
            <a:avLst/>
          </a:prstGeom>
          <a:solidFill>
            <a:schemeClr val="accent6">
              <a:lumMod val="20000"/>
              <a:lumOff val="80000"/>
            </a:schemeClr>
          </a:solidFill>
          <a:ln w="12700">
            <a:solidFill>
              <a:schemeClr val="tx1"/>
            </a:solidFill>
            <a:miter lim="800000"/>
            <a:headEnd/>
            <a:tailEnd/>
          </a:ln>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55560"/>
                </a:solidFill>
                <a:effectLst/>
                <a:uLnTx/>
                <a:uFillTx/>
                <a:latin typeface="Roboto"/>
                <a:ea typeface="+mn-ea"/>
                <a:cs typeface="Arial" pitchFamily="34" charset="0"/>
              </a:rPr>
              <a:t>LS 2</a:t>
            </a:r>
          </a:p>
        </p:txBody>
      </p:sp>
      <p:sp>
        <p:nvSpPr>
          <p:cNvPr id="27686" name="Rectangle 39">
            <a:extLst>
              <a:ext uri="{FF2B5EF4-FFF2-40B4-BE49-F238E27FC236}">
                <a16:creationId xmlns:a16="http://schemas.microsoft.com/office/drawing/2014/main" id="{76695C30-AC05-49D2-9FF7-25479D82F4EB}"/>
              </a:ext>
            </a:extLst>
          </p:cNvPr>
          <p:cNvSpPr>
            <a:spLocks noChangeArrowheads="1"/>
          </p:cNvSpPr>
          <p:nvPr/>
        </p:nvSpPr>
        <p:spPr bwMode="blackWhite">
          <a:xfrm>
            <a:off x="4191001" y="4965700"/>
            <a:ext cx="4111625" cy="1663700"/>
          </a:xfrm>
          <a:prstGeom prst="rect">
            <a:avLst/>
          </a:prstGeom>
          <a:solidFill>
            <a:srgbClr val="777779"/>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455560"/>
              </a:solidFill>
              <a:effectLst/>
              <a:uLnTx/>
              <a:uFillTx/>
              <a:latin typeface="Arial" charset="0"/>
              <a:ea typeface="MS PGothic" charset="-128"/>
              <a:cs typeface="+mn-cs"/>
            </a:endParaRPr>
          </a:p>
        </p:txBody>
      </p:sp>
      <p:sp>
        <p:nvSpPr>
          <p:cNvPr id="50214" name="Rectangle 40">
            <a:extLst>
              <a:ext uri="{FF2B5EF4-FFF2-40B4-BE49-F238E27FC236}">
                <a16:creationId xmlns:a16="http://schemas.microsoft.com/office/drawing/2014/main" id="{A692A9D9-4FFB-4F26-9E88-5A0BECD1B17D}"/>
              </a:ext>
            </a:extLst>
          </p:cNvPr>
          <p:cNvSpPr>
            <a:spLocks noChangeArrowheads="1"/>
          </p:cNvSpPr>
          <p:nvPr/>
        </p:nvSpPr>
        <p:spPr bwMode="blackWhite">
          <a:xfrm>
            <a:off x="4191001" y="4953001"/>
            <a:ext cx="4826000" cy="1674813"/>
          </a:xfrm>
          <a:prstGeom prst="rect">
            <a:avLst/>
          </a:prstGeom>
          <a:solidFill>
            <a:schemeClr val="tx1"/>
          </a:solidFill>
          <a:ln w="12700">
            <a:solidFill>
              <a:schemeClr val="tx1"/>
            </a:solidFill>
            <a:miter lim="800000"/>
            <a:headEnd/>
            <a:tailEnd/>
          </a:ln>
        </p:spPr>
        <p:txBody>
          <a:bodyPr wrap="square" lIns="90488" tIns="44450" rIns="90488" bIns="4445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Roboto"/>
                <a:ea typeface="+mn-ea"/>
                <a:cs typeface="Arial" pitchFamily="34" charset="0"/>
              </a:rPr>
              <a:t>Supports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a:ea typeface="+mn-ea"/>
                <a:cs typeface="Arial" pitchFamily="34" charset="0"/>
              </a:rPr>
              <a:t> Email	      Phone Conferences             Visits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a:ea typeface="+mn-ea"/>
                <a:cs typeface="Arial" pitchFamily="34" charset="0"/>
              </a:rPr>
              <a:t> Extranet      Assessments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a:ea typeface="+mn-ea"/>
                <a:cs typeface="Arial" pitchFamily="34" charset="0"/>
              </a:rPr>
              <a:t> Sponsors    Team Reports (Monthly)</a:t>
            </a:r>
          </a:p>
        </p:txBody>
      </p:sp>
      <p:sp>
        <p:nvSpPr>
          <p:cNvPr id="87079" name="Text Box 41">
            <a:extLst>
              <a:ext uri="{FF2B5EF4-FFF2-40B4-BE49-F238E27FC236}">
                <a16:creationId xmlns:a16="http://schemas.microsoft.com/office/drawing/2014/main" id="{A35CC1A0-222E-4BBE-A299-BD134BD4E6BA}"/>
              </a:ext>
            </a:extLst>
          </p:cNvPr>
          <p:cNvSpPr txBox="1">
            <a:spLocks noChangeArrowheads="1"/>
          </p:cNvSpPr>
          <p:nvPr/>
        </p:nvSpPr>
        <p:spPr bwMode="auto">
          <a:xfrm>
            <a:off x="8839200" y="2819401"/>
            <a:ext cx="1809750" cy="923330"/>
          </a:xfrm>
          <a:prstGeom prst="rect">
            <a:avLst/>
          </a:prstGeom>
          <a:solidFill>
            <a:srgbClr val="D6F8FF"/>
          </a:solidFill>
          <a:ln w="12700">
            <a:noFill/>
            <a:miter lim="800000"/>
            <a:headEnd/>
            <a:tailEnd/>
          </a:ln>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Dissemination</a:t>
            </a:r>
            <a:br>
              <a:rPr kumimoji="0" lang="en-US" altLang="en-US" sz="18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br>
            <a:r>
              <a:rPr kumimoji="0" lang="en-US" altLang="en-US" sz="1800" b="0"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Publications, Congress, etc.</a:t>
            </a:r>
          </a:p>
        </p:txBody>
      </p:sp>
      <p:sp>
        <p:nvSpPr>
          <p:cNvPr id="87088" name="Text Box 50">
            <a:extLst>
              <a:ext uri="{FF2B5EF4-FFF2-40B4-BE49-F238E27FC236}">
                <a16:creationId xmlns:a16="http://schemas.microsoft.com/office/drawing/2014/main" id="{DF8F054B-4F7B-41E4-870F-74A4652A280A}"/>
              </a:ext>
            </a:extLst>
          </p:cNvPr>
          <p:cNvSpPr txBox="1">
            <a:spLocks noChangeArrowheads="1"/>
          </p:cNvSpPr>
          <p:nvPr/>
        </p:nvSpPr>
        <p:spPr bwMode="auto">
          <a:xfrm>
            <a:off x="1638300" y="3770679"/>
            <a:ext cx="1181100" cy="646331"/>
          </a:xfrm>
          <a:prstGeom prst="rect">
            <a:avLst/>
          </a:prstGeom>
          <a:solidFill>
            <a:srgbClr val="D6F8FF"/>
          </a:solidFill>
          <a:ln w="9525">
            <a:noFill/>
            <a:miter lim="800000"/>
            <a:headEnd/>
            <a:tailEnd/>
          </a:ln>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Expert Meeting</a:t>
            </a:r>
          </a:p>
        </p:txBody>
      </p:sp>
      <p:sp>
        <p:nvSpPr>
          <p:cNvPr id="87089" name="Line 51">
            <a:extLst>
              <a:ext uri="{FF2B5EF4-FFF2-40B4-BE49-F238E27FC236}">
                <a16:creationId xmlns:a16="http://schemas.microsoft.com/office/drawing/2014/main" id="{D94511C4-E81D-4CC6-AF66-10A670069603}"/>
              </a:ext>
            </a:extLst>
          </p:cNvPr>
          <p:cNvSpPr>
            <a:spLocks noChangeShapeType="1"/>
          </p:cNvSpPr>
          <p:nvPr/>
        </p:nvSpPr>
        <p:spPr bwMode="auto">
          <a:xfrm flipV="1">
            <a:off x="8458201" y="4333876"/>
            <a:ext cx="701675" cy="952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87090" name="Text Box 52">
            <a:extLst>
              <a:ext uri="{FF2B5EF4-FFF2-40B4-BE49-F238E27FC236}">
                <a16:creationId xmlns:a16="http://schemas.microsoft.com/office/drawing/2014/main" id="{377F2E15-4125-4E64-96A0-EFC814C6E1C7}"/>
              </a:ext>
            </a:extLst>
          </p:cNvPr>
          <p:cNvSpPr txBox="1">
            <a:spLocks noChangeArrowheads="1"/>
          </p:cNvSpPr>
          <p:nvPr/>
        </p:nvSpPr>
        <p:spPr bwMode="auto">
          <a:xfrm>
            <a:off x="5245101" y="4333876"/>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455560"/>
                </a:solidFill>
                <a:effectLst/>
                <a:uLnTx/>
                <a:uFillTx/>
                <a:latin typeface="Roboto"/>
                <a:ea typeface="MS PGothic" panose="020B0600070205080204" pitchFamily="34" charset="-128"/>
                <a:cs typeface="Arial" panose="020B0604020202020204" pitchFamily="34" charset="0"/>
              </a:rPr>
              <a:t>AP1</a:t>
            </a:r>
          </a:p>
        </p:txBody>
      </p:sp>
      <p:sp>
        <p:nvSpPr>
          <p:cNvPr id="87091" name="Text Box 53">
            <a:extLst>
              <a:ext uri="{FF2B5EF4-FFF2-40B4-BE49-F238E27FC236}">
                <a16:creationId xmlns:a16="http://schemas.microsoft.com/office/drawing/2014/main" id="{933177F4-9639-4FB2-84F9-38FC779D1EB2}"/>
              </a:ext>
            </a:extLst>
          </p:cNvPr>
          <p:cNvSpPr txBox="1">
            <a:spLocks noChangeArrowheads="1"/>
          </p:cNvSpPr>
          <p:nvPr/>
        </p:nvSpPr>
        <p:spPr bwMode="auto">
          <a:xfrm>
            <a:off x="6626226" y="4333876"/>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455560"/>
                </a:solidFill>
                <a:effectLst/>
                <a:uLnTx/>
                <a:uFillTx/>
                <a:latin typeface="Roboto"/>
                <a:ea typeface="MS PGothic" panose="020B0600070205080204" pitchFamily="34" charset="-128"/>
                <a:cs typeface="Arial" panose="020B0604020202020204" pitchFamily="34" charset="0"/>
              </a:rPr>
              <a:t>AP2</a:t>
            </a:r>
          </a:p>
        </p:txBody>
      </p:sp>
      <p:sp>
        <p:nvSpPr>
          <p:cNvPr id="87092" name="Text Box 54">
            <a:extLst>
              <a:ext uri="{FF2B5EF4-FFF2-40B4-BE49-F238E27FC236}">
                <a16:creationId xmlns:a16="http://schemas.microsoft.com/office/drawing/2014/main" id="{5C9CA85F-F82C-44A7-9661-9C48CDC3E561}"/>
              </a:ext>
            </a:extLst>
          </p:cNvPr>
          <p:cNvSpPr txBox="1">
            <a:spLocks noChangeArrowheads="1"/>
          </p:cNvSpPr>
          <p:nvPr/>
        </p:nvSpPr>
        <p:spPr bwMode="auto">
          <a:xfrm>
            <a:off x="8442325" y="4343401"/>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455560"/>
                </a:solidFill>
                <a:effectLst/>
                <a:uLnTx/>
                <a:uFillTx/>
                <a:latin typeface="Roboto"/>
                <a:ea typeface="MS PGothic" panose="020B0600070205080204" pitchFamily="34" charset="-128"/>
                <a:cs typeface="Arial" panose="020B0604020202020204" pitchFamily="34" charset="0"/>
              </a:rPr>
              <a:t>AP3*</a:t>
            </a:r>
          </a:p>
        </p:txBody>
      </p:sp>
      <p:sp>
        <p:nvSpPr>
          <p:cNvPr id="87093" name="Text Box 55">
            <a:extLst>
              <a:ext uri="{FF2B5EF4-FFF2-40B4-BE49-F238E27FC236}">
                <a16:creationId xmlns:a16="http://schemas.microsoft.com/office/drawing/2014/main" id="{AF27DB98-131B-4032-9BFF-B116B1F89A5E}"/>
              </a:ext>
            </a:extLst>
          </p:cNvPr>
          <p:cNvSpPr txBox="1">
            <a:spLocks noChangeArrowheads="1"/>
          </p:cNvSpPr>
          <p:nvPr/>
        </p:nvSpPr>
        <p:spPr bwMode="auto">
          <a:xfrm>
            <a:off x="415764" y="5080662"/>
            <a:ext cx="2505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LS = Learning Session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AP = Action Period</a:t>
            </a:r>
          </a:p>
        </p:txBody>
      </p:sp>
      <p:sp>
        <p:nvSpPr>
          <p:cNvPr id="87094" name="Text Box 56">
            <a:extLst>
              <a:ext uri="{FF2B5EF4-FFF2-40B4-BE49-F238E27FC236}">
                <a16:creationId xmlns:a16="http://schemas.microsoft.com/office/drawing/2014/main" id="{C4BBEA56-45D9-491A-B37A-5625991A0087}"/>
              </a:ext>
            </a:extLst>
          </p:cNvPr>
          <p:cNvSpPr txBox="1">
            <a:spLocks noChangeArrowheads="1"/>
          </p:cNvSpPr>
          <p:nvPr/>
        </p:nvSpPr>
        <p:spPr bwMode="auto">
          <a:xfrm>
            <a:off x="415764" y="5830538"/>
            <a:ext cx="2060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*Continue reporting data as needed to document success</a:t>
            </a:r>
          </a:p>
        </p:txBody>
      </p:sp>
      <p:sp>
        <p:nvSpPr>
          <p:cNvPr id="87095" name="Text Box 57">
            <a:extLst>
              <a:ext uri="{FF2B5EF4-FFF2-40B4-BE49-F238E27FC236}">
                <a16:creationId xmlns:a16="http://schemas.microsoft.com/office/drawing/2014/main" id="{0AB134ED-26F2-44A0-AEE2-EA094786C125}"/>
              </a:ext>
            </a:extLst>
          </p:cNvPr>
          <p:cNvSpPr txBox="1">
            <a:spLocks noChangeArrowheads="1"/>
          </p:cNvSpPr>
          <p:nvPr/>
        </p:nvSpPr>
        <p:spPr bwMode="auto">
          <a:xfrm>
            <a:off x="9220201" y="3962401"/>
            <a:ext cx="1279525" cy="646113"/>
          </a:xfrm>
          <a:prstGeom prst="rect">
            <a:avLst/>
          </a:prstGeom>
          <a:solidFill>
            <a:srgbClr val="D6F8FF"/>
          </a:solidFill>
          <a:ln w="9525">
            <a:noFill/>
            <a:miter lim="800000"/>
            <a:headEnd type="none" w="sm" len="sm"/>
            <a:tailEnd type="none" w="sm" len="sm"/>
          </a:ln>
        </p:spPr>
        <p:txBody>
          <a:bodyPr>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srgbClr val="455560"/>
                </a:solidFill>
                <a:effectLst/>
                <a:uLnTx/>
                <a:uFillTx/>
                <a:latin typeface="Roboto"/>
                <a:ea typeface="MS PGothic" panose="020B0600070205080204" pitchFamily="34" charset="-128"/>
                <a:cs typeface="Arial" panose="020B0604020202020204" pitchFamily="34" charset="0"/>
              </a:rPr>
              <a:t>Holding the Gains</a:t>
            </a:r>
          </a:p>
        </p:txBody>
      </p:sp>
      <p:sp>
        <p:nvSpPr>
          <p:cNvPr id="87096" name="Line 58">
            <a:extLst>
              <a:ext uri="{FF2B5EF4-FFF2-40B4-BE49-F238E27FC236}">
                <a16:creationId xmlns:a16="http://schemas.microsoft.com/office/drawing/2014/main" id="{BC51D7A6-F934-44C5-9FAF-73C1E28C1229}"/>
              </a:ext>
            </a:extLst>
          </p:cNvPr>
          <p:cNvSpPr>
            <a:spLocks noChangeShapeType="1"/>
          </p:cNvSpPr>
          <p:nvPr/>
        </p:nvSpPr>
        <p:spPr bwMode="auto">
          <a:xfrm flipV="1">
            <a:off x="8442326" y="3800476"/>
            <a:ext cx="574675" cy="466725"/>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2" name="Line 27">
            <a:extLst>
              <a:ext uri="{FF2B5EF4-FFF2-40B4-BE49-F238E27FC236}">
                <a16:creationId xmlns:a16="http://schemas.microsoft.com/office/drawing/2014/main" id="{9121DF68-A3BD-98AC-EE96-5368A56F71EB}"/>
              </a:ext>
            </a:extLst>
          </p:cNvPr>
          <p:cNvSpPr>
            <a:spLocks noChangeShapeType="1"/>
          </p:cNvSpPr>
          <p:nvPr/>
        </p:nvSpPr>
        <p:spPr bwMode="auto">
          <a:xfrm flipV="1">
            <a:off x="6792293" y="4330945"/>
            <a:ext cx="617538"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grpSp>
        <p:nvGrpSpPr>
          <p:cNvPr id="46" name="Group 45">
            <a:extLst>
              <a:ext uri="{FF2B5EF4-FFF2-40B4-BE49-F238E27FC236}">
                <a16:creationId xmlns:a16="http://schemas.microsoft.com/office/drawing/2014/main" id="{512682ED-7532-4AA7-8EF3-366534BC7D79}"/>
              </a:ext>
            </a:extLst>
          </p:cNvPr>
          <p:cNvGrpSpPr/>
          <p:nvPr/>
        </p:nvGrpSpPr>
        <p:grpSpPr>
          <a:xfrm>
            <a:off x="6638434" y="3093428"/>
            <a:ext cx="887778" cy="932885"/>
            <a:chOff x="5184776" y="3093427"/>
            <a:chExt cx="887778" cy="932885"/>
          </a:xfrm>
        </p:grpSpPr>
        <p:sp>
          <p:nvSpPr>
            <p:cNvPr id="47" name="Rectangle 22">
              <a:extLst>
                <a:ext uri="{FF2B5EF4-FFF2-40B4-BE49-F238E27FC236}">
                  <a16:creationId xmlns:a16="http://schemas.microsoft.com/office/drawing/2014/main" id="{8A98F551-E845-A1C7-FFC2-AF411BF5FA51}"/>
                </a:ext>
              </a:extLst>
            </p:cNvPr>
            <p:cNvSpPr>
              <a:spLocks noChangeArrowheads="1"/>
            </p:cNvSpPr>
            <p:nvPr/>
          </p:nvSpPr>
          <p:spPr bwMode="auto">
            <a:xfrm>
              <a:off x="5502276" y="3721100"/>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S</a:t>
              </a:r>
            </a:p>
          </p:txBody>
        </p:sp>
        <p:grpSp>
          <p:nvGrpSpPr>
            <p:cNvPr id="48" name="Group 47">
              <a:extLst>
                <a:ext uri="{FF2B5EF4-FFF2-40B4-BE49-F238E27FC236}">
                  <a16:creationId xmlns:a16="http://schemas.microsoft.com/office/drawing/2014/main" id="{D5CA2120-0B3F-8E1E-AAB7-48803D04358A}"/>
                </a:ext>
              </a:extLst>
            </p:cNvPr>
            <p:cNvGrpSpPr/>
            <p:nvPr/>
          </p:nvGrpSpPr>
          <p:grpSpPr>
            <a:xfrm>
              <a:off x="5184776" y="3093427"/>
              <a:ext cx="887778" cy="761024"/>
              <a:chOff x="5184776" y="3093427"/>
              <a:chExt cx="887778" cy="761024"/>
            </a:xfrm>
          </p:grpSpPr>
          <p:sp>
            <p:nvSpPr>
              <p:cNvPr id="49" name="Arc 19">
                <a:extLst>
                  <a:ext uri="{FF2B5EF4-FFF2-40B4-BE49-F238E27FC236}">
                    <a16:creationId xmlns:a16="http://schemas.microsoft.com/office/drawing/2014/main" id="{54C852D7-2E71-ABC0-5948-BC868A00EDA8}"/>
                  </a:ext>
                </a:extLst>
              </p:cNvPr>
              <p:cNvSpPr>
                <a:spLocks/>
              </p:cNvSpPr>
              <p:nvPr/>
            </p:nvSpPr>
            <p:spPr bwMode="auto">
              <a:xfrm>
                <a:off x="5294314" y="3225800"/>
                <a:ext cx="268287" cy="287338"/>
              </a:xfrm>
              <a:custGeom>
                <a:avLst/>
                <a:gdLst>
                  <a:gd name="T0" fmla="*/ 0 w 20266"/>
                  <a:gd name="T1" fmla="*/ 2147483646 h 21504"/>
                  <a:gd name="T2" fmla="*/ 2147483646 w 20266"/>
                  <a:gd name="T3" fmla="*/ 0 h 21504"/>
                  <a:gd name="T4" fmla="*/ 2147483646 w 20266"/>
                  <a:gd name="T5" fmla="*/ 2147483646 h 21504"/>
                  <a:gd name="T6" fmla="*/ 0 60000 65536"/>
                  <a:gd name="T7" fmla="*/ 0 60000 65536"/>
                  <a:gd name="T8" fmla="*/ 0 60000 65536"/>
                  <a:gd name="T9" fmla="*/ 0 w 20266"/>
                  <a:gd name="T10" fmla="*/ 0 h 21504"/>
                  <a:gd name="T11" fmla="*/ 20266 w 20266"/>
                  <a:gd name="T12" fmla="*/ 21504 h 21504"/>
                </a:gdLst>
                <a:ahLst/>
                <a:cxnLst>
                  <a:cxn ang="T6">
                    <a:pos x="T0" y="T1"/>
                  </a:cxn>
                  <a:cxn ang="T7">
                    <a:pos x="T2" y="T3"/>
                  </a:cxn>
                  <a:cxn ang="T8">
                    <a:pos x="T4" y="T5"/>
                  </a:cxn>
                </a:cxnLst>
                <a:rect l="T9" t="T10" r="T11" b="T12"/>
                <a:pathLst>
                  <a:path w="20266" h="21504" fill="none" extrusionOk="0">
                    <a:moveTo>
                      <a:pt x="-1" y="14031"/>
                    </a:moveTo>
                    <a:cubicBezTo>
                      <a:pt x="2873" y="6236"/>
                      <a:pt x="9963" y="780"/>
                      <a:pt x="18234" y="-1"/>
                    </a:cubicBezTo>
                  </a:path>
                  <a:path w="20266" h="21504" stroke="0" extrusionOk="0">
                    <a:moveTo>
                      <a:pt x="-1" y="14031"/>
                    </a:moveTo>
                    <a:cubicBezTo>
                      <a:pt x="2873" y="6236"/>
                      <a:pt x="9963" y="780"/>
                      <a:pt x="18234" y="-1"/>
                    </a:cubicBezTo>
                    <a:lnTo>
                      <a:pt x="20266" y="21504"/>
                    </a:lnTo>
                    <a:lnTo>
                      <a:pt x="-1" y="14031"/>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50" name="Arc 20">
                <a:extLst>
                  <a:ext uri="{FF2B5EF4-FFF2-40B4-BE49-F238E27FC236}">
                    <a16:creationId xmlns:a16="http://schemas.microsoft.com/office/drawing/2014/main" id="{DA039E66-C569-8191-AD45-ABEF4FBEB664}"/>
                  </a:ext>
                </a:extLst>
              </p:cNvPr>
              <p:cNvSpPr>
                <a:spLocks/>
              </p:cNvSpPr>
              <p:nvPr/>
            </p:nvSpPr>
            <p:spPr bwMode="auto">
              <a:xfrm>
                <a:off x="5626101" y="3548064"/>
                <a:ext cx="282575" cy="300037"/>
              </a:xfrm>
              <a:custGeom>
                <a:avLst/>
                <a:gdLst>
                  <a:gd name="T0" fmla="*/ 2147483646 w 21214"/>
                  <a:gd name="T1" fmla="*/ 2147483646 h 21280"/>
                  <a:gd name="T2" fmla="*/ 2147483646 w 21214"/>
                  <a:gd name="T3" fmla="*/ 2147483646 h 21280"/>
                  <a:gd name="T4" fmla="*/ 0 w 21214"/>
                  <a:gd name="T5" fmla="*/ 0 h 21280"/>
                  <a:gd name="T6" fmla="*/ 0 60000 65536"/>
                  <a:gd name="T7" fmla="*/ 0 60000 65536"/>
                  <a:gd name="T8" fmla="*/ 0 60000 65536"/>
                  <a:gd name="T9" fmla="*/ 0 w 21214"/>
                  <a:gd name="T10" fmla="*/ 0 h 21280"/>
                  <a:gd name="T11" fmla="*/ 21214 w 21214"/>
                  <a:gd name="T12" fmla="*/ 21280 h 21280"/>
                </a:gdLst>
                <a:ahLst/>
                <a:cxnLst>
                  <a:cxn ang="T6">
                    <a:pos x="T0" y="T1"/>
                  </a:cxn>
                  <a:cxn ang="T7">
                    <a:pos x="T2" y="T3"/>
                  </a:cxn>
                  <a:cxn ang="T8">
                    <a:pos x="T4" y="T5"/>
                  </a:cxn>
                </a:cxnLst>
                <a:rect l="T9" t="T10" r="T11" b="T12"/>
                <a:pathLst>
                  <a:path w="21214" h="21280" fill="none" extrusionOk="0">
                    <a:moveTo>
                      <a:pt x="21213" y="4066"/>
                    </a:moveTo>
                    <a:cubicBezTo>
                      <a:pt x="19522" y="12886"/>
                      <a:pt x="12550" y="19740"/>
                      <a:pt x="3703" y="21280"/>
                    </a:cubicBezTo>
                  </a:path>
                  <a:path w="21214" h="21280" stroke="0" extrusionOk="0">
                    <a:moveTo>
                      <a:pt x="21213" y="4066"/>
                    </a:moveTo>
                    <a:cubicBezTo>
                      <a:pt x="19522" y="12886"/>
                      <a:pt x="12550" y="19740"/>
                      <a:pt x="3703" y="21280"/>
                    </a:cubicBezTo>
                    <a:lnTo>
                      <a:pt x="0" y="0"/>
                    </a:lnTo>
                    <a:lnTo>
                      <a:pt x="21213" y="4066"/>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51" name="Rectangle 21">
                <a:extLst>
                  <a:ext uri="{FF2B5EF4-FFF2-40B4-BE49-F238E27FC236}">
                    <a16:creationId xmlns:a16="http://schemas.microsoft.com/office/drawing/2014/main" id="{328AACC6-D973-16E4-6461-0867FC9369A2}"/>
                  </a:ext>
                </a:extLst>
              </p:cNvPr>
              <p:cNvSpPr>
                <a:spLocks noChangeArrowheads="1"/>
              </p:cNvSpPr>
              <p:nvPr/>
            </p:nvSpPr>
            <p:spPr bwMode="auto">
              <a:xfrm>
                <a:off x="5502276" y="3093427"/>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P</a:t>
                </a:r>
              </a:p>
            </p:txBody>
          </p:sp>
          <p:sp>
            <p:nvSpPr>
              <p:cNvPr id="52" name="Rectangle 23">
                <a:extLst>
                  <a:ext uri="{FF2B5EF4-FFF2-40B4-BE49-F238E27FC236}">
                    <a16:creationId xmlns:a16="http://schemas.microsoft.com/office/drawing/2014/main" id="{05FECA62-844F-B126-02AB-A18F5AA66C31}"/>
                  </a:ext>
                </a:extLst>
              </p:cNvPr>
              <p:cNvSpPr>
                <a:spLocks noChangeArrowheads="1"/>
              </p:cNvSpPr>
              <p:nvPr/>
            </p:nvSpPr>
            <p:spPr bwMode="auto">
              <a:xfrm>
                <a:off x="5184776" y="3405188"/>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A</a:t>
                </a:r>
              </a:p>
            </p:txBody>
          </p:sp>
          <p:sp>
            <p:nvSpPr>
              <p:cNvPr id="53" name="Rectangle 24">
                <a:extLst>
                  <a:ext uri="{FF2B5EF4-FFF2-40B4-BE49-F238E27FC236}">
                    <a16:creationId xmlns:a16="http://schemas.microsoft.com/office/drawing/2014/main" id="{C34B96ED-4730-A775-7398-7706B2C29B4C}"/>
                  </a:ext>
                </a:extLst>
              </p:cNvPr>
              <p:cNvSpPr>
                <a:spLocks noChangeArrowheads="1"/>
              </p:cNvSpPr>
              <p:nvPr/>
            </p:nvSpPr>
            <p:spPr bwMode="auto">
              <a:xfrm>
                <a:off x="5809638" y="3380560"/>
                <a:ext cx="2629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D</a:t>
                </a:r>
              </a:p>
            </p:txBody>
          </p:sp>
          <p:sp>
            <p:nvSpPr>
              <p:cNvPr id="54" name="Arc 25">
                <a:extLst>
                  <a:ext uri="{FF2B5EF4-FFF2-40B4-BE49-F238E27FC236}">
                    <a16:creationId xmlns:a16="http://schemas.microsoft.com/office/drawing/2014/main" id="{64ED2881-731C-C204-6E6E-608FAA640D1B}"/>
                  </a:ext>
                </a:extLst>
              </p:cNvPr>
              <p:cNvSpPr>
                <a:spLocks/>
              </p:cNvSpPr>
              <p:nvPr/>
            </p:nvSpPr>
            <p:spPr bwMode="auto">
              <a:xfrm>
                <a:off x="5289550" y="3573464"/>
                <a:ext cx="300038" cy="280987"/>
              </a:xfrm>
              <a:custGeom>
                <a:avLst/>
                <a:gdLst>
                  <a:gd name="T0" fmla="*/ 2147483646 w 21284"/>
                  <a:gd name="T1" fmla="*/ 2147483646 h 21171"/>
                  <a:gd name="T2" fmla="*/ 0 w 21284"/>
                  <a:gd name="T3" fmla="*/ 2147483646 h 21171"/>
                  <a:gd name="T4" fmla="*/ 2147483646 w 21284"/>
                  <a:gd name="T5" fmla="*/ 0 h 21171"/>
                  <a:gd name="T6" fmla="*/ 0 60000 65536"/>
                  <a:gd name="T7" fmla="*/ 0 60000 65536"/>
                  <a:gd name="T8" fmla="*/ 0 60000 65536"/>
                  <a:gd name="T9" fmla="*/ 0 w 21284"/>
                  <a:gd name="T10" fmla="*/ 0 h 21171"/>
                  <a:gd name="T11" fmla="*/ 21284 w 21284"/>
                  <a:gd name="T12" fmla="*/ 21171 h 21171"/>
                </a:gdLst>
                <a:ahLst/>
                <a:cxnLst>
                  <a:cxn ang="T6">
                    <a:pos x="T0" y="T1"/>
                  </a:cxn>
                  <a:cxn ang="T7">
                    <a:pos x="T2" y="T3"/>
                  </a:cxn>
                  <a:cxn ang="T8">
                    <a:pos x="T4" y="T5"/>
                  </a:cxn>
                </a:cxnLst>
                <a:rect l="T9" t="T10" r="T11" b="T12"/>
                <a:pathLst>
                  <a:path w="21284" h="21171" fill="none" extrusionOk="0">
                    <a:moveTo>
                      <a:pt x="16999" y="21170"/>
                    </a:moveTo>
                    <a:cubicBezTo>
                      <a:pt x="8269" y="19403"/>
                      <a:pt x="1519" y="12459"/>
                      <a:pt x="0" y="3683"/>
                    </a:cubicBezTo>
                  </a:path>
                  <a:path w="21284" h="21171" stroke="0" extrusionOk="0">
                    <a:moveTo>
                      <a:pt x="16999" y="21170"/>
                    </a:moveTo>
                    <a:cubicBezTo>
                      <a:pt x="8269" y="19403"/>
                      <a:pt x="1519" y="12459"/>
                      <a:pt x="0" y="3683"/>
                    </a:cubicBezTo>
                    <a:lnTo>
                      <a:pt x="21284" y="0"/>
                    </a:lnTo>
                    <a:lnTo>
                      <a:pt x="16999" y="2117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55" name="Arc 26">
                <a:extLst>
                  <a:ext uri="{FF2B5EF4-FFF2-40B4-BE49-F238E27FC236}">
                    <a16:creationId xmlns:a16="http://schemas.microsoft.com/office/drawing/2014/main" id="{54DEB945-A51B-E46B-302E-DB738D58EF04}"/>
                  </a:ext>
                </a:extLst>
              </p:cNvPr>
              <p:cNvSpPr>
                <a:spLocks/>
              </p:cNvSpPr>
              <p:nvPr/>
            </p:nvSpPr>
            <p:spPr bwMode="auto">
              <a:xfrm>
                <a:off x="5605463" y="3224214"/>
                <a:ext cx="298450" cy="282575"/>
              </a:xfrm>
              <a:custGeom>
                <a:avLst/>
                <a:gdLst>
                  <a:gd name="T0" fmla="*/ 2147483646 w 21235"/>
                  <a:gd name="T1" fmla="*/ 0 h 21235"/>
                  <a:gd name="T2" fmla="*/ 2147483646 w 21235"/>
                  <a:gd name="T3" fmla="*/ 2147483646 h 21235"/>
                  <a:gd name="T4" fmla="*/ 0 w 21235"/>
                  <a:gd name="T5" fmla="*/ 2147483646 h 21235"/>
                  <a:gd name="T6" fmla="*/ 0 60000 65536"/>
                  <a:gd name="T7" fmla="*/ 0 60000 65536"/>
                  <a:gd name="T8" fmla="*/ 0 60000 65536"/>
                  <a:gd name="T9" fmla="*/ 0 w 21235"/>
                  <a:gd name="T10" fmla="*/ 0 h 21235"/>
                  <a:gd name="T11" fmla="*/ 21235 w 21235"/>
                  <a:gd name="T12" fmla="*/ 21235 h 21235"/>
                </a:gdLst>
                <a:ahLst/>
                <a:cxnLst>
                  <a:cxn ang="T6">
                    <a:pos x="T0" y="T1"/>
                  </a:cxn>
                  <a:cxn ang="T7">
                    <a:pos x="T2" y="T3"/>
                  </a:cxn>
                  <a:cxn ang="T8">
                    <a:pos x="T4" y="T5"/>
                  </a:cxn>
                </a:cxnLst>
                <a:rect l="T9" t="T10" r="T11" b="T12"/>
                <a:pathLst>
                  <a:path w="21235" h="21235" fill="none" extrusionOk="0">
                    <a:moveTo>
                      <a:pt x="3956" y="0"/>
                    </a:moveTo>
                    <a:cubicBezTo>
                      <a:pt x="12734" y="1636"/>
                      <a:pt x="19600" y="8503"/>
                      <a:pt x="21235" y="17280"/>
                    </a:cubicBezTo>
                  </a:path>
                  <a:path w="21235" h="21235" stroke="0" extrusionOk="0">
                    <a:moveTo>
                      <a:pt x="3956" y="0"/>
                    </a:moveTo>
                    <a:cubicBezTo>
                      <a:pt x="12734" y="1636"/>
                      <a:pt x="19600" y="8503"/>
                      <a:pt x="21235" y="17280"/>
                    </a:cubicBezTo>
                    <a:lnTo>
                      <a:pt x="0" y="21235"/>
                    </a:lnTo>
                    <a:lnTo>
                      <a:pt x="3956" y="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grpSp>
      </p:grpSp>
      <p:grpSp>
        <p:nvGrpSpPr>
          <p:cNvPr id="56" name="Group 55">
            <a:extLst>
              <a:ext uri="{FF2B5EF4-FFF2-40B4-BE49-F238E27FC236}">
                <a16:creationId xmlns:a16="http://schemas.microsoft.com/office/drawing/2014/main" id="{68C6EF36-AA5D-5F31-A225-59370C6A83E1}"/>
              </a:ext>
            </a:extLst>
          </p:cNvPr>
          <p:cNvGrpSpPr/>
          <p:nvPr/>
        </p:nvGrpSpPr>
        <p:grpSpPr>
          <a:xfrm>
            <a:off x="7963135" y="3093429"/>
            <a:ext cx="887778" cy="932885"/>
            <a:chOff x="5184776" y="3093427"/>
            <a:chExt cx="887778" cy="932885"/>
          </a:xfrm>
        </p:grpSpPr>
        <p:sp>
          <p:nvSpPr>
            <p:cNvPr id="57" name="Rectangle 22">
              <a:extLst>
                <a:ext uri="{FF2B5EF4-FFF2-40B4-BE49-F238E27FC236}">
                  <a16:creationId xmlns:a16="http://schemas.microsoft.com/office/drawing/2014/main" id="{40539755-C3CC-DEF3-55C7-F17DDCE424EC}"/>
                </a:ext>
              </a:extLst>
            </p:cNvPr>
            <p:cNvSpPr>
              <a:spLocks noChangeArrowheads="1"/>
            </p:cNvSpPr>
            <p:nvPr/>
          </p:nvSpPr>
          <p:spPr bwMode="auto">
            <a:xfrm>
              <a:off x="5502276" y="3721100"/>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S</a:t>
              </a:r>
            </a:p>
          </p:txBody>
        </p:sp>
        <p:grpSp>
          <p:nvGrpSpPr>
            <p:cNvPr id="58" name="Group 57">
              <a:extLst>
                <a:ext uri="{FF2B5EF4-FFF2-40B4-BE49-F238E27FC236}">
                  <a16:creationId xmlns:a16="http://schemas.microsoft.com/office/drawing/2014/main" id="{D459A190-F2D6-C63B-57DB-897EB3E938FD}"/>
                </a:ext>
              </a:extLst>
            </p:cNvPr>
            <p:cNvGrpSpPr/>
            <p:nvPr/>
          </p:nvGrpSpPr>
          <p:grpSpPr>
            <a:xfrm>
              <a:off x="5184776" y="3093427"/>
              <a:ext cx="887778" cy="761024"/>
              <a:chOff x="5184776" y="3093427"/>
              <a:chExt cx="887778" cy="761024"/>
            </a:xfrm>
          </p:grpSpPr>
          <p:sp>
            <p:nvSpPr>
              <p:cNvPr id="59" name="Arc 19">
                <a:extLst>
                  <a:ext uri="{FF2B5EF4-FFF2-40B4-BE49-F238E27FC236}">
                    <a16:creationId xmlns:a16="http://schemas.microsoft.com/office/drawing/2014/main" id="{870ADFB4-C9AF-B49F-FEE0-8F5F3B61DA7D}"/>
                  </a:ext>
                </a:extLst>
              </p:cNvPr>
              <p:cNvSpPr>
                <a:spLocks/>
              </p:cNvSpPr>
              <p:nvPr/>
            </p:nvSpPr>
            <p:spPr bwMode="auto">
              <a:xfrm>
                <a:off x="5294314" y="3225800"/>
                <a:ext cx="268287" cy="287338"/>
              </a:xfrm>
              <a:custGeom>
                <a:avLst/>
                <a:gdLst>
                  <a:gd name="T0" fmla="*/ 0 w 20266"/>
                  <a:gd name="T1" fmla="*/ 2147483646 h 21504"/>
                  <a:gd name="T2" fmla="*/ 2147483646 w 20266"/>
                  <a:gd name="T3" fmla="*/ 0 h 21504"/>
                  <a:gd name="T4" fmla="*/ 2147483646 w 20266"/>
                  <a:gd name="T5" fmla="*/ 2147483646 h 21504"/>
                  <a:gd name="T6" fmla="*/ 0 60000 65536"/>
                  <a:gd name="T7" fmla="*/ 0 60000 65536"/>
                  <a:gd name="T8" fmla="*/ 0 60000 65536"/>
                  <a:gd name="T9" fmla="*/ 0 w 20266"/>
                  <a:gd name="T10" fmla="*/ 0 h 21504"/>
                  <a:gd name="T11" fmla="*/ 20266 w 20266"/>
                  <a:gd name="T12" fmla="*/ 21504 h 21504"/>
                </a:gdLst>
                <a:ahLst/>
                <a:cxnLst>
                  <a:cxn ang="T6">
                    <a:pos x="T0" y="T1"/>
                  </a:cxn>
                  <a:cxn ang="T7">
                    <a:pos x="T2" y="T3"/>
                  </a:cxn>
                  <a:cxn ang="T8">
                    <a:pos x="T4" y="T5"/>
                  </a:cxn>
                </a:cxnLst>
                <a:rect l="T9" t="T10" r="T11" b="T12"/>
                <a:pathLst>
                  <a:path w="20266" h="21504" fill="none" extrusionOk="0">
                    <a:moveTo>
                      <a:pt x="-1" y="14031"/>
                    </a:moveTo>
                    <a:cubicBezTo>
                      <a:pt x="2873" y="6236"/>
                      <a:pt x="9963" y="780"/>
                      <a:pt x="18234" y="-1"/>
                    </a:cubicBezTo>
                  </a:path>
                  <a:path w="20266" h="21504" stroke="0" extrusionOk="0">
                    <a:moveTo>
                      <a:pt x="-1" y="14031"/>
                    </a:moveTo>
                    <a:cubicBezTo>
                      <a:pt x="2873" y="6236"/>
                      <a:pt x="9963" y="780"/>
                      <a:pt x="18234" y="-1"/>
                    </a:cubicBezTo>
                    <a:lnTo>
                      <a:pt x="20266" y="21504"/>
                    </a:lnTo>
                    <a:lnTo>
                      <a:pt x="-1" y="14031"/>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61" name="Arc 20">
                <a:extLst>
                  <a:ext uri="{FF2B5EF4-FFF2-40B4-BE49-F238E27FC236}">
                    <a16:creationId xmlns:a16="http://schemas.microsoft.com/office/drawing/2014/main" id="{B08EFA97-45E6-6CEC-CBAC-3BBC4C4708D5}"/>
                  </a:ext>
                </a:extLst>
              </p:cNvPr>
              <p:cNvSpPr>
                <a:spLocks/>
              </p:cNvSpPr>
              <p:nvPr/>
            </p:nvSpPr>
            <p:spPr bwMode="auto">
              <a:xfrm>
                <a:off x="5626101" y="3548064"/>
                <a:ext cx="282575" cy="300037"/>
              </a:xfrm>
              <a:custGeom>
                <a:avLst/>
                <a:gdLst>
                  <a:gd name="T0" fmla="*/ 2147483646 w 21214"/>
                  <a:gd name="T1" fmla="*/ 2147483646 h 21280"/>
                  <a:gd name="T2" fmla="*/ 2147483646 w 21214"/>
                  <a:gd name="T3" fmla="*/ 2147483646 h 21280"/>
                  <a:gd name="T4" fmla="*/ 0 w 21214"/>
                  <a:gd name="T5" fmla="*/ 0 h 21280"/>
                  <a:gd name="T6" fmla="*/ 0 60000 65536"/>
                  <a:gd name="T7" fmla="*/ 0 60000 65536"/>
                  <a:gd name="T8" fmla="*/ 0 60000 65536"/>
                  <a:gd name="T9" fmla="*/ 0 w 21214"/>
                  <a:gd name="T10" fmla="*/ 0 h 21280"/>
                  <a:gd name="T11" fmla="*/ 21214 w 21214"/>
                  <a:gd name="T12" fmla="*/ 21280 h 21280"/>
                </a:gdLst>
                <a:ahLst/>
                <a:cxnLst>
                  <a:cxn ang="T6">
                    <a:pos x="T0" y="T1"/>
                  </a:cxn>
                  <a:cxn ang="T7">
                    <a:pos x="T2" y="T3"/>
                  </a:cxn>
                  <a:cxn ang="T8">
                    <a:pos x="T4" y="T5"/>
                  </a:cxn>
                </a:cxnLst>
                <a:rect l="T9" t="T10" r="T11" b="T12"/>
                <a:pathLst>
                  <a:path w="21214" h="21280" fill="none" extrusionOk="0">
                    <a:moveTo>
                      <a:pt x="21213" y="4066"/>
                    </a:moveTo>
                    <a:cubicBezTo>
                      <a:pt x="19522" y="12886"/>
                      <a:pt x="12550" y="19740"/>
                      <a:pt x="3703" y="21280"/>
                    </a:cubicBezTo>
                  </a:path>
                  <a:path w="21214" h="21280" stroke="0" extrusionOk="0">
                    <a:moveTo>
                      <a:pt x="21213" y="4066"/>
                    </a:moveTo>
                    <a:cubicBezTo>
                      <a:pt x="19522" y="12886"/>
                      <a:pt x="12550" y="19740"/>
                      <a:pt x="3703" y="21280"/>
                    </a:cubicBezTo>
                    <a:lnTo>
                      <a:pt x="0" y="0"/>
                    </a:lnTo>
                    <a:lnTo>
                      <a:pt x="21213" y="4066"/>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62" name="Rectangle 21">
                <a:extLst>
                  <a:ext uri="{FF2B5EF4-FFF2-40B4-BE49-F238E27FC236}">
                    <a16:creationId xmlns:a16="http://schemas.microsoft.com/office/drawing/2014/main" id="{9549C6B6-DC32-4388-ED46-4913FE7000C9}"/>
                  </a:ext>
                </a:extLst>
              </p:cNvPr>
              <p:cNvSpPr>
                <a:spLocks noChangeArrowheads="1"/>
              </p:cNvSpPr>
              <p:nvPr/>
            </p:nvSpPr>
            <p:spPr bwMode="auto">
              <a:xfrm>
                <a:off x="5502276" y="3093427"/>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P</a:t>
                </a:r>
              </a:p>
            </p:txBody>
          </p:sp>
          <p:sp>
            <p:nvSpPr>
              <p:cNvPr id="63" name="Rectangle 23">
                <a:extLst>
                  <a:ext uri="{FF2B5EF4-FFF2-40B4-BE49-F238E27FC236}">
                    <a16:creationId xmlns:a16="http://schemas.microsoft.com/office/drawing/2014/main" id="{75C4E87D-440B-24E5-454B-7A3AB26916E3}"/>
                  </a:ext>
                </a:extLst>
              </p:cNvPr>
              <p:cNvSpPr>
                <a:spLocks noChangeArrowheads="1"/>
              </p:cNvSpPr>
              <p:nvPr/>
            </p:nvSpPr>
            <p:spPr bwMode="auto">
              <a:xfrm>
                <a:off x="5184776" y="3405188"/>
                <a:ext cx="195263"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A</a:t>
                </a:r>
              </a:p>
            </p:txBody>
          </p:sp>
          <p:sp>
            <p:nvSpPr>
              <p:cNvPr id="50176" name="Rectangle 24">
                <a:extLst>
                  <a:ext uri="{FF2B5EF4-FFF2-40B4-BE49-F238E27FC236}">
                    <a16:creationId xmlns:a16="http://schemas.microsoft.com/office/drawing/2014/main" id="{16F309FE-EAB1-AB96-771F-6AC7A7E2FBEE}"/>
                  </a:ext>
                </a:extLst>
              </p:cNvPr>
              <p:cNvSpPr>
                <a:spLocks noChangeArrowheads="1"/>
              </p:cNvSpPr>
              <p:nvPr/>
            </p:nvSpPr>
            <p:spPr bwMode="auto">
              <a:xfrm>
                <a:off x="5809638" y="3380560"/>
                <a:ext cx="2629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400" b="1" i="0" u="none" strike="noStrike" kern="1200" cap="none" spc="0" normalizeH="0" baseline="0" noProof="0" dirty="0">
                    <a:ln>
                      <a:noFill/>
                    </a:ln>
                    <a:solidFill>
                      <a:srgbClr val="455560"/>
                    </a:solidFill>
                    <a:effectLst/>
                    <a:uLnTx/>
                    <a:uFillTx/>
                    <a:latin typeface="Arial" panose="020B0604020202020204" pitchFamily="34" charset="0"/>
                    <a:ea typeface="MS PGothic" panose="020B0600070205080204" pitchFamily="34" charset="-128"/>
                    <a:cs typeface="Arial" panose="020B0604020202020204" pitchFamily="34" charset="0"/>
                  </a:rPr>
                  <a:t>D</a:t>
                </a:r>
              </a:p>
            </p:txBody>
          </p:sp>
          <p:sp>
            <p:nvSpPr>
              <p:cNvPr id="50177" name="Arc 25">
                <a:extLst>
                  <a:ext uri="{FF2B5EF4-FFF2-40B4-BE49-F238E27FC236}">
                    <a16:creationId xmlns:a16="http://schemas.microsoft.com/office/drawing/2014/main" id="{66C4F4EE-C9B8-E43D-C389-D804040C1B63}"/>
                  </a:ext>
                </a:extLst>
              </p:cNvPr>
              <p:cNvSpPr>
                <a:spLocks/>
              </p:cNvSpPr>
              <p:nvPr/>
            </p:nvSpPr>
            <p:spPr bwMode="auto">
              <a:xfrm>
                <a:off x="5289550" y="3573464"/>
                <a:ext cx="300038" cy="280987"/>
              </a:xfrm>
              <a:custGeom>
                <a:avLst/>
                <a:gdLst>
                  <a:gd name="T0" fmla="*/ 2147483646 w 21284"/>
                  <a:gd name="T1" fmla="*/ 2147483646 h 21171"/>
                  <a:gd name="T2" fmla="*/ 0 w 21284"/>
                  <a:gd name="T3" fmla="*/ 2147483646 h 21171"/>
                  <a:gd name="T4" fmla="*/ 2147483646 w 21284"/>
                  <a:gd name="T5" fmla="*/ 0 h 21171"/>
                  <a:gd name="T6" fmla="*/ 0 60000 65536"/>
                  <a:gd name="T7" fmla="*/ 0 60000 65536"/>
                  <a:gd name="T8" fmla="*/ 0 60000 65536"/>
                  <a:gd name="T9" fmla="*/ 0 w 21284"/>
                  <a:gd name="T10" fmla="*/ 0 h 21171"/>
                  <a:gd name="T11" fmla="*/ 21284 w 21284"/>
                  <a:gd name="T12" fmla="*/ 21171 h 21171"/>
                </a:gdLst>
                <a:ahLst/>
                <a:cxnLst>
                  <a:cxn ang="T6">
                    <a:pos x="T0" y="T1"/>
                  </a:cxn>
                  <a:cxn ang="T7">
                    <a:pos x="T2" y="T3"/>
                  </a:cxn>
                  <a:cxn ang="T8">
                    <a:pos x="T4" y="T5"/>
                  </a:cxn>
                </a:cxnLst>
                <a:rect l="T9" t="T10" r="T11" b="T12"/>
                <a:pathLst>
                  <a:path w="21284" h="21171" fill="none" extrusionOk="0">
                    <a:moveTo>
                      <a:pt x="16999" y="21170"/>
                    </a:moveTo>
                    <a:cubicBezTo>
                      <a:pt x="8269" y="19403"/>
                      <a:pt x="1519" y="12459"/>
                      <a:pt x="0" y="3683"/>
                    </a:cubicBezTo>
                  </a:path>
                  <a:path w="21284" h="21171" stroke="0" extrusionOk="0">
                    <a:moveTo>
                      <a:pt x="16999" y="21170"/>
                    </a:moveTo>
                    <a:cubicBezTo>
                      <a:pt x="8269" y="19403"/>
                      <a:pt x="1519" y="12459"/>
                      <a:pt x="0" y="3683"/>
                    </a:cubicBezTo>
                    <a:lnTo>
                      <a:pt x="21284" y="0"/>
                    </a:lnTo>
                    <a:lnTo>
                      <a:pt x="16999" y="2117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sp>
            <p:nvSpPr>
              <p:cNvPr id="50178" name="Arc 26">
                <a:extLst>
                  <a:ext uri="{FF2B5EF4-FFF2-40B4-BE49-F238E27FC236}">
                    <a16:creationId xmlns:a16="http://schemas.microsoft.com/office/drawing/2014/main" id="{EF9F3D0C-A266-96F3-2C13-F106853D6C0A}"/>
                  </a:ext>
                </a:extLst>
              </p:cNvPr>
              <p:cNvSpPr>
                <a:spLocks/>
              </p:cNvSpPr>
              <p:nvPr/>
            </p:nvSpPr>
            <p:spPr bwMode="auto">
              <a:xfrm>
                <a:off x="5605463" y="3224214"/>
                <a:ext cx="298450" cy="282575"/>
              </a:xfrm>
              <a:custGeom>
                <a:avLst/>
                <a:gdLst>
                  <a:gd name="T0" fmla="*/ 2147483646 w 21235"/>
                  <a:gd name="T1" fmla="*/ 0 h 21235"/>
                  <a:gd name="T2" fmla="*/ 2147483646 w 21235"/>
                  <a:gd name="T3" fmla="*/ 2147483646 h 21235"/>
                  <a:gd name="T4" fmla="*/ 0 w 21235"/>
                  <a:gd name="T5" fmla="*/ 2147483646 h 21235"/>
                  <a:gd name="T6" fmla="*/ 0 60000 65536"/>
                  <a:gd name="T7" fmla="*/ 0 60000 65536"/>
                  <a:gd name="T8" fmla="*/ 0 60000 65536"/>
                  <a:gd name="T9" fmla="*/ 0 w 21235"/>
                  <a:gd name="T10" fmla="*/ 0 h 21235"/>
                  <a:gd name="T11" fmla="*/ 21235 w 21235"/>
                  <a:gd name="T12" fmla="*/ 21235 h 21235"/>
                </a:gdLst>
                <a:ahLst/>
                <a:cxnLst>
                  <a:cxn ang="T6">
                    <a:pos x="T0" y="T1"/>
                  </a:cxn>
                  <a:cxn ang="T7">
                    <a:pos x="T2" y="T3"/>
                  </a:cxn>
                  <a:cxn ang="T8">
                    <a:pos x="T4" y="T5"/>
                  </a:cxn>
                </a:cxnLst>
                <a:rect l="T9" t="T10" r="T11" b="T12"/>
                <a:pathLst>
                  <a:path w="21235" h="21235" fill="none" extrusionOk="0">
                    <a:moveTo>
                      <a:pt x="3956" y="0"/>
                    </a:moveTo>
                    <a:cubicBezTo>
                      <a:pt x="12734" y="1636"/>
                      <a:pt x="19600" y="8503"/>
                      <a:pt x="21235" y="17280"/>
                    </a:cubicBezTo>
                  </a:path>
                  <a:path w="21235" h="21235" stroke="0" extrusionOk="0">
                    <a:moveTo>
                      <a:pt x="3956" y="0"/>
                    </a:moveTo>
                    <a:cubicBezTo>
                      <a:pt x="12734" y="1636"/>
                      <a:pt x="19600" y="8503"/>
                      <a:pt x="21235" y="17280"/>
                    </a:cubicBezTo>
                    <a:lnTo>
                      <a:pt x="0" y="21235"/>
                    </a:lnTo>
                    <a:lnTo>
                      <a:pt x="3956" y="0"/>
                    </a:lnTo>
                    <a:close/>
                  </a:path>
                </a:pathLst>
              </a:custGeom>
              <a:noFill/>
              <a:ln w="127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55560"/>
                  </a:solidFill>
                  <a:effectLst/>
                  <a:uLnTx/>
                  <a:uFillTx/>
                  <a:latin typeface="Roboto"/>
                  <a:ea typeface="+mn-ea"/>
                  <a:cs typeface="+mn-cs"/>
                </a:endParaRPr>
              </a:p>
            </p:txBody>
          </p:sp>
        </p:grpSp>
      </p:grpSp>
      <p:sp>
        <p:nvSpPr>
          <p:cNvPr id="3" name="Rectangle 2">
            <a:extLst>
              <a:ext uri="{FF2B5EF4-FFF2-40B4-BE49-F238E27FC236}">
                <a16:creationId xmlns:a16="http://schemas.microsoft.com/office/drawing/2014/main" id="{44134694-0B90-D76B-8C83-A4E2736593C9}"/>
              </a:ext>
            </a:extLst>
          </p:cNvPr>
          <p:cNvSpPr/>
          <p:nvPr/>
        </p:nvSpPr>
        <p:spPr>
          <a:xfrm>
            <a:off x="8184963" y="1081485"/>
            <a:ext cx="3567002" cy="1323439"/>
          </a:xfrm>
          <a:prstGeom prst="rect">
            <a:avLst/>
          </a:prstGeom>
          <a:noFill/>
        </p:spPr>
        <p:txBody>
          <a:bodyPr wrap="none" lIns="91440" tIns="45720" rIns="91440" bIns="45720">
            <a:spAutoFit/>
          </a:bodyPr>
          <a:lstStyle/>
          <a:p>
            <a:pPr algn="ctr"/>
            <a:r>
              <a:rPr lang="en-US" sz="4000" dirty="0">
                <a:ln w="0"/>
                <a:solidFill>
                  <a:srgbClr val="00B050"/>
                </a:solidFill>
                <a:effectLst>
                  <a:outerShdw blurRad="38100" dist="19050" dir="2700000" algn="tl" rotWithShape="0">
                    <a:schemeClr val="dk1">
                      <a:alpha val="40000"/>
                    </a:schemeClr>
                  </a:outerShdw>
                </a:effectLst>
              </a:rPr>
              <a:t>IHI’s BTS is a </a:t>
            </a:r>
          </a:p>
          <a:p>
            <a:pPr algn="ctr"/>
            <a:r>
              <a:rPr lang="en-US" sz="4000" dirty="0">
                <a:ln w="0"/>
                <a:solidFill>
                  <a:srgbClr val="00B050"/>
                </a:solidFill>
                <a:effectLst>
                  <a:outerShdw blurRad="38100" dist="19050" dir="2700000" algn="tl" rotWithShape="0">
                    <a:schemeClr val="dk1">
                      <a:alpha val="40000"/>
                    </a:schemeClr>
                  </a:outerShdw>
                </a:effectLst>
              </a:rPr>
              <a:t>spread  model!</a:t>
            </a:r>
            <a:endParaRPr lang="en-US" sz="4000" b="0" cap="none" spc="0"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305447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984D17F-CE00-4403-B510-8E775395359C}"/>
              </a:ext>
            </a:extLst>
          </p:cNvPr>
          <p:cNvSpPr>
            <a:spLocks noGrp="1"/>
          </p:cNvSpPr>
          <p:nvPr>
            <p:ph type="title"/>
          </p:nvPr>
        </p:nvSpPr>
        <p:spPr/>
        <p:txBody>
          <a:bodyPr/>
          <a:lstStyle/>
          <a:p>
            <a:pPr eaLnBrk="1" hangingPunct="1"/>
            <a:r>
              <a:rPr lang="en-US" altLang="en-US" dirty="0"/>
              <a:t>The IHI Breakthrough Series Collaborative</a:t>
            </a:r>
          </a:p>
        </p:txBody>
      </p:sp>
      <p:sp>
        <p:nvSpPr>
          <p:cNvPr id="90117" name="TextBox 1">
            <a:extLst>
              <a:ext uri="{FF2B5EF4-FFF2-40B4-BE49-F238E27FC236}">
                <a16:creationId xmlns:a16="http://schemas.microsoft.com/office/drawing/2014/main" id="{1472920D-CB11-4766-A41B-D6ECD0E432A4}"/>
              </a:ext>
            </a:extLst>
          </p:cNvPr>
          <p:cNvSpPr txBox="1">
            <a:spLocks noChangeArrowheads="1"/>
          </p:cNvSpPr>
          <p:nvPr/>
        </p:nvSpPr>
        <p:spPr bwMode="auto">
          <a:xfrm>
            <a:off x="9067800" y="639127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CD4E4"/>
              </a:buClr>
              <a:buSzPct val="85000"/>
              <a:buBlip>
                <a:blip r:embed="rId3"/>
              </a:buBlip>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9CD4E4"/>
              </a:buClr>
              <a:buSzPct val="85000"/>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9CD4E4"/>
              </a:buClr>
              <a:buSzPct val="85000"/>
              <a:buFont typeface="Arial" panose="020B0604020202020204" pitchFamily="34" charset="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CD4E4"/>
              </a:buClr>
              <a:buSzPct val="85000"/>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575"/>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S</a:t>
            </a:r>
          </a:p>
        </p:txBody>
      </p:sp>
      <p:sp>
        <p:nvSpPr>
          <p:cNvPr id="2" name="TextBox 1">
            <a:extLst>
              <a:ext uri="{FF2B5EF4-FFF2-40B4-BE49-F238E27FC236}">
                <a16:creationId xmlns:a16="http://schemas.microsoft.com/office/drawing/2014/main" id="{6BBED29F-F454-43CE-9F86-B47D20765812}"/>
              </a:ext>
            </a:extLst>
          </p:cNvPr>
          <p:cNvSpPr txBox="1"/>
          <p:nvPr/>
        </p:nvSpPr>
        <p:spPr>
          <a:xfrm>
            <a:off x="1796912" y="2236656"/>
            <a:ext cx="8598176"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455560"/>
                </a:solidFill>
                <a:effectLst/>
                <a:uLnTx/>
                <a:uFillTx/>
                <a:latin typeface="Roboto"/>
                <a:ea typeface="+mn-ea"/>
                <a:cs typeface="+mn-cs"/>
              </a:rPr>
              <a:t>An improvement method that relies on </a:t>
            </a:r>
            <a:r>
              <a:rPr kumimoji="0" lang="en-US" sz="4000" b="0" i="0" strike="noStrike" kern="1200" cap="none" spc="0" normalizeH="0" baseline="0" noProof="0" dirty="0">
                <a:ln>
                  <a:noFill/>
                </a:ln>
                <a:solidFill>
                  <a:srgbClr val="455560"/>
                </a:solidFill>
                <a:effectLst/>
                <a:uLnTx/>
                <a:uFillTx/>
                <a:latin typeface="Roboto"/>
                <a:ea typeface="+mn-ea"/>
                <a:cs typeface="+mn-cs"/>
              </a:rPr>
              <a:t>spread and adaptation of existing knowledge to multiple settings to accomplish a common aim.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95235" name="Rectangle 3"/>
          <p:cNvSpPr>
            <a:spLocks noChangeArrowheads="1"/>
          </p:cNvSpPr>
          <p:nvPr/>
        </p:nvSpPr>
        <p:spPr bwMode="auto">
          <a:xfrm>
            <a:off x="1725614" y="6248400"/>
            <a:ext cx="214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95236" name="Rectangle 4"/>
          <p:cNvSpPr>
            <a:spLocks noChangeArrowheads="1"/>
          </p:cNvSpPr>
          <p:nvPr/>
        </p:nvSpPr>
        <p:spPr bwMode="auto">
          <a:xfrm>
            <a:off x="4468813" y="6248400"/>
            <a:ext cx="3255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95237" name="Rectangle 5"/>
          <p:cNvSpPr>
            <a:spLocks noChangeArrowheads="1"/>
          </p:cNvSpPr>
          <p:nvPr/>
        </p:nvSpPr>
        <p:spPr bwMode="auto">
          <a:xfrm>
            <a:off x="1884364" y="228600"/>
            <a:ext cx="8402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95238" name="Rectangle 6"/>
          <p:cNvSpPr>
            <a:spLocks noChangeArrowheads="1"/>
          </p:cNvSpPr>
          <p:nvPr/>
        </p:nvSpPr>
        <p:spPr bwMode="auto">
          <a:xfrm>
            <a:off x="6577013" y="4676776"/>
            <a:ext cx="14779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440" tIns="41480" rIns="84440" bIns="41480">
            <a:spAutoFit/>
          </a:bodyPr>
          <a:lstStyle>
            <a:lvl1pPr defTabSz="852488">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852488">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852488">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300" dirty="0">
                <a:solidFill>
                  <a:srgbClr val="455560"/>
                </a:solidFill>
                <a:latin typeface="Roboto" panose="02000000000000000000" pitchFamily="2" charset="0"/>
              </a:rPr>
              <a:t>Late Majority</a:t>
            </a:r>
          </a:p>
        </p:txBody>
      </p:sp>
      <p:sp>
        <p:nvSpPr>
          <p:cNvPr id="95239" name="Rectangle 7"/>
          <p:cNvSpPr>
            <a:spLocks noChangeArrowheads="1"/>
          </p:cNvSpPr>
          <p:nvPr/>
        </p:nvSpPr>
        <p:spPr bwMode="auto">
          <a:xfrm>
            <a:off x="4273551" y="4676776"/>
            <a:ext cx="1439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440" tIns="41480" rIns="84440" bIns="41480">
            <a:spAutoFit/>
          </a:bodyPr>
          <a:lstStyle>
            <a:lvl1pPr defTabSz="852488">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852488">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852488">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300" dirty="0">
                <a:solidFill>
                  <a:srgbClr val="455560"/>
                </a:solidFill>
                <a:latin typeface="Roboto" panose="02000000000000000000" pitchFamily="2" charset="0"/>
              </a:rPr>
              <a:t>Early Majority</a:t>
            </a:r>
          </a:p>
        </p:txBody>
      </p:sp>
      <p:sp>
        <p:nvSpPr>
          <p:cNvPr id="95240" name="Rectangle 8"/>
          <p:cNvSpPr>
            <a:spLocks noChangeArrowheads="1"/>
          </p:cNvSpPr>
          <p:nvPr/>
        </p:nvSpPr>
        <p:spPr bwMode="auto">
          <a:xfrm>
            <a:off x="2652713" y="4699001"/>
            <a:ext cx="1562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440" tIns="41480" rIns="84440" bIns="41480">
            <a:spAutoFit/>
          </a:bodyPr>
          <a:lstStyle>
            <a:lvl1pPr defTabSz="852488">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852488">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852488">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300" dirty="0">
                <a:solidFill>
                  <a:srgbClr val="455560"/>
                </a:solidFill>
                <a:latin typeface="Roboto" panose="02000000000000000000" pitchFamily="2" charset="0"/>
              </a:rPr>
              <a:t>Early Adopters</a:t>
            </a:r>
          </a:p>
        </p:txBody>
      </p:sp>
      <p:sp>
        <p:nvSpPr>
          <p:cNvPr id="95241" name="Rectangle 9"/>
          <p:cNvSpPr>
            <a:spLocks noChangeArrowheads="1"/>
          </p:cNvSpPr>
          <p:nvPr/>
        </p:nvSpPr>
        <p:spPr bwMode="auto">
          <a:xfrm>
            <a:off x="8142288" y="4978456"/>
            <a:ext cx="2144713" cy="69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84440" tIns="41480" rIns="84440" bIns="41480">
            <a:spAutoFit/>
          </a:bodyPr>
          <a:lstStyle>
            <a:lvl1pPr defTabSz="852488">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852488">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852488">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000" dirty="0">
                <a:solidFill>
                  <a:srgbClr val="455560"/>
                </a:solidFill>
                <a:latin typeface="Roboto" panose="02000000000000000000" pitchFamily="2" charset="0"/>
              </a:rPr>
              <a:t>Laggards (Traditionalists) </a:t>
            </a:r>
          </a:p>
        </p:txBody>
      </p:sp>
      <p:sp>
        <p:nvSpPr>
          <p:cNvPr id="95242" name="Rectangle 10"/>
          <p:cNvSpPr>
            <a:spLocks noChangeArrowheads="1"/>
          </p:cNvSpPr>
          <p:nvPr/>
        </p:nvSpPr>
        <p:spPr bwMode="auto">
          <a:xfrm>
            <a:off x="1920875" y="5154613"/>
            <a:ext cx="723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95243" name="Rectangle 11"/>
          <p:cNvSpPr>
            <a:spLocks noChangeArrowheads="1"/>
          </p:cNvSpPr>
          <p:nvPr/>
        </p:nvSpPr>
        <p:spPr bwMode="auto">
          <a:xfrm>
            <a:off x="1506537" y="3960814"/>
            <a:ext cx="2276476"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440" tIns="41480" rIns="84440" bIns="41480">
            <a:spAutoFit/>
          </a:bodyPr>
          <a:lstStyle>
            <a:lvl1pPr defTabSz="852488">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defTabSz="852488">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defTabSz="852488">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defTabSz="852488">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defTabSz="852488"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50000"/>
              </a:spcBef>
              <a:buClrTx/>
              <a:buSzTx/>
              <a:buNone/>
            </a:pPr>
            <a:r>
              <a:rPr lang="en-US" altLang="en-US" sz="2600" dirty="0">
                <a:solidFill>
                  <a:srgbClr val="455560"/>
                </a:solidFill>
                <a:latin typeface="Roboto" panose="02000000000000000000" pitchFamily="2" charset="0"/>
              </a:rPr>
              <a:t>Innovators</a:t>
            </a:r>
          </a:p>
        </p:txBody>
      </p:sp>
      <p:sp>
        <p:nvSpPr>
          <p:cNvPr id="95244" name="Line 12"/>
          <p:cNvSpPr>
            <a:spLocks noChangeShapeType="1"/>
          </p:cNvSpPr>
          <p:nvPr/>
        </p:nvSpPr>
        <p:spPr bwMode="auto">
          <a:xfrm>
            <a:off x="1530350" y="5583238"/>
            <a:ext cx="8978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95245" name="Line 13"/>
          <p:cNvSpPr>
            <a:spLocks noChangeShapeType="1"/>
          </p:cNvSpPr>
          <p:nvPr/>
        </p:nvSpPr>
        <p:spPr bwMode="auto">
          <a:xfrm flipH="1">
            <a:off x="6107113" y="2265364"/>
            <a:ext cx="0" cy="3286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95246" name="Line 14"/>
          <p:cNvSpPr>
            <a:spLocks noChangeShapeType="1"/>
          </p:cNvSpPr>
          <p:nvPr/>
        </p:nvSpPr>
        <p:spPr bwMode="auto">
          <a:xfrm>
            <a:off x="8220075" y="4051301"/>
            <a:ext cx="0" cy="15081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95247" name="Line 15"/>
          <p:cNvSpPr>
            <a:spLocks noChangeShapeType="1"/>
          </p:cNvSpPr>
          <p:nvPr/>
        </p:nvSpPr>
        <p:spPr bwMode="auto">
          <a:xfrm flipH="1">
            <a:off x="4097338" y="3657601"/>
            <a:ext cx="0" cy="1901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95248" name="Line 16"/>
          <p:cNvSpPr>
            <a:spLocks noChangeShapeType="1"/>
          </p:cNvSpPr>
          <p:nvPr/>
        </p:nvSpPr>
        <p:spPr bwMode="auto">
          <a:xfrm>
            <a:off x="2733675" y="4945063"/>
            <a:ext cx="0" cy="6143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95249" name="Freeform 17"/>
          <p:cNvSpPr>
            <a:spLocks/>
          </p:cNvSpPr>
          <p:nvPr/>
        </p:nvSpPr>
        <p:spPr bwMode="auto">
          <a:xfrm>
            <a:off x="1884363" y="2208213"/>
            <a:ext cx="8134350" cy="2946400"/>
          </a:xfrm>
          <a:custGeom>
            <a:avLst/>
            <a:gdLst>
              <a:gd name="T0" fmla="*/ 0 w 5527"/>
              <a:gd name="T1" fmla="*/ 2147483646 h 1840"/>
              <a:gd name="T2" fmla="*/ 2147483646 w 5527"/>
              <a:gd name="T3" fmla="*/ 2147483646 h 1840"/>
              <a:gd name="T4" fmla="*/ 2147483646 w 5527"/>
              <a:gd name="T5" fmla="*/ 2147483646 h 1840"/>
              <a:gd name="T6" fmla="*/ 2147483646 w 5527"/>
              <a:gd name="T7" fmla="*/ 2147483646 h 1840"/>
              <a:gd name="T8" fmla="*/ 2147483646 w 5527"/>
              <a:gd name="T9" fmla="*/ 2147483646 h 1840"/>
              <a:gd name="T10" fmla="*/ 2147483646 w 5527"/>
              <a:gd name="T11" fmla="*/ 2147483646 h 1840"/>
              <a:gd name="T12" fmla="*/ 2147483646 w 5527"/>
              <a:gd name="T13" fmla="*/ 2147483646 h 1840"/>
              <a:gd name="T14" fmla="*/ 2147483646 w 5527"/>
              <a:gd name="T15" fmla="*/ 2147483646 h 1840"/>
              <a:gd name="T16" fmla="*/ 2147483646 w 5527"/>
              <a:gd name="T17" fmla="*/ 2147483646 h 1840"/>
              <a:gd name="T18" fmla="*/ 2147483646 w 5527"/>
              <a:gd name="T19" fmla="*/ 2147483646 h 1840"/>
              <a:gd name="T20" fmla="*/ 2147483646 w 5527"/>
              <a:gd name="T21" fmla="*/ 2147483646 h 1840"/>
              <a:gd name="T22" fmla="*/ 2147483646 w 5527"/>
              <a:gd name="T23" fmla="*/ 2147483646 h 1840"/>
              <a:gd name="T24" fmla="*/ 2147483646 w 5527"/>
              <a:gd name="T25" fmla="*/ 2147483646 h 1840"/>
              <a:gd name="T26" fmla="*/ 2147483646 w 5527"/>
              <a:gd name="T27" fmla="*/ 2147483646 h 1840"/>
              <a:gd name="T28" fmla="*/ 2147483646 w 5527"/>
              <a:gd name="T29" fmla="*/ 2147483646 h 1840"/>
              <a:gd name="T30" fmla="*/ 2147483646 w 5527"/>
              <a:gd name="T31" fmla="*/ 2147483646 h 1840"/>
              <a:gd name="T32" fmla="*/ 2147483646 w 5527"/>
              <a:gd name="T33" fmla="*/ 2147483646 h 1840"/>
              <a:gd name="T34" fmla="*/ 2147483646 w 5527"/>
              <a:gd name="T35" fmla="*/ 2147483646 h 1840"/>
              <a:gd name="T36" fmla="*/ 2147483646 w 5527"/>
              <a:gd name="T37" fmla="*/ 2147483646 h 1840"/>
              <a:gd name="T38" fmla="*/ 2147483646 w 5527"/>
              <a:gd name="T39" fmla="*/ 2147483646 h 1840"/>
              <a:gd name="T40" fmla="*/ 2147483646 w 5527"/>
              <a:gd name="T41" fmla="*/ 2147483646 h 1840"/>
              <a:gd name="T42" fmla="*/ 2147483646 w 5527"/>
              <a:gd name="T43" fmla="*/ 2147483646 h 1840"/>
              <a:gd name="T44" fmla="*/ 2147483646 w 5527"/>
              <a:gd name="T45" fmla="*/ 0 h 1840"/>
              <a:gd name="T46" fmla="*/ 2147483646 w 5527"/>
              <a:gd name="T47" fmla="*/ 2147483646 h 1840"/>
              <a:gd name="T48" fmla="*/ 2147483646 w 5527"/>
              <a:gd name="T49" fmla="*/ 2147483646 h 1840"/>
              <a:gd name="T50" fmla="*/ 2147483646 w 5527"/>
              <a:gd name="T51" fmla="*/ 2147483646 h 1840"/>
              <a:gd name="T52" fmla="*/ 2147483646 w 5527"/>
              <a:gd name="T53" fmla="*/ 2147483646 h 1840"/>
              <a:gd name="T54" fmla="*/ 2147483646 w 5527"/>
              <a:gd name="T55" fmla="*/ 2147483646 h 1840"/>
              <a:gd name="T56" fmla="*/ 2147483646 w 5527"/>
              <a:gd name="T57" fmla="*/ 2147483646 h 1840"/>
              <a:gd name="T58" fmla="*/ 2147483646 w 5527"/>
              <a:gd name="T59" fmla="*/ 2147483646 h 1840"/>
              <a:gd name="T60" fmla="*/ 2147483646 w 5527"/>
              <a:gd name="T61" fmla="*/ 2147483646 h 1840"/>
              <a:gd name="T62" fmla="*/ 2147483646 w 5527"/>
              <a:gd name="T63" fmla="*/ 2147483646 h 1840"/>
              <a:gd name="T64" fmla="*/ 2147483646 w 5527"/>
              <a:gd name="T65" fmla="*/ 2147483646 h 1840"/>
              <a:gd name="T66" fmla="*/ 2147483646 w 5527"/>
              <a:gd name="T67" fmla="*/ 2147483646 h 1840"/>
              <a:gd name="T68" fmla="*/ 2147483646 w 5527"/>
              <a:gd name="T69" fmla="*/ 2147483646 h 1840"/>
              <a:gd name="T70" fmla="*/ 2147483646 w 5527"/>
              <a:gd name="T71" fmla="*/ 2147483646 h 1840"/>
              <a:gd name="T72" fmla="*/ 2147483646 w 5527"/>
              <a:gd name="T73" fmla="*/ 2147483646 h 1840"/>
              <a:gd name="T74" fmla="*/ 2147483646 w 5527"/>
              <a:gd name="T75" fmla="*/ 2147483646 h 1840"/>
              <a:gd name="T76" fmla="*/ 2147483646 w 5527"/>
              <a:gd name="T77" fmla="*/ 2147483646 h 1840"/>
              <a:gd name="T78" fmla="*/ 2147483646 w 5527"/>
              <a:gd name="T79" fmla="*/ 2147483646 h 1840"/>
              <a:gd name="T80" fmla="*/ 2147483646 w 5527"/>
              <a:gd name="T81" fmla="*/ 2147483646 h 1840"/>
              <a:gd name="T82" fmla="*/ 2147483646 w 5527"/>
              <a:gd name="T83" fmla="*/ 2147483646 h 1840"/>
              <a:gd name="T84" fmla="*/ 2147483646 w 5527"/>
              <a:gd name="T85" fmla="*/ 2147483646 h 1840"/>
              <a:gd name="T86" fmla="*/ 2147483646 w 5527"/>
              <a:gd name="T87" fmla="*/ 2147483646 h 1840"/>
              <a:gd name="T88" fmla="*/ 2147483646 w 5527"/>
              <a:gd name="T89" fmla="*/ 2147483646 h 1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27"/>
              <a:gd name="T136" fmla="*/ 0 h 1840"/>
              <a:gd name="T137" fmla="*/ 5527 w 5527"/>
              <a:gd name="T138" fmla="*/ 1840 h 1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27" h="1840">
                <a:moveTo>
                  <a:pt x="0" y="1839"/>
                </a:moveTo>
                <a:lnTo>
                  <a:pt x="125" y="1789"/>
                </a:lnTo>
                <a:lnTo>
                  <a:pt x="250" y="1740"/>
                </a:lnTo>
                <a:lnTo>
                  <a:pt x="377" y="1695"/>
                </a:lnTo>
                <a:lnTo>
                  <a:pt x="503" y="1642"/>
                </a:lnTo>
                <a:lnTo>
                  <a:pt x="629" y="1580"/>
                </a:lnTo>
                <a:lnTo>
                  <a:pt x="755" y="1496"/>
                </a:lnTo>
                <a:lnTo>
                  <a:pt x="880" y="1411"/>
                </a:lnTo>
                <a:lnTo>
                  <a:pt x="1001" y="1329"/>
                </a:lnTo>
                <a:lnTo>
                  <a:pt x="1127" y="1239"/>
                </a:lnTo>
                <a:lnTo>
                  <a:pt x="1254" y="1147"/>
                </a:lnTo>
                <a:lnTo>
                  <a:pt x="1380" y="1023"/>
                </a:lnTo>
                <a:lnTo>
                  <a:pt x="1505" y="870"/>
                </a:lnTo>
                <a:lnTo>
                  <a:pt x="1631" y="722"/>
                </a:lnTo>
                <a:lnTo>
                  <a:pt x="1757" y="563"/>
                </a:lnTo>
                <a:lnTo>
                  <a:pt x="1883" y="381"/>
                </a:lnTo>
                <a:lnTo>
                  <a:pt x="2009" y="260"/>
                </a:lnTo>
                <a:lnTo>
                  <a:pt x="2134" y="182"/>
                </a:lnTo>
                <a:lnTo>
                  <a:pt x="2260" y="110"/>
                </a:lnTo>
                <a:lnTo>
                  <a:pt x="2387" y="61"/>
                </a:lnTo>
                <a:lnTo>
                  <a:pt x="2512" y="29"/>
                </a:lnTo>
                <a:lnTo>
                  <a:pt x="2638" y="8"/>
                </a:lnTo>
                <a:lnTo>
                  <a:pt x="2764" y="0"/>
                </a:lnTo>
                <a:lnTo>
                  <a:pt x="2886" y="8"/>
                </a:lnTo>
                <a:lnTo>
                  <a:pt x="3012" y="29"/>
                </a:lnTo>
                <a:lnTo>
                  <a:pt x="3138" y="61"/>
                </a:lnTo>
                <a:lnTo>
                  <a:pt x="3264" y="110"/>
                </a:lnTo>
                <a:lnTo>
                  <a:pt x="3390" y="182"/>
                </a:lnTo>
                <a:lnTo>
                  <a:pt x="3515" y="260"/>
                </a:lnTo>
                <a:lnTo>
                  <a:pt x="3641" y="381"/>
                </a:lnTo>
                <a:lnTo>
                  <a:pt x="3767" y="563"/>
                </a:lnTo>
                <a:lnTo>
                  <a:pt x="3893" y="722"/>
                </a:lnTo>
                <a:lnTo>
                  <a:pt x="4019" y="870"/>
                </a:lnTo>
                <a:lnTo>
                  <a:pt x="4143" y="1023"/>
                </a:lnTo>
                <a:lnTo>
                  <a:pt x="4269" y="1147"/>
                </a:lnTo>
                <a:lnTo>
                  <a:pt x="4397" y="1239"/>
                </a:lnTo>
                <a:lnTo>
                  <a:pt x="4523" y="1329"/>
                </a:lnTo>
                <a:lnTo>
                  <a:pt x="4644" y="1411"/>
                </a:lnTo>
                <a:lnTo>
                  <a:pt x="4769" y="1496"/>
                </a:lnTo>
                <a:lnTo>
                  <a:pt x="4895" y="1580"/>
                </a:lnTo>
                <a:lnTo>
                  <a:pt x="5021" y="1642"/>
                </a:lnTo>
                <a:lnTo>
                  <a:pt x="5147" y="1695"/>
                </a:lnTo>
                <a:lnTo>
                  <a:pt x="5274" y="1740"/>
                </a:lnTo>
                <a:lnTo>
                  <a:pt x="5400" y="1789"/>
                </a:lnTo>
                <a:lnTo>
                  <a:pt x="5526" y="1839"/>
                </a:lnTo>
              </a:path>
            </a:pathLst>
          </a:custGeom>
          <a:noFill/>
          <a:ln w="508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455560"/>
              </a:solidFill>
              <a:latin typeface="Roboto"/>
            </a:endParaRPr>
          </a:p>
        </p:txBody>
      </p:sp>
      <p:sp>
        <p:nvSpPr>
          <p:cNvPr id="95250" name="Line 18"/>
          <p:cNvSpPr>
            <a:spLocks noChangeShapeType="1"/>
          </p:cNvSpPr>
          <p:nvPr/>
        </p:nvSpPr>
        <p:spPr bwMode="auto">
          <a:xfrm>
            <a:off x="1920876" y="4530726"/>
            <a:ext cx="428625" cy="91281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455560"/>
              </a:solidFill>
              <a:latin typeface="Roboto"/>
            </a:endParaRPr>
          </a:p>
        </p:txBody>
      </p:sp>
      <p:sp>
        <p:nvSpPr>
          <p:cNvPr id="43027" name="Rectangle 19"/>
          <p:cNvSpPr>
            <a:spLocks noGrp="1" noChangeArrowheads="1"/>
          </p:cNvSpPr>
          <p:nvPr>
            <p:ph type="title" idx="4294967295"/>
          </p:nvPr>
        </p:nvSpPr>
        <p:spPr bwMode="auto">
          <a:xfrm>
            <a:off x="2135188" y="4572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eaLnBrk="0" fontAlgn="base" hangingPunct="0">
              <a:spcBef>
                <a:spcPct val="0"/>
              </a:spcBef>
              <a:spcAft>
                <a:spcPct val="0"/>
              </a:spcAft>
              <a:defRPr sz="4000" kern="1200">
                <a:solidFill>
                  <a:srgbClr val="009EC2"/>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4000">
                <a:solidFill>
                  <a:srgbClr val="009EC2"/>
                </a:solidFill>
                <a:latin typeface="Arial" panose="020B0604020202020204" pitchFamily="34" charset="0"/>
                <a:ea typeface="MS PGothic" panose="020B0600070205080204" pitchFamily="34" charset="-128"/>
                <a:cs typeface="Arial" charset="0"/>
              </a:defRPr>
            </a:lvl2pPr>
            <a:lvl3pPr algn="l" rtl="0" eaLnBrk="0" fontAlgn="base" hangingPunct="0">
              <a:spcBef>
                <a:spcPct val="0"/>
              </a:spcBef>
              <a:spcAft>
                <a:spcPct val="0"/>
              </a:spcAft>
              <a:defRPr sz="4000">
                <a:solidFill>
                  <a:srgbClr val="009EC2"/>
                </a:solidFill>
                <a:latin typeface="Arial" panose="020B0604020202020204" pitchFamily="34" charset="0"/>
                <a:ea typeface="MS PGothic" panose="020B0600070205080204" pitchFamily="34" charset="-128"/>
                <a:cs typeface="Arial" charset="0"/>
              </a:defRPr>
            </a:lvl3pPr>
            <a:lvl4pPr algn="l" rtl="0" eaLnBrk="0" fontAlgn="base" hangingPunct="0">
              <a:spcBef>
                <a:spcPct val="0"/>
              </a:spcBef>
              <a:spcAft>
                <a:spcPct val="0"/>
              </a:spcAft>
              <a:defRPr sz="4000">
                <a:solidFill>
                  <a:srgbClr val="009EC2"/>
                </a:solidFill>
                <a:latin typeface="Arial" panose="020B0604020202020204" pitchFamily="34" charset="0"/>
                <a:ea typeface="MS PGothic" panose="020B0600070205080204" pitchFamily="34" charset="-128"/>
                <a:cs typeface="Arial" charset="0"/>
              </a:defRPr>
            </a:lvl4pPr>
            <a:lvl5pPr algn="l" rtl="0" eaLnBrk="0" fontAlgn="base" hangingPunct="0">
              <a:spcBef>
                <a:spcPct val="0"/>
              </a:spcBef>
              <a:spcAft>
                <a:spcPct val="0"/>
              </a:spcAft>
              <a:defRPr sz="4000">
                <a:solidFill>
                  <a:srgbClr val="009EC2"/>
                </a:solidFill>
                <a:latin typeface="Arial" panose="020B0604020202020204" pitchFamily="34" charset="0"/>
                <a:ea typeface="MS PGothic" panose="020B0600070205080204" pitchFamily="34" charset="-128"/>
                <a:cs typeface="Arial" charset="0"/>
              </a:defRPr>
            </a:lvl5pPr>
            <a:lvl6pPr marL="457200" algn="l" rtl="0" fontAlgn="base">
              <a:spcBef>
                <a:spcPct val="0"/>
              </a:spcBef>
              <a:spcAft>
                <a:spcPct val="0"/>
              </a:spcAft>
              <a:defRPr sz="4000">
                <a:solidFill>
                  <a:srgbClr val="009EC2"/>
                </a:solidFill>
                <a:latin typeface="Arial" panose="020B0604020202020204" pitchFamily="34" charset="0"/>
                <a:ea typeface="MS PGothic" panose="020B0600070205080204" pitchFamily="34" charset="-128"/>
              </a:defRPr>
            </a:lvl6pPr>
            <a:lvl7pPr marL="914400" algn="l" rtl="0" fontAlgn="base">
              <a:spcBef>
                <a:spcPct val="0"/>
              </a:spcBef>
              <a:spcAft>
                <a:spcPct val="0"/>
              </a:spcAft>
              <a:defRPr sz="4000">
                <a:solidFill>
                  <a:srgbClr val="009EC2"/>
                </a:solidFill>
                <a:latin typeface="Arial" panose="020B0604020202020204" pitchFamily="34" charset="0"/>
                <a:ea typeface="MS PGothic" panose="020B0600070205080204" pitchFamily="34" charset="-128"/>
              </a:defRPr>
            </a:lvl7pPr>
            <a:lvl8pPr marL="1371600" algn="l" rtl="0" fontAlgn="base">
              <a:spcBef>
                <a:spcPct val="0"/>
              </a:spcBef>
              <a:spcAft>
                <a:spcPct val="0"/>
              </a:spcAft>
              <a:defRPr sz="4000">
                <a:solidFill>
                  <a:srgbClr val="009EC2"/>
                </a:solidFill>
                <a:latin typeface="Arial" panose="020B0604020202020204" pitchFamily="34" charset="0"/>
                <a:ea typeface="MS PGothic" panose="020B0600070205080204" pitchFamily="34" charset="-128"/>
              </a:defRPr>
            </a:lvl8pPr>
            <a:lvl9pPr marL="1828800" algn="l" rtl="0" fontAlgn="base">
              <a:spcBef>
                <a:spcPct val="0"/>
              </a:spcBef>
              <a:spcAft>
                <a:spcPct val="0"/>
              </a:spcAft>
              <a:defRPr sz="4000">
                <a:solidFill>
                  <a:srgbClr val="009EC2"/>
                </a:solidFill>
                <a:latin typeface="Arial" panose="020B0604020202020204" pitchFamily="34" charset="0"/>
                <a:ea typeface="MS PGothic" panose="020B0600070205080204" pitchFamily="34" charset="-128"/>
              </a:defRPr>
            </a:lvl9pPr>
          </a:lstStyle>
          <a:p>
            <a:pPr defTabSz="1090613" eaLnBrk="1" fontAlgn="auto" hangingPunct="1">
              <a:spcAft>
                <a:spcPts val="0"/>
              </a:spcAft>
              <a:defRPr/>
            </a:pPr>
            <a:r>
              <a:rPr lang="en-US" dirty="0">
                <a:solidFill>
                  <a:schemeClr val="tx1"/>
                </a:solidFill>
                <a:latin typeface="Roboto" panose="02000000000000000000" pitchFamily="2" charset="0"/>
                <a:ea typeface="+mj-ea"/>
              </a:rPr>
              <a:t>Everett Rogers Adopter Categorization</a:t>
            </a:r>
            <a:r>
              <a:rPr lang="en-US" dirty="0">
                <a:solidFill>
                  <a:schemeClr val="tx2"/>
                </a:solidFill>
                <a:latin typeface="Roboto" panose="02000000000000000000" pitchFamily="2" charset="0"/>
                <a:ea typeface="+mj-ea"/>
              </a:rPr>
              <a:t>: </a:t>
            </a:r>
            <a:br>
              <a:rPr lang="en-US" dirty="0">
                <a:solidFill>
                  <a:schemeClr val="tx2"/>
                </a:solidFill>
                <a:latin typeface="Roboto" panose="02000000000000000000" pitchFamily="2" charset="0"/>
                <a:ea typeface="+mj-ea"/>
              </a:rPr>
            </a:br>
            <a:endParaRPr lang="en-US" sz="3600" dirty="0">
              <a:solidFill>
                <a:schemeClr val="tx2"/>
              </a:solidFill>
              <a:latin typeface="Roboto" panose="02000000000000000000" pitchFamily="2" charset="0"/>
              <a:ea typeface="+mj-ea"/>
            </a:endParaRPr>
          </a:p>
        </p:txBody>
      </p:sp>
      <p:sp>
        <p:nvSpPr>
          <p:cNvPr id="95252" name="Text Box 20"/>
          <p:cNvSpPr txBox="1">
            <a:spLocks noChangeArrowheads="1"/>
          </p:cNvSpPr>
          <p:nvPr/>
        </p:nvSpPr>
        <p:spPr bwMode="auto">
          <a:xfrm>
            <a:off x="1912337" y="5581651"/>
            <a:ext cx="583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0"/>
              </a:spcBef>
              <a:buClrTx/>
              <a:buSzTx/>
              <a:buNone/>
            </a:pPr>
            <a:r>
              <a:rPr lang="en-US" altLang="en-US" sz="2400" dirty="0">
                <a:solidFill>
                  <a:srgbClr val="455560"/>
                </a:solidFill>
                <a:latin typeface="Roboto" panose="02000000000000000000" pitchFamily="2" charset="0"/>
              </a:rPr>
              <a:t>2%</a:t>
            </a:r>
          </a:p>
        </p:txBody>
      </p:sp>
      <p:sp>
        <p:nvSpPr>
          <p:cNvPr id="95253" name="Text Box 21"/>
          <p:cNvSpPr txBox="1">
            <a:spLocks noChangeArrowheads="1"/>
          </p:cNvSpPr>
          <p:nvPr/>
        </p:nvSpPr>
        <p:spPr bwMode="auto">
          <a:xfrm>
            <a:off x="3043238" y="5583238"/>
            <a:ext cx="881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400" dirty="0">
                <a:solidFill>
                  <a:srgbClr val="455560"/>
                </a:solidFill>
                <a:latin typeface="Roboto" panose="02000000000000000000" pitchFamily="2" charset="0"/>
              </a:rPr>
              <a:t>13%</a:t>
            </a:r>
          </a:p>
        </p:txBody>
      </p:sp>
      <p:sp>
        <p:nvSpPr>
          <p:cNvPr id="95254" name="Text Box 22"/>
          <p:cNvSpPr txBox="1">
            <a:spLocks noChangeArrowheads="1"/>
          </p:cNvSpPr>
          <p:nvPr/>
        </p:nvSpPr>
        <p:spPr bwMode="auto">
          <a:xfrm>
            <a:off x="4468813" y="5583238"/>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400" dirty="0">
                <a:solidFill>
                  <a:srgbClr val="455560"/>
                </a:solidFill>
                <a:latin typeface="Roboto" panose="02000000000000000000" pitchFamily="2" charset="0"/>
              </a:rPr>
              <a:t>35%</a:t>
            </a:r>
          </a:p>
        </p:txBody>
      </p:sp>
      <p:sp>
        <p:nvSpPr>
          <p:cNvPr id="95255" name="Text Box 23"/>
          <p:cNvSpPr txBox="1">
            <a:spLocks noChangeArrowheads="1"/>
          </p:cNvSpPr>
          <p:nvPr/>
        </p:nvSpPr>
        <p:spPr bwMode="auto">
          <a:xfrm>
            <a:off x="6756401" y="5583238"/>
            <a:ext cx="96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400" dirty="0">
                <a:solidFill>
                  <a:srgbClr val="455560"/>
                </a:solidFill>
                <a:latin typeface="Roboto" panose="02000000000000000000" pitchFamily="2" charset="0"/>
              </a:rPr>
              <a:t>35%</a:t>
            </a:r>
          </a:p>
        </p:txBody>
      </p:sp>
      <p:sp>
        <p:nvSpPr>
          <p:cNvPr id="95256" name="Text Box 24"/>
          <p:cNvSpPr txBox="1">
            <a:spLocks noChangeArrowheads="1"/>
          </p:cNvSpPr>
          <p:nvPr/>
        </p:nvSpPr>
        <p:spPr bwMode="auto">
          <a:xfrm>
            <a:off x="8782050" y="5583238"/>
            <a:ext cx="81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50000"/>
              </a:spcBef>
              <a:buClrTx/>
              <a:buSzTx/>
              <a:buNone/>
            </a:pPr>
            <a:r>
              <a:rPr lang="en-US" altLang="en-US" sz="2400" dirty="0">
                <a:solidFill>
                  <a:srgbClr val="455560"/>
                </a:solidFill>
                <a:latin typeface="Roboto" panose="02000000000000000000" pitchFamily="2" charset="0"/>
              </a:rPr>
              <a:t>15%</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ChangeArrowheads="1"/>
          </p:cNvSpPr>
          <p:nvPr/>
        </p:nvSpPr>
        <p:spPr bwMode="blackWhite">
          <a:xfrm rot="5400000">
            <a:off x="5464970" y="1697832"/>
            <a:ext cx="4651375" cy="44561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5667 w 21600"/>
              <a:gd name="T13" fmla="*/ 5667 h 21600"/>
              <a:gd name="T14" fmla="*/ 15933 w 21600"/>
              <a:gd name="T15" fmla="*/ 15933 h 21600"/>
            </a:gdLst>
            <a:ahLst/>
            <a:cxnLst>
              <a:cxn ang="T8">
                <a:pos x="T0" y="T1"/>
              </a:cxn>
              <a:cxn ang="T9">
                <a:pos x="T2" y="T3"/>
              </a:cxn>
              <a:cxn ang="T10">
                <a:pos x="T4" y="T5"/>
              </a:cxn>
              <a:cxn ang="T11">
                <a:pos x="T6" y="T7"/>
              </a:cxn>
            </a:cxnLst>
            <a:rect l="T12" t="T13" r="T14" b="T15"/>
            <a:pathLst>
              <a:path w="21600" h="21600">
                <a:moveTo>
                  <a:pt x="0" y="0"/>
                </a:moveTo>
                <a:lnTo>
                  <a:pt x="7733" y="21600"/>
                </a:lnTo>
                <a:lnTo>
                  <a:pt x="13867" y="21600"/>
                </a:lnTo>
                <a:lnTo>
                  <a:pt x="21600" y="0"/>
                </a:lnTo>
                <a:lnTo>
                  <a:pt x="0" y="0"/>
                </a:lnTo>
                <a:close/>
              </a:path>
            </a:pathLst>
          </a:custGeom>
          <a:solidFill>
            <a:srgbClr val="8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455560"/>
              </a:solidFill>
              <a:latin typeface="Roboto"/>
            </a:endParaRPr>
          </a:p>
        </p:txBody>
      </p:sp>
      <p:grpSp>
        <p:nvGrpSpPr>
          <p:cNvPr id="102403" name="Group 3"/>
          <p:cNvGrpSpPr>
            <a:grpSpLocks/>
          </p:cNvGrpSpPr>
          <p:nvPr/>
        </p:nvGrpSpPr>
        <p:grpSpPr bwMode="auto">
          <a:xfrm>
            <a:off x="-152400" y="-381000"/>
            <a:ext cx="9013825" cy="6765925"/>
            <a:chOff x="0" y="58"/>
            <a:chExt cx="5678" cy="4262"/>
          </a:xfrm>
        </p:grpSpPr>
        <p:sp>
          <p:nvSpPr>
            <p:cNvPr id="102499" name="Rectangle 4"/>
            <p:cNvSpPr>
              <a:spLocks noChangeArrowheads="1"/>
            </p:cNvSpPr>
            <p:nvPr/>
          </p:nvSpPr>
          <p:spPr bwMode="blackWhite">
            <a:xfrm>
              <a:off x="0" y="58"/>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0" name="Rectangle 5"/>
            <p:cNvSpPr>
              <a:spLocks noChangeArrowheads="1"/>
            </p:cNvSpPr>
            <p:nvPr/>
          </p:nvSpPr>
          <p:spPr bwMode="blackWhite">
            <a:xfrm>
              <a:off x="0" y="106"/>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1" name="Rectangle 6"/>
            <p:cNvSpPr>
              <a:spLocks noChangeArrowheads="1"/>
            </p:cNvSpPr>
            <p:nvPr/>
          </p:nvSpPr>
          <p:spPr bwMode="blackWhite">
            <a:xfrm>
              <a:off x="0" y="157"/>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2" name="Rectangle 7"/>
            <p:cNvSpPr>
              <a:spLocks noChangeArrowheads="1"/>
            </p:cNvSpPr>
            <p:nvPr/>
          </p:nvSpPr>
          <p:spPr bwMode="blackWhite">
            <a:xfrm>
              <a:off x="0" y="205"/>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3" name="Rectangle 8"/>
            <p:cNvSpPr>
              <a:spLocks noChangeArrowheads="1"/>
            </p:cNvSpPr>
            <p:nvPr/>
          </p:nvSpPr>
          <p:spPr bwMode="blackWhite">
            <a:xfrm>
              <a:off x="0" y="254"/>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4" name="Rectangle 9"/>
            <p:cNvSpPr>
              <a:spLocks noChangeArrowheads="1"/>
            </p:cNvSpPr>
            <p:nvPr/>
          </p:nvSpPr>
          <p:spPr bwMode="blackWhite">
            <a:xfrm>
              <a:off x="0" y="302"/>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5" name="Rectangle 10"/>
            <p:cNvSpPr>
              <a:spLocks noChangeArrowheads="1"/>
            </p:cNvSpPr>
            <p:nvPr/>
          </p:nvSpPr>
          <p:spPr bwMode="blackWhite">
            <a:xfrm>
              <a:off x="0" y="353"/>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6" name="Rectangle 11"/>
            <p:cNvSpPr>
              <a:spLocks noChangeArrowheads="1"/>
            </p:cNvSpPr>
            <p:nvPr/>
          </p:nvSpPr>
          <p:spPr bwMode="blackWhite">
            <a:xfrm>
              <a:off x="0" y="401"/>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7" name="Rectangle 12"/>
            <p:cNvSpPr>
              <a:spLocks noChangeArrowheads="1"/>
            </p:cNvSpPr>
            <p:nvPr/>
          </p:nvSpPr>
          <p:spPr bwMode="blackWhite">
            <a:xfrm>
              <a:off x="0" y="450"/>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8" name="Rectangle 13"/>
            <p:cNvSpPr>
              <a:spLocks noChangeArrowheads="1"/>
            </p:cNvSpPr>
            <p:nvPr/>
          </p:nvSpPr>
          <p:spPr bwMode="blackWhite">
            <a:xfrm>
              <a:off x="0" y="498"/>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09" name="Rectangle 14"/>
            <p:cNvSpPr>
              <a:spLocks noChangeArrowheads="1"/>
            </p:cNvSpPr>
            <p:nvPr/>
          </p:nvSpPr>
          <p:spPr bwMode="blackWhite">
            <a:xfrm>
              <a:off x="0" y="549"/>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0" name="Rectangle 15"/>
            <p:cNvSpPr>
              <a:spLocks noChangeArrowheads="1"/>
            </p:cNvSpPr>
            <p:nvPr/>
          </p:nvSpPr>
          <p:spPr bwMode="blackWhite">
            <a:xfrm>
              <a:off x="0" y="597"/>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1" name="Rectangle 16"/>
            <p:cNvSpPr>
              <a:spLocks noChangeArrowheads="1"/>
            </p:cNvSpPr>
            <p:nvPr/>
          </p:nvSpPr>
          <p:spPr bwMode="blackWhite">
            <a:xfrm>
              <a:off x="0" y="646"/>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2" name="Rectangle 17"/>
            <p:cNvSpPr>
              <a:spLocks noChangeArrowheads="1"/>
            </p:cNvSpPr>
            <p:nvPr/>
          </p:nvSpPr>
          <p:spPr bwMode="blackWhite">
            <a:xfrm>
              <a:off x="0" y="694"/>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3" name="Rectangle 18"/>
            <p:cNvSpPr>
              <a:spLocks noChangeArrowheads="1"/>
            </p:cNvSpPr>
            <p:nvPr/>
          </p:nvSpPr>
          <p:spPr bwMode="blackWhite">
            <a:xfrm>
              <a:off x="0" y="744"/>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4" name="Rectangle 19"/>
            <p:cNvSpPr>
              <a:spLocks noChangeArrowheads="1"/>
            </p:cNvSpPr>
            <p:nvPr/>
          </p:nvSpPr>
          <p:spPr bwMode="blackWhite">
            <a:xfrm>
              <a:off x="0" y="793"/>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5" name="Rectangle 20"/>
            <p:cNvSpPr>
              <a:spLocks noChangeArrowheads="1"/>
            </p:cNvSpPr>
            <p:nvPr/>
          </p:nvSpPr>
          <p:spPr bwMode="blackWhite">
            <a:xfrm>
              <a:off x="0" y="841"/>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6" name="Rectangle 21"/>
            <p:cNvSpPr>
              <a:spLocks noChangeArrowheads="1"/>
            </p:cNvSpPr>
            <p:nvPr/>
          </p:nvSpPr>
          <p:spPr bwMode="blackWhite">
            <a:xfrm>
              <a:off x="0" y="890"/>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7" name="Rectangle 22"/>
            <p:cNvSpPr>
              <a:spLocks noChangeArrowheads="1"/>
            </p:cNvSpPr>
            <p:nvPr/>
          </p:nvSpPr>
          <p:spPr bwMode="blackWhite">
            <a:xfrm>
              <a:off x="0" y="940"/>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8" name="Rectangle 23"/>
            <p:cNvSpPr>
              <a:spLocks noChangeArrowheads="1"/>
            </p:cNvSpPr>
            <p:nvPr/>
          </p:nvSpPr>
          <p:spPr bwMode="blackWhite">
            <a:xfrm>
              <a:off x="0" y="989"/>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19" name="Rectangle 24"/>
            <p:cNvSpPr>
              <a:spLocks noChangeArrowheads="1"/>
            </p:cNvSpPr>
            <p:nvPr/>
          </p:nvSpPr>
          <p:spPr bwMode="blackWhite">
            <a:xfrm>
              <a:off x="0" y="1037"/>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0" name="Rectangle 25"/>
            <p:cNvSpPr>
              <a:spLocks noChangeArrowheads="1"/>
            </p:cNvSpPr>
            <p:nvPr/>
          </p:nvSpPr>
          <p:spPr bwMode="blackWhite">
            <a:xfrm>
              <a:off x="0" y="1088"/>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1" name="Rectangle 26"/>
            <p:cNvSpPr>
              <a:spLocks noChangeArrowheads="1"/>
            </p:cNvSpPr>
            <p:nvPr/>
          </p:nvSpPr>
          <p:spPr bwMode="blackWhite">
            <a:xfrm>
              <a:off x="0" y="1136"/>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2" name="Rectangle 27"/>
            <p:cNvSpPr>
              <a:spLocks noChangeArrowheads="1"/>
            </p:cNvSpPr>
            <p:nvPr/>
          </p:nvSpPr>
          <p:spPr bwMode="blackWhite">
            <a:xfrm>
              <a:off x="0" y="1185"/>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3" name="Rectangle 28"/>
            <p:cNvSpPr>
              <a:spLocks noChangeArrowheads="1"/>
            </p:cNvSpPr>
            <p:nvPr/>
          </p:nvSpPr>
          <p:spPr bwMode="blackWhite">
            <a:xfrm>
              <a:off x="0" y="1233"/>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4" name="Rectangle 29"/>
            <p:cNvSpPr>
              <a:spLocks noChangeArrowheads="1"/>
            </p:cNvSpPr>
            <p:nvPr/>
          </p:nvSpPr>
          <p:spPr bwMode="blackWhite">
            <a:xfrm>
              <a:off x="0" y="1284"/>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5" name="Rectangle 30"/>
            <p:cNvSpPr>
              <a:spLocks noChangeArrowheads="1"/>
            </p:cNvSpPr>
            <p:nvPr/>
          </p:nvSpPr>
          <p:spPr bwMode="blackWhite">
            <a:xfrm>
              <a:off x="0" y="1332"/>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6" name="Rectangle 31"/>
            <p:cNvSpPr>
              <a:spLocks noChangeArrowheads="1"/>
            </p:cNvSpPr>
            <p:nvPr/>
          </p:nvSpPr>
          <p:spPr bwMode="blackWhite">
            <a:xfrm>
              <a:off x="0" y="1380"/>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7" name="Rectangle 32"/>
            <p:cNvSpPr>
              <a:spLocks noChangeArrowheads="1"/>
            </p:cNvSpPr>
            <p:nvPr/>
          </p:nvSpPr>
          <p:spPr bwMode="blackWhite">
            <a:xfrm>
              <a:off x="0" y="1429"/>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8" name="Rectangle 33"/>
            <p:cNvSpPr>
              <a:spLocks noChangeArrowheads="1"/>
            </p:cNvSpPr>
            <p:nvPr/>
          </p:nvSpPr>
          <p:spPr bwMode="blackWhite">
            <a:xfrm>
              <a:off x="0" y="1479"/>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29" name="Rectangle 34"/>
            <p:cNvSpPr>
              <a:spLocks noChangeArrowheads="1"/>
            </p:cNvSpPr>
            <p:nvPr/>
          </p:nvSpPr>
          <p:spPr bwMode="blackWhite">
            <a:xfrm>
              <a:off x="0" y="1528"/>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0" name="Rectangle 35"/>
            <p:cNvSpPr>
              <a:spLocks noChangeArrowheads="1"/>
            </p:cNvSpPr>
            <p:nvPr/>
          </p:nvSpPr>
          <p:spPr bwMode="blackWhite">
            <a:xfrm>
              <a:off x="0" y="1576"/>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1" name="Rectangle 36"/>
            <p:cNvSpPr>
              <a:spLocks noChangeArrowheads="1"/>
            </p:cNvSpPr>
            <p:nvPr/>
          </p:nvSpPr>
          <p:spPr bwMode="blackWhite">
            <a:xfrm>
              <a:off x="0" y="1625"/>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2" name="Rectangle 37"/>
            <p:cNvSpPr>
              <a:spLocks noChangeArrowheads="1"/>
            </p:cNvSpPr>
            <p:nvPr/>
          </p:nvSpPr>
          <p:spPr bwMode="blackWhite">
            <a:xfrm>
              <a:off x="0" y="1675"/>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3" name="Rectangle 38"/>
            <p:cNvSpPr>
              <a:spLocks noChangeArrowheads="1"/>
            </p:cNvSpPr>
            <p:nvPr/>
          </p:nvSpPr>
          <p:spPr bwMode="blackWhite">
            <a:xfrm>
              <a:off x="0" y="1724"/>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4" name="Rectangle 39"/>
            <p:cNvSpPr>
              <a:spLocks noChangeArrowheads="1"/>
            </p:cNvSpPr>
            <p:nvPr/>
          </p:nvSpPr>
          <p:spPr bwMode="blackWhite">
            <a:xfrm>
              <a:off x="0" y="1772"/>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5" name="Rectangle 40"/>
            <p:cNvSpPr>
              <a:spLocks noChangeArrowheads="1"/>
            </p:cNvSpPr>
            <p:nvPr/>
          </p:nvSpPr>
          <p:spPr bwMode="blackWhite">
            <a:xfrm>
              <a:off x="0" y="1823"/>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6" name="Rectangle 41"/>
            <p:cNvSpPr>
              <a:spLocks noChangeArrowheads="1"/>
            </p:cNvSpPr>
            <p:nvPr/>
          </p:nvSpPr>
          <p:spPr bwMode="blackWhite">
            <a:xfrm>
              <a:off x="0" y="1871"/>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7" name="Rectangle 42"/>
            <p:cNvSpPr>
              <a:spLocks noChangeArrowheads="1"/>
            </p:cNvSpPr>
            <p:nvPr/>
          </p:nvSpPr>
          <p:spPr bwMode="blackWhite">
            <a:xfrm>
              <a:off x="0" y="1919"/>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8" name="Rectangle 43"/>
            <p:cNvSpPr>
              <a:spLocks noChangeArrowheads="1"/>
            </p:cNvSpPr>
            <p:nvPr/>
          </p:nvSpPr>
          <p:spPr bwMode="blackWhite">
            <a:xfrm>
              <a:off x="0" y="1968"/>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39" name="Rectangle 44"/>
            <p:cNvSpPr>
              <a:spLocks noChangeArrowheads="1"/>
            </p:cNvSpPr>
            <p:nvPr/>
          </p:nvSpPr>
          <p:spPr bwMode="blackWhite">
            <a:xfrm>
              <a:off x="0" y="2018"/>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0" name="Rectangle 45"/>
            <p:cNvSpPr>
              <a:spLocks noChangeArrowheads="1"/>
            </p:cNvSpPr>
            <p:nvPr/>
          </p:nvSpPr>
          <p:spPr bwMode="blackWhite">
            <a:xfrm>
              <a:off x="0" y="2067"/>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1" name="Rectangle 46"/>
            <p:cNvSpPr>
              <a:spLocks noChangeArrowheads="1"/>
            </p:cNvSpPr>
            <p:nvPr/>
          </p:nvSpPr>
          <p:spPr bwMode="blackWhite">
            <a:xfrm>
              <a:off x="0" y="2115"/>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2" name="Rectangle 47"/>
            <p:cNvSpPr>
              <a:spLocks noChangeArrowheads="1"/>
            </p:cNvSpPr>
            <p:nvPr/>
          </p:nvSpPr>
          <p:spPr bwMode="blackWhite">
            <a:xfrm>
              <a:off x="0" y="2164"/>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3" name="Rectangle 48"/>
            <p:cNvSpPr>
              <a:spLocks noChangeArrowheads="1"/>
            </p:cNvSpPr>
            <p:nvPr/>
          </p:nvSpPr>
          <p:spPr bwMode="blackWhite">
            <a:xfrm>
              <a:off x="0" y="2214"/>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4" name="Rectangle 49"/>
            <p:cNvSpPr>
              <a:spLocks noChangeArrowheads="1"/>
            </p:cNvSpPr>
            <p:nvPr/>
          </p:nvSpPr>
          <p:spPr bwMode="blackWhite">
            <a:xfrm>
              <a:off x="0" y="2263"/>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5" name="Rectangle 50"/>
            <p:cNvSpPr>
              <a:spLocks noChangeArrowheads="1"/>
            </p:cNvSpPr>
            <p:nvPr/>
          </p:nvSpPr>
          <p:spPr bwMode="blackWhite">
            <a:xfrm>
              <a:off x="0" y="2311"/>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6" name="Rectangle 51"/>
            <p:cNvSpPr>
              <a:spLocks noChangeArrowheads="1"/>
            </p:cNvSpPr>
            <p:nvPr/>
          </p:nvSpPr>
          <p:spPr bwMode="blackWhite">
            <a:xfrm>
              <a:off x="0" y="2360"/>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7" name="Rectangle 52"/>
            <p:cNvSpPr>
              <a:spLocks noChangeArrowheads="1"/>
            </p:cNvSpPr>
            <p:nvPr/>
          </p:nvSpPr>
          <p:spPr bwMode="blackWhite">
            <a:xfrm>
              <a:off x="0" y="2410"/>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8" name="Rectangle 53"/>
            <p:cNvSpPr>
              <a:spLocks noChangeArrowheads="1"/>
            </p:cNvSpPr>
            <p:nvPr/>
          </p:nvSpPr>
          <p:spPr bwMode="blackWhite">
            <a:xfrm>
              <a:off x="0" y="2459"/>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49" name="Rectangle 54"/>
            <p:cNvSpPr>
              <a:spLocks noChangeArrowheads="1"/>
            </p:cNvSpPr>
            <p:nvPr/>
          </p:nvSpPr>
          <p:spPr bwMode="blackWhite">
            <a:xfrm>
              <a:off x="0" y="2507"/>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0" name="Rectangle 55"/>
            <p:cNvSpPr>
              <a:spLocks noChangeArrowheads="1"/>
            </p:cNvSpPr>
            <p:nvPr/>
          </p:nvSpPr>
          <p:spPr bwMode="blackWhite">
            <a:xfrm>
              <a:off x="0" y="2555"/>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1" name="Rectangle 56"/>
            <p:cNvSpPr>
              <a:spLocks noChangeArrowheads="1"/>
            </p:cNvSpPr>
            <p:nvPr/>
          </p:nvSpPr>
          <p:spPr bwMode="blackWhite">
            <a:xfrm>
              <a:off x="0" y="2606"/>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2" name="Rectangle 57"/>
            <p:cNvSpPr>
              <a:spLocks noChangeArrowheads="1"/>
            </p:cNvSpPr>
            <p:nvPr/>
          </p:nvSpPr>
          <p:spPr bwMode="blackWhite">
            <a:xfrm>
              <a:off x="0" y="2654"/>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3" name="Rectangle 58"/>
            <p:cNvSpPr>
              <a:spLocks noChangeArrowheads="1"/>
            </p:cNvSpPr>
            <p:nvPr/>
          </p:nvSpPr>
          <p:spPr bwMode="blackWhite">
            <a:xfrm>
              <a:off x="0" y="2703"/>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4" name="Rectangle 59"/>
            <p:cNvSpPr>
              <a:spLocks noChangeArrowheads="1"/>
            </p:cNvSpPr>
            <p:nvPr/>
          </p:nvSpPr>
          <p:spPr bwMode="blackWhite">
            <a:xfrm>
              <a:off x="0" y="2753"/>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5" name="Rectangle 60"/>
            <p:cNvSpPr>
              <a:spLocks noChangeArrowheads="1"/>
            </p:cNvSpPr>
            <p:nvPr/>
          </p:nvSpPr>
          <p:spPr bwMode="blackWhite">
            <a:xfrm>
              <a:off x="0" y="2802"/>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6" name="Rectangle 61"/>
            <p:cNvSpPr>
              <a:spLocks noChangeArrowheads="1"/>
            </p:cNvSpPr>
            <p:nvPr/>
          </p:nvSpPr>
          <p:spPr bwMode="blackWhite">
            <a:xfrm>
              <a:off x="0" y="2850"/>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7" name="Rectangle 62"/>
            <p:cNvSpPr>
              <a:spLocks noChangeArrowheads="1"/>
            </p:cNvSpPr>
            <p:nvPr/>
          </p:nvSpPr>
          <p:spPr bwMode="blackWhite">
            <a:xfrm>
              <a:off x="0" y="2899"/>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8" name="Rectangle 63"/>
            <p:cNvSpPr>
              <a:spLocks noChangeArrowheads="1"/>
            </p:cNvSpPr>
            <p:nvPr/>
          </p:nvSpPr>
          <p:spPr bwMode="blackWhite">
            <a:xfrm>
              <a:off x="0" y="2949"/>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59" name="Rectangle 64"/>
            <p:cNvSpPr>
              <a:spLocks noChangeArrowheads="1"/>
            </p:cNvSpPr>
            <p:nvPr/>
          </p:nvSpPr>
          <p:spPr bwMode="blackWhite">
            <a:xfrm>
              <a:off x="0" y="2998"/>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0" name="Rectangle 65"/>
            <p:cNvSpPr>
              <a:spLocks noChangeArrowheads="1"/>
            </p:cNvSpPr>
            <p:nvPr/>
          </p:nvSpPr>
          <p:spPr bwMode="blackWhite">
            <a:xfrm>
              <a:off x="0" y="3046"/>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1" name="Rectangle 66"/>
            <p:cNvSpPr>
              <a:spLocks noChangeArrowheads="1"/>
            </p:cNvSpPr>
            <p:nvPr/>
          </p:nvSpPr>
          <p:spPr bwMode="blackWhite">
            <a:xfrm>
              <a:off x="0" y="3094"/>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2" name="Rectangle 67"/>
            <p:cNvSpPr>
              <a:spLocks noChangeArrowheads="1"/>
            </p:cNvSpPr>
            <p:nvPr/>
          </p:nvSpPr>
          <p:spPr bwMode="blackWhite">
            <a:xfrm>
              <a:off x="0" y="3145"/>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3" name="Rectangle 68"/>
            <p:cNvSpPr>
              <a:spLocks noChangeArrowheads="1"/>
            </p:cNvSpPr>
            <p:nvPr/>
          </p:nvSpPr>
          <p:spPr bwMode="blackWhite">
            <a:xfrm>
              <a:off x="0" y="3193"/>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4" name="Rectangle 69"/>
            <p:cNvSpPr>
              <a:spLocks noChangeArrowheads="1"/>
            </p:cNvSpPr>
            <p:nvPr/>
          </p:nvSpPr>
          <p:spPr bwMode="blackWhite">
            <a:xfrm>
              <a:off x="0" y="3242"/>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5" name="Rectangle 70"/>
            <p:cNvSpPr>
              <a:spLocks noChangeArrowheads="1"/>
            </p:cNvSpPr>
            <p:nvPr/>
          </p:nvSpPr>
          <p:spPr bwMode="blackWhite">
            <a:xfrm>
              <a:off x="0" y="3290"/>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6" name="Rectangle 71"/>
            <p:cNvSpPr>
              <a:spLocks noChangeArrowheads="1"/>
            </p:cNvSpPr>
            <p:nvPr/>
          </p:nvSpPr>
          <p:spPr bwMode="blackWhite">
            <a:xfrm>
              <a:off x="0" y="3341"/>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7" name="Rectangle 72"/>
            <p:cNvSpPr>
              <a:spLocks noChangeArrowheads="1"/>
            </p:cNvSpPr>
            <p:nvPr/>
          </p:nvSpPr>
          <p:spPr bwMode="blackWhite">
            <a:xfrm>
              <a:off x="0" y="3389"/>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8" name="Rectangle 73"/>
            <p:cNvSpPr>
              <a:spLocks noChangeArrowheads="1"/>
            </p:cNvSpPr>
            <p:nvPr/>
          </p:nvSpPr>
          <p:spPr bwMode="blackWhite">
            <a:xfrm>
              <a:off x="0" y="3438"/>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69" name="Rectangle 74"/>
            <p:cNvSpPr>
              <a:spLocks noChangeArrowheads="1"/>
            </p:cNvSpPr>
            <p:nvPr/>
          </p:nvSpPr>
          <p:spPr bwMode="blackWhite">
            <a:xfrm>
              <a:off x="0" y="3488"/>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0" name="Rectangle 75"/>
            <p:cNvSpPr>
              <a:spLocks noChangeArrowheads="1"/>
            </p:cNvSpPr>
            <p:nvPr/>
          </p:nvSpPr>
          <p:spPr bwMode="blackWhite">
            <a:xfrm>
              <a:off x="0" y="3537"/>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1" name="Rectangle 76"/>
            <p:cNvSpPr>
              <a:spLocks noChangeArrowheads="1"/>
            </p:cNvSpPr>
            <p:nvPr/>
          </p:nvSpPr>
          <p:spPr bwMode="blackWhite">
            <a:xfrm>
              <a:off x="0" y="3585"/>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2" name="Rectangle 77"/>
            <p:cNvSpPr>
              <a:spLocks noChangeArrowheads="1"/>
            </p:cNvSpPr>
            <p:nvPr/>
          </p:nvSpPr>
          <p:spPr bwMode="blackWhite">
            <a:xfrm>
              <a:off x="0" y="3634"/>
              <a:ext cx="567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3" name="Rectangle 78"/>
            <p:cNvSpPr>
              <a:spLocks noChangeArrowheads="1"/>
            </p:cNvSpPr>
            <p:nvPr/>
          </p:nvSpPr>
          <p:spPr bwMode="blackWhite">
            <a:xfrm>
              <a:off x="0" y="3684"/>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4" name="Rectangle 79"/>
            <p:cNvSpPr>
              <a:spLocks noChangeArrowheads="1"/>
            </p:cNvSpPr>
            <p:nvPr/>
          </p:nvSpPr>
          <p:spPr bwMode="blackWhite">
            <a:xfrm>
              <a:off x="0" y="3732"/>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5" name="Rectangle 80"/>
            <p:cNvSpPr>
              <a:spLocks noChangeArrowheads="1"/>
            </p:cNvSpPr>
            <p:nvPr/>
          </p:nvSpPr>
          <p:spPr bwMode="blackWhite">
            <a:xfrm>
              <a:off x="0" y="3781"/>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6" name="Rectangle 81"/>
            <p:cNvSpPr>
              <a:spLocks noChangeArrowheads="1"/>
            </p:cNvSpPr>
            <p:nvPr/>
          </p:nvSpPr>
          <p:spPr bwMode="blackWhite">
            <a:xfrm>
              <a:off x="0" y="3829"/>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7" name="Rectangle 82"/>
            <p:cNvSpPr>
              <a:spLocks noChangeArrowheads="1"/>
            </p:cNvSpPr>
            <p:nvPr/>
          </p:nvSpPr>
          <p:spPr bwMode="blackWhite">
            <a:xfrm>
              <a:off x="0" y="3880"/>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8" name="Rectangle 83"/>
            <p:cNvSpPr>
              <a:spLocks noChangeArrowheads="1"/>
            </p:cNvSpPr>
            <p:nvPr/>
          </p:nvSpPr>
          <p:spPr bwMode="blackWhite">
            <a:xfrm>
              <a:off x="0" y="3928"/>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79" name="Rectangle 84"/>
            <p:cNvSpPr>
              <a:spLocks noChangeArrowheads="1"/>
            </p:cNvSpPr>
            <p:nvPr/>
          </p:nvSpPr>
          <p:spPr bwMode="blackWhite">
            <a:xfrm>
              <a:off x="0" y="3977"/>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0" name="Rectangle 85"/>
            <p:cNvSpPr>
              <a:spLocks noChangeArrowheads="1"/>
            </p:cNvSpPr>
            <p:nvPr/>
          </p:nvSpPr>
          <p:spPr bwMode="blackWhite">
            <a:xfrm>
              <a:off x="0" y="4025"/>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1" name="Rectangle 86"/>
            <p:cNvSpPr>
              <a:spLocks noChangeArrowheads="1"/>
            </p:cNvSpPr>
            <p:nvPr/>
          </p:nvSpPr>
          <p:spPr bwMode="blackWhite">
            <a:xfrm>
              <a:off x="0" y="4076"/>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2" name="Rectangle 87"/>
            <p:cNvSpPr>
              <a:spLocks noChangeArrowheads="1"/>
            </p:cNvSpPr>
            <p:nvPr/>
          </p:nvSpPr>
          <p:spPr bwMode="blackWhite">
            <a:xfrm>
              <a:off x="0" y="4124"/>
              <a:ext cx="567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3" name="Rectangle 88"/>
            <p:cNvSpPr>
              <a:spLocks noChangeArrowheads="1"/>
            </p:cNvSpPr>
            <p:nvPr/>
          </p:nvSpPr>
          <p:spPr bwMode="blackWhite">
            <a:xfrm>
              <a:off x="0" y="4173"/>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4" name="Rectangle 89"/>
            <p:cNvSpPr>
              <a:spLocks noChangeArrowheads="1"/>
            </p:cNvSpPr>
            <p:nvPr/>
          </p:nvSpPr>
          <p:spPr bwMode="blackWhite">
            <a:xfrm>
              <a:off x="0" y="4221"/>
              <a:ext cx="56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585" name="Rectangle 90"/>
            <p:cNvSpPr>
              <a:spLocks noChangeArrowheads="1"/>
            </p:cNvSpPr>
            <p:nvPr/>
          </p:nvSpPr>
          <p:spPr bwMode="blackWhite">
            <a:xfrm>
              <a:off x="0" y="4272"/>
              <a:ext cx="567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grpSp>
      <p:sp>
        <p:nvSpPr>
          <p:cNvPr id="102404" name="Rectangle 91"/>
          <p:cNvSpPr>
            <a:spLocks noChangeArrowheads="1"/>
          </p:cNvSpPr>
          <p:nvPr/>
        </p:nvSpPr>
        <p:spPr bwMode="auto">
          <a:xfrm>
            <a:off x="6724651" y="6332539"/>
            <a:ext cx="33750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05" name="Line 92"/>
          <p:cNvSpPr>
            <a:spLocks noChangeShapeType="1"/>
          </p:cNvSpPr>
          <p:nvPr/>
        </p:nvSpPr>
        <p:spPr bwMode="auto">
          <a:xfrm>
            <a:off x="2651125" y="2995614"/>
            <a:ext cx="15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3318" name="Rectangle 93"/>
          <p:cNvSpPr>
            <a:spLocks noChangeArrowheads="1"/>
          </p:cNvSpPr>
          <p:nvPr/>
        </p:nvSpPr>
        <p:spPr bwMode="blackWhite">
          <a:xfrm>
            <a:off x="3581400" y="3124200"/>
            <a:ext cx="1828800" cy="1676400"/>
          </a:xfrm>
          <a:prstGeom prst="rect">
            <a:avLst/>
          </a:prstGeom>
          <a:solidFill>
            <a:schemeClr val="accent2">
              <a:lumMod val="40000"/>
              <a:lumOff val="60000"/>
            </a:schemeClr>
          </a:solidFill>
          <a:ln w="25400">
            <a:solidFill>
              <a:schemeClr val="tx1"/>
            </a:solidFill>
            <a:miter lim="800000"/>
            <a:headEnd/>
            <a:tailEnd/>
          </a:ln>
        </p:spPr>
        <p:txBody>
          <a:bodyPr lIns="45720" tIns="36576" rIns="45720"/>
          <a:lstStyle/>
          <a:p>
            <a:pPr algn="ctr">
              <a:defRPr/>
            </a:pPr>
            <a:r>
              <a:rPr lang="en-US" b="1" dirty="0">
                <a:solidFill>
                  <a:srgbClr val="000000"/>
                </a:solidFill>
                <a:latin typeface="Roboto" panose="02000000000000000000" pitchFamily="2" charset="0"/>
              </a:rPr>
              <a:t>Set-up</a:t>
            </a:r>
            <a:endParaRPr lang="en-US" sz="1200" dirty="0">
              <a:solidFill>
                <a:srgbClr val="455560"/>
              </a:solidFill>
              <a:latin typeface="Roboto" panose="02000000000000000000" pitchFamily="2" charset="0"/>
            </a:endParaRPr>
          </a:p>
          <a:p>
            <a:pPr>
              <a:defRPr/>
            </a:pPr>
            <a:r>
              <a:rPr lang="en-US" sz="1200" b="1" dirty="0">
                <a:solidFill>
                  <a:srgbClr val="455560"/>
                </a:solidFill>
                <a:latin typeface="Roboto" panose="02000000000000000000" pitchFamily="2" charset="0"/>
              </a:rPr>
              <a:t>-Adopter audiences</a:t>
            </a:r>
            <a:endParaRPr lang="en-US" sz="1400" b="1" dirty="0">
              <a:solidFill>
                <a:srgbClr val="455560"/>
              </a:solidFill>
              <a:latin typeface="Roboto" panose="02000000000000000000" pitchFamily="2" charset="0"/>
            </a:endParaRPr>
          </a:p>
          <a:p>
            <a:pPr>
              <a:defRPr/>
            </a:pPr>
            <a:r>
              <a:rPr lang="en-US" sz="1200" b="1" dirty="0">
                <a:solidFill>
                  <a:srgbClr val="455560"/>
                </a:solidFill>
                <a:latin typeface="Roboto" panose="02000000000000000000" pitchFamily="2" charset="0"/>
              </a:rPr>
              <a:t>-Successful sites                 -Key partners                    -Infrastructure supports to enable adoption</a:t>
            </a:r>
          </a:p>
          <a:p>
            <a:pPr>
              <a:defRPr/>
            </a:pPr>
            <a:r>
              <a:rPr lang="en-US" sz="1200" b="1" dirty="0">
                <a:solidFill>
                  <a:srgbClr val="455560"/>
                </a:solidFill>
                <a:latin typeface="Roboto" panose="02000000000000000000" pitchFamily="2" charset="0"/>
              </a:rPr>
              <a:t>-Initial spread strategy </a:t>
            </a:r>
            <a:r>
              <a:rPr lang="en-US" sz="1000" b="1" dirty="0">
                <a:solidFill>
                  <a:srgbClr val="455560"/>
                </a:solidFill>
                <a:latin typeface="Roboto" panose="02000000000000000000" pitchFamily="2" charset="0"/>
              </a:rPr>
              <a:t>(leverage system structure)</a:t>
            </a:r>
            <a:endParaRPr lang="en-US" sz="1000" dirty="0">
              <a:solidFill>
                <a:srgbClr val="FAFD00"/>
              </a:solidFill>
              <a:latin typeface="Roboto" panose="02000000000000000000" pitchFamily="2" charset="0"/>
            </a:endParaRPr>
          </a:p>
        </p:txBody>
      </p:sp>
      <p:sp>
        <p:nvSpPr>
          <p:cNvPr id="102407" name="Rectangle 94"/>
          <p:cNvSpPr>
            <a:spLocks noChangeArrowheads="1"/>
          </p:cNvSpPr>
          <p:nvPr/>
        </p:nvSpPr>
        <p:spPr bwMode="auto">
          <a:xfrm>
            <a:off x="5832475" y="3757613"/>
            <a:ext cx="104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r>
              <a:rPr lang="en-US" altLang="en-US" sz="1200" b="1" dirty="0">
                <a:solidFill>
                  <a:srgbClr val="000000"/>
                </a:solidFill>
                <a:latin typeface="Roboto" panose="02000000000000000000" pitchFamily="2" charset="0"/>
              </a:rPr>
              <a:t> </a:t>
            </a:r>
            <a:endParaRPr lang="en-US" altLang="en-US" sz="1200" b="1" dirty="0">
              <a:solidFill>
                <a:srgbClr val="455560"/>
              </a:solidFill>
              <a:latin typeface="Roboto" panose="02000000000000000000" pitchFamily="2" charset="0"/>
            </a:endParaRPr>
          </a:p>
        </p:txBody>
      </p:sp>
      <p:sp>
        <p:nvSpPr>
          <p:cNvPr id="102408" name="Oval 95"/>
          <p:cNvSpPr>
            <a:spLocks noChangeArrowheads="1"/>
          </p:cNvSpPr>
          <p:nvPr/>
        </p:nvSpPr>
        <p:spPr bwMode="auto">
          <a:xfrm>
            <a:off x="6967538" y="2944814"/>
            <a:ext cx="455612"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09" name="Oval 96"/>
          <p:cNvSpPr>
            <a:spLocks noChangeArrowheads="1"/>
          </p:cNvSpPr>
          <p:nvPr/>
        </p:nvSpPr>
        <p:spPr bwMode="auto">
          <a:xfrm>
            <a:off x="8283576" y="2339975"/>
            <a:ext cx="454025" cy="452438"/>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0" name="Oval 97"/>
          <p:cNvSpPr>
            <a:spLocks noChangeArrowheads="1"/>
          </p:cNvSpPr>
          <p:nvPr/>
        </p:nvSpPr>
        <p:spPr bwMode="auto">
          <a:xfrm>
            <a:off x="6862764" y="4198939"/>
            <a:ext cx="454025" cy="452437"/>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1" name="Oval 98"/>
          <p:cNvSpPr>
            <a:spLocks noChangeArrowheads="1"/>
          </p:cNvSpPr>
          <p:nvPr/>
        </p:nvSpPr>
        <p:spPr bwMode="auto">
          <a:xfrm>
            <a:off x="7581900" y="4492626"/>
            <a:ext cx="450850" cy="455613"/>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2" name="Oval 99"/>
          <p:cNvSpPr>
            <a:spLocks noChangeArrowheads="1"/>
          </p:cNvSpPr>
          <p:nvPr/>
        </p:nvSpPr>
        <p:spPr bwMode="auto">
          <a:xfrm>
            <a:off x="8813801" y="2751138"/>
            <a:ext cx="455613" cy="455612"/>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3" name="Rectangle 100"/>
          <p:cNvSpPr>
            <a:spLocks noChangeArrowheads="1"/>
          </p:cNvSpPr>
          <p:nvPr/>
        </p:nvSpPr>
        <p:spPr bwMode="auto">
          <a:xfrm>
            <a:off x="7908926" y="4902200"/>
            <a:ext cx="16938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4" name="Rectangle 101"/>
          <p:cNvSpPr>
            <a:spLocks noChangeArrowheads="1"/>
          </p:cNvSpPr>
          <p:nvPr/>
        </p:nvSpPr>
        <p:spPr bwMode="auto">
          <a:xfrm>
            <a:off x="3778251" y="2422525"/>
            <a:ext cx="3082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5" name="Oval 102"/>
          <p:cNvSpPr>
            <a:spLocks noChangeArrowheads="1"/>
          </p:cNvSpPr>
          <p:nvPr/>
        </p:nvSpPr>
        <p:spPr bwMode="auto">
          <a:xfrm>
            <a:off x="9136063" y="3384550"/>
            <a:ext cx="455612" cy="452438"/>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6" name="Oval 103"/>
          <p:cNvSpPr>
            <a:spLocks noChangeArrowheads="1"/>
          </p:cNvSpPr>
          <p:nvPr/>
        </p:nvSpPr>
        <p:spPr bwMode="auto">
          <a:xfrm>
            <a:off x="7604126" y="2652713"/>
            <a:ext cx="455613" cy="455612"/>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7" name="Oval 104"/>
          <p:cNvSpPr>
            <a:spLocks noChangeArrowheads="1"/>
          </p:cNvSpPr>
          <p:nvPr/>
        </p:nvSpPr>
        <p:spPr bwMode="auto">
          <a:xfrm>
            <a:off x="8693151" y="4346576"/>
            <a:ext cx="455613"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8" name="Rectangle 105"/>
          <p:cNvSpPr>
            <a:spLocks noChangeArrowheads="1"/>
          </p:cNvSpPr>
          <p:nvPr/>
        </p:nvSpPr>
        <p:spPr bwMode="auto">
          <a:xfrm>
            <a:off x="2874964" y="1444625"/>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19" name="Rectangle 106"/>
          <p:cNvSpPr>
            <a:spLocks noChangeArrowheads="1"/>
          </p:cNvSpPr>
          <p:nvPr/>
        </p:nvSpPr>
        <p:spPr bwMode="auto">
          <a:xfrm>
            <a:off x="4603750" y="1690688"/>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0" name="Rectangle 107"/>
          <p:cNvSpPr>
            <a:spLocks noChangeArrowheads="1"/>
          </p:cNvSpPr>
          <p:nvPr/>
        </p:nvSpPr>
        <p:spPr bwMode="auto">
          <a:xfrm>
            <a:off x="3671889" y="4879976"/>
            <a:ext cx="275748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1" name="Rectangle 108"/>
          <p:cNvSpPr>
            <a:spLocks noChangeArrowheads="1"/>
          </p:cNvSpPr>
          <p:nvPr/>
        </p:nvSpPr>
        <p:spPr bwMode="auto">
          <a:xfrm>
            <a:off x="4376739" y="5549900"/>
            <a:ext cx="230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2" name="Rectangle 109"/>
          <p:cNvSpPr>
            <a:spLocks noChangeArrowheads="1"/>
          </p:cNvSpPr>
          <p:nvPr/>
        </p:nvSpPr>
        <p:spPr bwMode="auto">
          <a:xfrm>
            <a:off x="5581651" y="5957888"/>
            <a:ext cx="2397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3" name="Rectangle 110"/>
          <p:cNvSpPr>
            <a:spLocks noChangeArrowheads="1"/>
          </p:cNvSpPr>
          <p:nvPr/>
        </p:nvSpPr>
        <p:spPr bwMode="auto">
          <a:xfrm>
            <a:off x="3176588" y="5880101"/>
            <a:ext cx="2587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4" name="Rectangle 111"/>
          <p:cNvSpPr>
            <a:spLocks noChangeArrowheads="1"/>
          </p:cNvSpPr>
          <p:nvPr/>
        </p:nvSpPr>
        <p:spPr bwMode="auto">
          <a:xfrm>
            <a:off x="5654675" y="5624513"/>
            <a:ext cx="230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5" name="Rectangle 112"/>
          <p:cNvSpPr>
            <a:spLocks noChangeArrowheads="1"/>
          </p:cNvSpPr>
          <p:nvPr/>
        </p:nvSpPr>
        <p:spPr bwMode="auto">
          <a:xfrm>
            <a:off x="2724151" y="242889"/>
            <a:ext cx="75152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6" name="Rectangle 113"/>
          <p:cNvSpPr>
            <a:spLocks noChangeArrowheads="1"/>
          </p:cNvSpPr>
          <p:nvPr/>
        </p:nvSpPr>
        <p:spPr bwMode="auto">
          <a:xfrm>
            <a:off x="2667001" y="0"/>
            <a:ext cx="6003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r>
              <a:rPr lang="en-US" altLang="en-US" sz="3600" dirty="0">
                <a:solidFill>
                  <a:srgbClr val="A5A5A5"/>
                </a:solidFill>
                <a:latin typeface="Roboto" panose="02000000000000000000" pitchFamily="2" charset="0"/>
              </a:rPr>
              <a:t>          </a:t>
            </a:r>
            <a:r>
              <a:rPr lang="en-US" altLang="en-US" sz="3200" dirty="0">
                <a:solidFill>
                  <a:srgbClr val="009FC3"/>
                </a:solidFill>
                <a:latin typeface="Roboto" panose="02000000000000000000" pitchFamily="2" charset="0"/>
              </a:rPr>
              <a:t>IHI Framework for Spread</a:t>
            </a:r>
          </a:p>
        </p:txBody>
      </p:sp>
      <p:sp>
        <p:nvSpPr>
          <p:cNvPr id="102427" name="Rectangle 114"/>
          <p:cNvSpPr>
            <a:spLocks noChangeArrowheads="1"/>
          </p:cNvSpPr>
          <p:nvPr/>
        </p:nvSpPr>
        <p:spPr bwMode="auto">
          <a:xfrm>
            <a:off x="7835901" y="1520826"/>
            <a:ext cx="24812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8" name="Oval 115"/>
          <p:cNvSpPr>
            <a:spLocks noChangeArrowheads="1"/>
          </p:cNvSpPr>
          <p:nvPr/>
        </p:nvSpPr>
        <p:spPr bwMode="auto">
          <a:xfrm>
            <a:off x="9453564" y="3940175"/>
            <a:ext cx="454025" cy="452438"/>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29" name="Oval 116"/>
          <p:cNvSpPr>
            <a:spLocks noChangeArrowheads="1"/>
          </p:cNvSpPr>
          <p:nvPr/>
        </p:nvSpPr>
        <p:spPr bwMode="auto">
          <a:xfrm>
            <a:off x="9420226" y="4616451"/>
            <a:ext cx="454025" cy="455613"/>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30" name="Rectangle 117"/>
          <p:cNvSpPr>
            <a:spLocks noChangeArrowheads="1"/>
          </p:cNvSpPr>
          <p:nvPr/>
        </p:nvSpPr>
        <p:spPr bwMode="auto">
          <a:xfrm>
            <a:off x="7607301" y="3175000"/>
            <a:ext cx="14319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31" name="Rectangle 118"/>
          <p:cNvSpPr>
            <a:spLocks noChangeArrowheads="1"/>
          </p:cNvSpPr>
          <p:nvPr/>
        </p:nvSpPr>
        <p:spPr bwMode="blackWhite">
          <a:xfrm>
            <a:off x="7391400" y="3124200"/>
            <a:ext cx="1524000" cy="1295400"/>
          </a:xfrm>
          <a:prstGeom prst="rect">
            <a:avLst/>
          </a:prstGeom>
          <a:solidFill>
            <a:srgbClr val="3366FF">
              <a:alpha val="50195"/>
            </a:srgbClr>
          </a:solidFill>
          <a:ln w="19050">
            <a:solidFill>
              <a:schemeClr val="tx1"/>
            </a:solidFill>
            <a:miter lim="800000"/>
            <a:headEnd/>
            <a:tailEnd/>
          </a:ln>
        </p:spPr>
        <p:txBody>
          <a:bodyPr lIns="45720" rIns="45720"/>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r>
              <a:rPr lang="en-US" altLang="en-US" sz="1600" b="1" dirty="0">
                <a:solidFill>
                  <a:srgbClr val="000000"/>
                </a:solidFill>
                <a:latin typeface="Roboto" panose="02000000000000000000" pitchFamily="2" charset="0"/>
              </a:rPr>
              <a:t>Social System</a:t>
            </a:r>
          </a:p>
          <a:p>
            <a:pPr>
              <a:spcBef>
                <a:spcPct val="0"/>
              </a:spcBef>
              <a:buClrTx/>
              <a:buSzTx/>
              <a:buNone/>
            </a:pPr>
            <a:r>
              <a:rPr lang="en-US" altLang="en-US" sz="1200" b="1" dirty="0">
                <a:solidFill>
                  <a:srgbClr val="000000"/>
                </a:solidFill>
                <a:latin typeface="Roboto" panose="02000000000000000000" pitchFamily="2" charset="0"/>
              </a:rPr>
              <a:t>-</a:t>
            </a:r>
            <a:r>
              <a:rPr lang="en-US" altLang="en-US" sz="1200" b="1" dirty="0">
                <a:solidFill>
                  <a:srgbClr val="455560"/>
                </a:solidFill>
                <a:latin typeface="Roboto" panose="02000000000000000000" pitchFamily="2" charset="0"/>
              </a:rPr>
              <a:t>Early adopters</a:t>
            </a:r>
            <a:r>
              <a:rPr lang="en-US" altLang="en-US" sz="1200" b="1" dirty="0">
                <a:solidFill>
                  <a:srgbClr val="000000"/>
                </a:solidFill>
                <a:latin typeface="Roboto" panose="02000000000000000000" pitchFamily="2" charset="0"/>
              </a:rPr>
              <a:t>          </a:t>
            </a:r>
            <a:r>
              <a:rPr lang="en-US" altLang="en-US" sz="1200" b="1" dirty="0">
                <a:solidFill>
                  <a:srgbClr val="455560"/>
                </a:solidFill>
                <a:latin typeface="Roboto" panose="02000000000000000000" pitchFamily="2" charset="0"/>
              </a:rPr>
              <a:t>-Key messengers</a:t>
            </a:r>
            <a:r>
              <a:rPr lang="en-US" altLang="en-US" sz="1400" b="1" dirty="0">
                <a:solidFill>
                  <a:srgbClr val="455560"/>
                </a:solidFill>
                <a:latin typeface="Roboto" panose="02000000000000000000" pitchFamily="2" charset="0"/>
              </a:rPr>
              <a:t> </a:t>
            </a:r>
          </a:p>
          <a:p>
            <a:pPr>
              <a:spcBef>
                <a:spcPct val="0"/>
              </a:spcBef>
              <a:buClrTx/>
              <a:buSzTx/>
              <a:buNone/>
            </a:pPr>
            <a:r>
              <a:rPr lang="en-US" altLang="en-US" sz="1200" b="1" dirty="0">
                <a:solidFill>
                  <a:srgbClr val="455560"/>
                </a:solidFill>
                <a:latin typeface="Roboto" panose="02000000000000000000" pitchFamily="2" charset="0"/>
              </a:rPr>
              <a:t>-Communities                  -Technical support</a:t>
            </a:r>
            <a:endParaRPr lang="en-US" altLang="en-US" sz="1400" b="1" dirty="0">
              <a:solidFill>
                <a:srgbClr val="455560"/>
              </a:solidFill>
              <a:latin typeface="Roboto" panose="02000000000000000000" pitchFamily="2" charset="0"/>
            </a:endParaRPr>
          </a:p>
          <a:p>
            <a:pPr>
              <a:spcBef>
                <a:spcPct val="0"/>
              </a:spcBef>
              <a:buClrTx/>
              <a:buSzTx/>
              <a:buNone/>
            </a:pPr>
            <a:r>
              <a:rPr lang="en-US" altLang="en-US" sz="1200" b="1" dirty="0">
                <a:solidFill>
                  <a:srgbClr val="455560"/>
                </a:solidFill>
                <a:latin typeface="Roboto" panose="02000000000000000000" pitchFamily="2" charset="0"/>
              </a:rPr>
              <a:t>-Transition issues</a:t>
            </a:r>
          </a:p>
        </p:txBody>
      </p:sp>
      <p:sp>
        <p:nvSpPr>
          <p:cNvPr id="102432" name="Oval 119"/>
          <p:cNvSpPr>
            <a:spLocks noChangeArrowheads="1"/>
          </p:cNvSpPr>
          <p:nvPr/>
        </p:nvSpPr>
        <p:spPr bwMode="auto">
          <a:xfrm>
            <a:off x="8266114" y="4772026"/>
            <a:ext cx="454025" cy="455613"/>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33" name="Oval 120"/>
          <p:cNvSpPr>
            <a:spLocks noChangeArrowheads="1"/>
          </p:cNvSpPr>
          <p:nvPr/>
        </p:nvSpPr>
        <p:spPr bwMode="auto">
          <a:xfrm>
            <a:off x="8864601" y="4938713"/>
            <a:ext cx="454025" cy="455612"/>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34" name="Oval 121"/>
          <p:cNvSpPr>
            <a:spLocks noChangeArrowheads="1"/>
          </p:cNvSpPr>
          <p:nvPr/>
        </p:nvSpPr>
        <p:spPr bwMode="auto">
          <a:xfrm>
            <a:off x="8885238" y="2039939"/>
            <a:ext cx="455612"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grpSp>
        <p:nvGrpSpPr>
          <p:cNvPr id="102435" name="Group 122"/>
          <p:cNvGrpSpPr>
            <a:grpSpLocks/>
          </p:cNvGrpSpPr>
          <p:nvPr/>
        </p:nvGrpSpPr>
        <p:grpSpPr bwMode="auto">
          <a:xfrm>
            <a:off x="3276600" y="3810000"/>
            <a:ext cx="355600" cy="171450"/>
            <a:chOff x="1230" y="2382"/>
            <a:chExt cx="331" cy="91"/>
          </a:xfrm>
        </p:grpSpPr>
        <p:sp>
          <p:nvSpPr>
            <p:cNvPr id="102497" name="Rectangle 123"/>
            <p:cNvSpPr>
              <a:spLocks noChangeArrowheads="1"/>
            </p:cNvSpPr>
            <p:nvPr/>
          </p:nvSpPr>
          <p:spPr bwMode="auto">
            <a:xfrm>
              <a:off x="1230" y="2418"/>
              <a:ext cx="244" cy="18"/>
            </a:xfrm>
            <a:prstGeom prst="rect">
              <a:avLst/>
            </a:prstGeom>
            <a:solidFill>
              <a:schemeClr val="tx1"/>
            </a:solidFill>
            <a:ln w="9525">
              <a:solidFill>
                <a:schemeClr val="tx1"/>
              </a:solidFill>
              <a:miter lim="800000"/>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98" name="Freeform 124"/>
            <p:cNvSpPr>
              <a:spLocks/>
            </p:cNvSpPr>
            <p:nvPr/>
          </p:nvSpPr>
          <p:spPr bwMode="auto">
            <a:xfrm>
              <a:off x="1470" y="2382"/>
              <a:ext cx="91" cy="91"/>
            </a:xfrm>
            <a:custGeom>
              <a:avLst/>
              <a:gdLst>
                <a:gd name="T0" fmla="*/ 0 w 91"/>
                <a:gd name="T1" fmla="*/ 91 h 91"/>
                <a:gd name="T2" fmla="*/ 91 w 91"/>
                <a:gd name="T3" fmla="*/ 46 h 91"/>
                <a:gd name="T4" fmla="*/ 0 w 91"/>
                <a:gd name="T5" fmla="*/ 0 h 91"/>
                <a:gd name="T6" fmla="*/ 0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91"/>
                  </a:moveTo>
                  <a:lnTo>
                    <a:pt x="91" y="46"/>
                  </a:lnTo>
                  <a:lnTo>
                    <a:pt x="0" y="0"/>
                  </a:lnTo>
                  <a:lnTo>
                    <a:pt x="0" y="91"/>
                  </a:lnTo>
                  <a:close/>
                </a:path>
              </a:pathLst>
            </a:custGeom>
            <a:solidFill>
              <a:schemeClr val="tx1"/>
            </a:solidFill>
            <a:ln w="9525">
              <a:solidFill>
                <a:schemeClr val="tx1"/>
              </a:solidFill>
              <a:round/>
              <a:headEnd/>
              <a:tailEnd/>
            </a:ln>
          </p:spPr>
          <p:txBody>
            <a:bodyPr/>
            <a:lstStyle/>
            <a:p>
              <a:endParaRPr lang="en-US">
                <a:solidFill>
                  <a:srgbClr val="455560"/>
                </a:solidFill>
                <a:latin typeface="Roboto"/>
              </a:endParaRPr>
            </a:p>
          </p:txBody>
        </p:sp>
      </p:grpSp>
      <p:sp>
        <p:nvSpPr>
          <p:cNvPr id="102436" name="Oval 125"/>
          <p:cNvSpPr>
            <a:spLocks noChangeArrowheads="1"/>
          </p:cNvSpPr>
          <p:nvPr/>
        </p:nvSpPr>
        <p:spPr bwMode="auto">
          <a:xfrm>
            <a:off x="9561514" y="3016251"/>
            <a:ext cx="454025" cy="455613"/>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37" name="Rectangle 126"/>
          <p:cNvSpPr>
            <a:spLocks noChangeArrowheads="1"/>
          </p:cNvSpPr>
          <p:nvPr/>
        </p:nvSpPr>
        <p:spPr bwMode="auto">
          <a:xfrm rot="1242630">
            <a:off x="5707063" y="5205641"/>
            <a:ext cx="44577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r>
              <a:rPr lang="en-US" altLang="en-US" sz="1400" b="1" dirty="0">
                <a:solidFill>
                  <a:srgbClr val="455560"/>
                </a:solidFill>
                <a:latin typeface="Roboto" panose="02000000000000000000" pitchFamily="2" charset="0"/>
              </a:rPr>
              <a:t>       Communication (awareness &amp; technical)</a:t>
            </a:r>
          </a:p>
        </p:txBody>
      </p:sp>
      <p:sp>
        <p:nvSpPr>
          <p:cNvPr id="102438" name="Rectangle 127"/>
          <p:cNvSpPr>
            <a:spLocks noChangeArrowheads="1"/>
          </p:cNvSpPr>
          <p:nvPr/>
        </p:nvSpPr>
        <p:spPr bwMode="auto">
          <a:xfrm>
            <a:off x="5430839" y="4152900"/>
            <a:ext cx="13541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grpSp>
        <p:nvGrpSpPr>
          <p:cNvPr id="102439" name="Group 128"/>
          <p:cNvGrpSpPr>
            <a:grpSpLocks/>
          </p:cNvGrpSpPr>
          <p:nvPr/>
        </p:nvGrpSpPr>
        <p:grpSpPr bwMode="auto">
          <a:xfrm>
            <a:off x="5410200" y="3810001"/>
            <a:ext cx="401638" cy="125413"/>
            <a:chOff x="2366" y="2333"/>
            <a:chExt cx="333" cy="91"/>
          </a:xfrm>
        </p:grpSpPr>
        <p:sp>
          <p:nvSpPr>
            <p:cNvPr id="102495" name="Rectangle 129"/>
            <p:cNvSpPr>
              <a:spLocks noChangeArrowheads="1"/>
            </p:cNvSpPr>
            <p:nvPr/>
          </p:nvSpPr>
          <p:spPr bwMode="auto">
            <a:xfrm>
              <a:off x="2366" y="2370"/>
              <a:ext cx="244" cy="18"/>
            </a:xfrm>
            <a:prstGeom prst="rect">
              <a:avLst/>
            </a:prstGeom>
            <a:solidFill>
              <a:schemeClr val="tx1"/>
            </a:solidFill>
            <a:ln w="9525">
              <a:solidFill>
                <a:schemeClr val="tx1"/>
              </a:solidFill>
              <a:miter lim="800000"/>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96" name="Freeform 130"/>
            <p:cNvSpPr>
              <a:spLocks/>
            </p:cNvSpPr>
            <p:nvPr/>
          </p:nvSpPr>
          <p:spPr bwMode="auto">
            <a:xfrm>
              <a:off x="2606" y="2333"/>
              <a:ext cx="93" cy="91"/>
            </a:xfrm>
            <a:custGeom>
              <a:avLst/>
              <a:gdLst>
                <a:gd name="T0" fmla="*/ 0 w 93"/>
                <a:gd name="T1" fmla="*/ 91 h 91"/>
                <a:gd name="T2" fmla="*/ 93 w 93"/>
                <a:gd name="T3" fmla="*/ 47 h 91"/>
                <a:gd name="T4" fmla="*/ 0 w 93"/>
                <a:gd name="T5" fmla="*/ 0 h 91"/>
                <a:gd name="T6" fmla="*/ 0 w 93"/>
                <a:gd name="T7" fmla="*/ 91 h 91"/>
                <a:gd name="T8" fmla="*/ 0 60000 65536"/>
                <a:gd name="T9" fmla="*/ 0 60000 65536"/>
                <a:gd name="T10" fmla="*/ 0 60000 65536"/>
                <a:gd name="T11" fmla="*/ 0 60000 65536"/>
                <a:gd name="T12" fmla="*/ 0 w 93"/>
                <a:gd name="T13" fmla="*/ 0 h 91"/>
                <a:gd name="T14" fmla="*/ 93 w 93"/>
                <a:gd name="T15" fmla="*/ 91 h 91"/>
              </a:gdLst>
              <a:ahLst/>
              <a:cxnLst>
                <a:cxn ang="T8">
                  <a:pos x="T0" y="T1"/>
                </a:cxn>
                <a:cxn ang="T9">
                  <a:pos x="T2" y="T3"/>
                </a:cxn>
                <a:cxn ang="T10">
                  <a:pos x="T4" y="T5"/>
                </a:cxn>
                <a:cxn ang="T11">
                  <a:pos x="T6" y="T7"/>
                </a:cxn>
              </a:cxnLst>
              <a:rect l="T12" t="T13" r="T14" b="T15"/>
              <a:pathLst>
                <a:path w="93" h="91">
                  <a:moveTo>
                    <a:pt x="0" y="91"/>
                  </a:moveTo>
                  <a:lnTo>
                    <a:pt x="93" y="47"/>
                  </a:lnTo>
                  <a:lnTo>
                    <a:pt x="0" y="0"/>
                  </a:lnTo>
                  <a:lnTo>
                    <a:pt x="0" y="91"/>
                  </a:lnTo>
                  <a:close/>
                </a:path>
              </a:pathLst>
            </a:custGeom>
            <a:solidFill>
              <a:schemeClr val="tx1"/>
            </a:solidFill>
            <a:ln w="9525">
              <a:solidFill>
                <a:schemeClr val="tx1"/>
              </a:solidFill>
              <a:round/>
              <a:headEnd/>
              <a:tailEnd/>
            </a:ln>
          </p:spPr>
          <p:txBody>
            <a:bodyPr/>
            <a:lstStyle/>
            <a:p>
              <a:endParaRPr lang="en-US">
                <a:solidFill>
                  <a:srgbClr val="455560"/>
                </a:solidFill>
                <a:latin typeface="Roboto"/>
              </a:endParaRPr>
            </a:p>
          </p:txBody>
        </p:sp>
      </p:grpSp>
      <p:sp>
        <p:nvSpPr>
          <p:cNvPr id="102440" name="Line 131"/>
          <p:cNvSpPr>
            <a:spLocks noChangeShapeType="1"/>
          </p:cNvSpPr>
          <p:nvPr/>
        </p:nvSpPr>
        <p:spPr bwMode="auto">
          <a:xfrm>
            <a:off x="8809039" y="3473450"/>
            <a:ext cx="15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grpSp>
        <p:nvGrpSpPr>
          <p:cNvPr id="102441" name="Group 132"/>
          <p:cNvGrpSpPr>
            <a:grpSpLocks/>
          </p:cNvGrpSpPr>
          <p:nvPr/>
        </p:nvGrpSpPr>
        <p:grpSpPr bwMode="auto">
          <a:xfrm>
            <a:off x="5410200" y="3962401"/>
            <a:ext cx="401638" cy="144463"/>
            <a:chOff x="2412" y="2477"/>
            <a:chExt cx="333" cy="91"/>
          </a:xfrm>
        </p:grpSpPr>
        <p:sp>
          <p:nvSpPr>
            <p:cNvPr id="102493" name="Rectangle 133"/>
            <p:cNvSpPr>
              <a:spLocks noChangeArrowheads="1"/>
            </p:cNvSpPr>
            <p:nvPr/>
          </p:nvSpPr>
          <p:spPr bwMode="auto">
            <a:xfrm>
              <a:off x="2499" y="2513"/>
              <a:ext cx="246" cy="18"/>
            </a:xfrm>
            <a:prstGeom prst="rect">
              <a:avLst/>
            </a:prstGeom>
            <a:solidFill>
              <a:schemeClr val="tx1"/>
            </a:solidFill>
            <a:ln w="9525">
              <a:solidFill>
                <a:schemeClr val="tx1"/>
              </a:solidFill>
              <a:miter lim="800000"/>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94" name="Freeform 134"/>
            <p:cNvSpPr>
              <a:spLocks/>
            </p:cNvSpPr>
            <p:nvPr/>
          </p:nvSpPr>
          <p:spPr bwMode="auto">
            <a:xfrm>
              <a:off x="2412" y="2477"/>
              <a:ext cx="93" cy="91"/>
            </a:xfrm>
            <a:custGeom>
              <a:avLst/>
              <a:gdLst>
                <a:gd name="T0" fmla="*/ 93 w 93"/>
                <a:gd name="T1" fmla="*/ 0 h 91"/>
                <a:gd name="T2" fmla="*/ 0 w 93"/>
                <a:gd name="T3" fmla="*/ 44 h 91"/>
                <a:gd name="T4" fmla="*/ 93 w 93"/>
                <a:gd name="T5" fmla="*/ 91 h 91"/>
                <a:gd name="T6" fmla="*/ 93 w 93"/>
                <a:gd name="T7" fmla="*/ 0 h 91"/>
                <a:gd name="T8" fmla="*/ 0 60000 65536"/>
                <a:gd name="T9" fmla="*/ 0 60000 65536"/>
                <a:gd name="T10" fmla="*/ 0 60000 65536"/>
                <a:gd name="T11" fmla="*/ 0 60000 65536"/>
                <a:gd name="T12" fmla="*/ 0 w 93"/>
                <a:gd name="T13" fmla="*/ 0 h 91"/>
                <a:gd name="T14" fmla="*/ 93 w 93"/>
                <a:gd name="T15" fmla="*/ 91 h 91"/>
              </a:gdLst>
              <a:ahLst/>
              <a:cxnLst>
                <a:cxn ang="T8">
                  <a:pos x="T0" y="T1"/>
                </a:cxn>
                <a:cxn ang="T9">
                  <a:pos x="T2" y="T3"/>
                </a:cxn>
                <a:cxn ang="T10">
                  <a:pos x="T4" y="T5"/>
                </a:cxn>
                <a:cxn ang="T11">
                  <a:pos x="T6" y="T7"/>
                </a:cxn>
              </a:cxnLst>
              <a:rect l="T12" t="T13" r="T14" b="T15"/>
              <a:pathLst>
                <a:path w="93" h="91">
                  <a:moveTo>
                    <a:pt x="93" y="0"/>
                  </a:moveTo>
                  <a:lnTo>
                    <a:pt x="0" y="44"/>
                  </a:lnTo>
                  <a:lnTo>
                    <a:pt x="93" y="91"/>
                  </a:lnTo>
                  <a:lnTo>
                    <a:pt x="93" y="0"/>
                  </a:lnTo>
                  <a:close/>
                </a:path>
              </a:pathLst>
            </a:custGeom>
            <a:solidFill>
              <a:schemeClr val="tx1"/>
            </a:solidFill>
            <a:ln w="9525">
              <a:solidFill>
                <a:schemeClr val="tx1"/>
              </a:solidFill>
              <a:round/>
              <a:headEnd/>
              <a:tailEnd/>
            </a:ln>
          </p:spPr>
          <p:txBody>
            <a:bodyPr/>
            <a:lstStyle/>
            <a:p>
              <a:endParaRPr lang="en-US">
                <a:solidFill>
                  <a:srgbClr val="455560"/>
                </a:solidFill>
                <a:latin typeface="Roboto"/>
              </a:endParaRPr>
            </a:p>
          </p:txBody>
        </p:sp>
      </p:grpSp>
      <p:grpSp>
        <p:nvGrpSpPr>
          <p:cNvPr id="102442" name="Group 135"/>
          <p:cNvGrpSpPr>
            <a:grpSpLocks/>
          </p:cNvGrpSpPr>
          <p:nvPr/>
        </p:nvGrpSpPr>
        <p:grpSpPr bwMode="auto">
          <a:xfrm>
            <a:off x="2268538" y="4478339"/>
            <a:ext cx="4119562" cy="960437"/>
            <a:chOff x="469" y="2653"/>
            <a:chExt cx="2595" cy="605"/>
          </a:xfrm>
        </p:grpSpPr>
        <p:grpSp>
          <p:nvGrpSpPr>
            <p:cNvPr id="102489" name="Group 136"/>
            <p:cNvGrpSpPr>
              <a:grpSpLocks/>
            </p:cNvGrpSpPr>
            <p:nvPr/>
          </p:nvGrpSpPr>
          <p:grpSpPr bwMode="auto">
            <a:xfrm>
              <a:off x="469" y="2653"/>
              <a:ext cx="2595" cy="605"/>
              <a:chOff x="693" y="2703"/>
              <a:chExt cx="2595" cy="605"/>
            </a:xfrm>
          </p:grpSpPr>
          <p:sp>
            <p:nvSpPr>
              <p:cNvPr id="102491" name="AutoShape 137"/>
              <p:cNvSpPr>
                <a:spLocks noChangeArrowheads="1"/>
              </p:cNvSpPr>
              <p:nvPr/>
            </p:nvSpPr>
            <p:spPr bwMode="auto">
              <a:xfrm rot="-5400000">
                <a:off x="732" y="2664"/>
                <a:ext cx="525" cy="6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3403 h 21600"/>
                  <a:gd name="T14" fmla="*/ 17650 w 21600"/>
                  <a:gd name="T15" fmla="*/ 8740 h 21600"/>
                </a:gdLst>
                <a:ahLst/>
                <a:cxnLst>
                  <a:cxn ang="T8">
                    <a:pos x="T0" y="T1"/>
                  </a:cxn>
                  <a:cxn ang="T9">
                    <a:pos x="T2" y="T3"/>
                  </a:cxn>
                  <a:cxn ang="T10">
                    <a:pos x="T4" y="T5"/>
                  </a:cxn>
                  <a:cxn ang="T11">
                    <a:pos x="T6" y="T7"/>
                  </a:cxn>
                </a:cxnLst>
                <a:rect l="T12" t="T13" r="T14" b="T15"/>
                <a:pathLst>
                  <a:path w="21600" h="21600">
                    <a:moveTo>
                      <a:pt x="21600" y="6079"/>
                    </a:moveTo>
                    <a:lnTo>
                      <a:pt x="12630" y="0"/>
                    </a:lnTo>
                    <a:lnTo>
                      <a:pt x="12630" y="3402"/>
                    </a:lnTo>
                    <a:lnTo>
                      <a:pt x="12427" y="3402"/>
                    </a:lnTo>
                    <a:cubicBezTo>
                      <a:pt x="5564" y="3402"/>
                      <a:pt x="0" y="7322"/>
                      <a:pt x="0" y="12158"/>
                    </a:cubicBezTo>
                    <a:lnTo>
                      <a:pt x="0" y="21600"/>
                    </a:lnTo>
                    <a:lnTo>
                      <a:pt x="5472" y="21600"/>
                    </a:lnTo>
                    <a:lnTo>
                      <a:pt x="5472" y="12158"/>
                    </a:lnTo>
                    <a:cubicBezTo>
                      <a:pt x="5472" y="10279"/>
                      <a:pt x="8586" y="8756"/>
                      <a:pt x="12427" y="8756"/>
                    </a:cubicBezTo>
                    <a:lnTo>
                      <a:pt x="12630" y="8756"/>
                    </a:lnTo>
                    <a:lnTo>
                      <a:pt x="12630" y="12158"/>
                    </a:lnTo>
                    <a:lnTo>
                      <a:pt x="21600" y="6079"/>
                    </a:lnTo>
                    <a:close/>
                  </a:path>
                </a:pathLst>
              </a:custGeom>
              <a:solidFill>
                <a:srgbClr val="8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455560"/>
                  </a:solidFill>
                  <a:latin typeface="Roboto"/>
                </a:endParaRPr>
              </a:p>
            </p:txBody>
          </p:sp>
          <p:sp>
            <p:nvSpPr>
              <p:cNvPr id="102492" name="AutoShape 138"/>
              <p:cNvSpPr>
                <a:spLocks noChangeArrowheads="1"/>
              </p:cNvSpPr>
              <p:nvPr/>
            </p:nvSpPr>
            <p:spPr bwMode="auto">
              <a:xfrm>
                <a:off x="1296" y="3013"/>
                <a:ext cx="1992" cy="295"/>
              </a:xfrm>
              <a:prstGeom prst="rightArrow">
                <a:avLst>
                  <a:gd name="adj1" fmla="val 45593"/>
                  <a:gd name="adj2" fmla="val 62023"/>
                </a:avLst>
              </a:prstGeom>
              <a:solidFill>
                <a:srgbClr val="8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grpSp>
        <p:sp>
          <p:nvSpPr>
            <p:cNvPr id="102490" name="Rectangle 139"/>
            <p:cNvSpPr>
              <a:spLocks noChangeArrowheads="1"/>
            </p:cNvSpPr>
            <p:nvPr/>
          </p:nvSpPr>
          <p:spPr bwMode="auto">
            <a:xfrm>
              <a:off x="824" y="3031"/>
              <a:ext cx="215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lgn="ctr">
                <a:spcBef>
                  <a:spcPct val="0"/>
                </a:spcBef>
                <a:buClrTx/>
                <a:buSzTx/>
                <a:buNone/>
              </a:pPr>
              <a:r>
                <a:rPr lang="en-US" altLang="en-US" sz="1500" b="1" dirty="0">
                  <a:solidFill>
                    <a:srgbClr val="455560"/>
                  </a:solidFill>
                  <a:latin typeface="Roboto" panose="02000000000000000000" pitchFamily="2" charset="0"/>
                </a:rPr>
                <a:t>Knowledge Management</a:t>
              </a:r>
            </a:p>
          </p:txBody>
        </p:sp>
      </p:grpSp>
      <p:grpSp>
        <p:nvGrpSpPr>
          <p:cNvPr id="102443" name="Group 140"/>
          <p:cNvGrpSpPr>
            <a:grpSpLocks/>
          </p:cNvGrpSpPr>
          <p:nvPr/>
        </p:nvGrpSpPr>
        <p:grpSpPr bwMode="auto">
          <a:xfrm>
            <a:off x="2268538" y="2611438"/>
            <a:ext cx="4119562" cy="957262"/>
            <a:chOff x="469" y="1555"/>
            <a:chExt cx="2595" cy="603"/>
          </a:xfrm>
        </p:grpSpPr>
        <p:grpSp>
          <p:nvGrpSpPr>
            <p:cNvPr id="102485" name="Group 141"/>
            <p:cNvGrpSpPr>
              <a:grpSpLocks/>
            </p:cNvGrpSpPr>
            <p:nvPr/>
          </p:nvGrpSpPr>
          <p:grpSpPr bwMode="auto">
            <a:xfrm>
              <a:off x="469" y="1555"/>
              <a:ext cx="2595" cy="603"/>
              <a:chOff x="649" y="1490"/>
              <a:chExt cx="2595" cy="603"/>
            </a:xfrm>
          </p:grpSpPr>
          <p:sp>
            <p:nvSpPr>
              <p:cNvPr id="102487" name="AutoShape 142"/>
              <p:cNvSpPr>
                <a:spLocks noChangeArrowheads="1"/>
              </p:cNvSpPr>
              <p:nvPr/>
            </p:nvSpPr>
            <p:spPr bwMode="auto">
              <a:xfrm rot="5400000" flipV="1">
                <a:off x="688" y="1529"/>
                <a:ext cx="525" cy="60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3403 h 21600"/>
                  <a:gd name="T14" fmla="*/ 17650 w 21600"/>
                  <a:gd name="T15" fmla="*/ 8740 h 21600"/>
                </a:gdLst>
                <a:ahLst/>
                <a:cxnLst>
                  <a:cxn ang="T8">
                    <a:pos x="T0" y="T1"/>
                  </a:cxn>
                  <a:cxn ang="T9">
                    <a:pos x="T2" y="T3"/>
                  </a:cxn>
                  <a:cxn ang="T10">
                    <a:pos x="T4" y="T5"/>
                  </a:cxn>
                  <a:cxn ang="T11">
                    <a:pos x="T6" y="T7"/>
                  </a:cxn>
                </a:cxnLst>
                <a:rect l="T12" t="T13" r="T14" b="T15"/>
                <a:pathLst>
                  <a:path w="21600" h="21600">
                    <a:moveTo>
                      <a:pt x="21600" y="6079"/>
                    </a:moveTo>
                    <a:lnTo>
                      <a:pt x="12630" y="0"/>
                    </a:lnTo>
                    <a:lnTo>
                      <a:pt x="12630" y="3402"/>
                    </a:lnTo>
                    <a:lnTo>
                      <a:pt x="12427" y="3402"/>
                    </a:lnTo>
                    <a:cubicBezTo>
                      <a:pt x="5564" y="3402"/>
                      <a:pt x="0" y="7322"/>
                      <a:pt x="0" y="12158"/>
                    </a:cubicBezTo>
                    <a:lnTo>
                      <a:pt x="0" y="21600"/>
                    </a:lnTo>
                    <a:lnTo>
                      <a:pt x="5472" y="21600"/>
                    </a:lnTo>
                    <a:lnTo>
                      <a:pt x="5472" y="12158"/>
                    </a:lnTo>
                    <a:cubicBezTo>
                      <a:pt x="5472" y="10279"/>
                      <a:pt x="8586" y="8756"/>
                      <a:pt x="12427" y="8756"/>
                    </a:cubicBezTo>
                    <a:lnTo>
                      <a:pt x="12630" y="8756"/>
                    </a:lnTo>
                    <a:lnTo>
                      <a:pt x="12630" y="12158"/>
                    </a:lnTo>
                    <a:lnTo>
                      <a:pt x="21600" y="6079"/>
                    </a:lnTo>
                    <a:close/>
                  </a:path>
                </a:pathLst>
              </a:custGeom>
              <a:solidFill>
                <a:srgbClr val="8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455560"/>
                  </a:solidFill>
                  <a:latin typeface="Roboto"/>
                </a:endParaRPr>
              </a:p>
            </p:txBody>
          </p:sp>
          <p:sp>
            <p:nvSpPr>
              <p:cNvPr id="102488" name="AutoShape 143"/>
              <p:cNvSpPr>
                <a:spLocks noChangeArrowheads="1"/>
              </p:cNvSpPr>
              <p:nvPr/>
            </p:nvSpPr>
            <p:spPr bwMode="auto">
              <a:xfrm flipV="1">
                <a:off x="1252" y="1490"/>
                <a:ext cx="1992" cy="289"/>
              </a:xfrm>
              <a:prstGeom prst="rightArrow">
                <a:avLst>
                  <a:gd name="adj1" fmla="val 45593"/>
                  <a:gd name="adj2" fmla="val 63311"/>
                </a:avLst>
              </a:prstGeom>
              <a:solidFill>
                <a:srgbClr val="808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grpSp>
        <p:sp>
          <p:nvSpPr>
            <p:cNvPr id="102486" name="Rectangle 144"/>
            <p:cNvSpPr>
              <a:spLocks noChangeArrowheads="1"/>
            </p:cNvSpPr>
            <p:nvPr/>
          </p:nvSpPr>
          <p:spPr bwMode="auto">
            <a:xfrm>
              <a:off x="1095" y="1619"/>
              <a:ext cx="15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r>
                <a:rPr lang="en-US" altLang="en-US" sz="1500" b="1" dirty="0">
                  <a:solidFill>
                    <a:srgbClr val="455560"/>
                  </a:solidFill>
                  <a:latin typeface="Roboto" panose="02000000000000000000" pitchFamily="2" charset="0"/>
                </a:rPr>
                <a:t>Measurement and Feedback</a:t>
              </a:r>
            </a:p>
          </p:txBody>
        </p:sp>
      </p:grpSp>
      <p:sp>
        <p:nvSpPr>
          <p:cNvPr id="102444" name="AutoShape 145"/>
          <p:cNvSpPr>
            <a:spLocks noChangeArrowheads="1"/>
          </p:cNvSpPr>
          <p:nvPr/>
        </p:nvSpPr>
        <p:spPr bwMode="blackWhite">
          <a:xfrm>
            <a:off x="4191000" y="533400"/>
            <a:ext cx="2971800" cy="2057400"/>
          </a:xfrm>
          <a:prstGeom prst="downArrowCallout">
            <a:avLst>
              <a:gd name="adj1" fmla="val 14926"/>
              <a:gd name="adj2" fmla="val 13736"/>
              <a:gd name="adj3" fmla="val 19102"/>
              <a:gd name="adj4" fmla="val 71824"/>
            </a:avLst>
          </a:prstGeom>
          <a:solidFill>
            <a:srgbClr val="00B0F0"/>
          </a:solidFill>
          <a:ln w="25400">
            <a:solidFill>
              <a:schemeClr val="tx1"/>
            </a:solidFill>
            <a:miter lim="800000"/>
            <a:headEnd/>
            <a:tailEnd/>
          </a:ln>
        </p:spPr>
        <p:txBody>
          <a:bodyPr wrap="none" tIns="137160"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30000"/>
              </a:spcBef>
              <a:buClrTx/>
              <a:buSzTx/>
              <a:buNone/>
            </a:pPr>
            <a:r>
              <a:rPr lang="en-US" altLang="en-US" sz="1800" b="1" dirty="0">
                <a:solidFill>
                  <a:srgbClr val="0C0C00"/>
                </a:solidFill>
                <a:latin typeface="Roboto" panose="02000000000000000000" pitchFamily="2" charset="0"/>
              </a:rPr>
              <a:t>          Leadership</a:t>
            </a:r>
          </a:p>
          <a:p>
            <a:pPr>
              <a:spcBef>
                <a:spcPct val="0"/>
              </a:spcBef>
              <a:buClrTx/>
              <a:buSzTx/>
              <a:buNone/>
            </a:pPr>
            <a:r>
              <a:rPr lang="en-US" altLang="en-US" sz="1200" b="1" dirty="0">
                <a:solidFill>
                  <a:srgbClr val="455560"/>
                </a:solidFill>
                <a:latin typeface="Roboto" panose="02000000000000000000" pitchFamily="2" charset="0"/>
              </a:rPr>
              <a:t>-Topic is a key strategic initiative</a:t>
            </a:r>
          </a:p>
          <a:p>
            <a:pPr>
              <a:spcBef>
                <a:spcPct val="0"/>
              </a:spcBef>
              <a:buClrTx/>
              <a:buSzTx/>
              <a:buNone/>
            </a:pPr>
            <a:r>
              <a:rPr lang="en-US" altLang="en-US" sz="1200" b="1" dirty="0">
                <a:solidFill>
                  <a:srgbClr val="455560"/>
                </a:solidFill>
                <a:latin typeface="Roboto" panose="02000000000000000000" pitchFamily="2" charset="0"/>
              </a:rPr>
              <a:t>-Goals and incentives/policies aligned</a:t>
            </a:r>
          </a:p>
          <a:p>
            <a:pPr>
              <a:spcBef>
                <a:spcPct val="0"/>
              </a:spcBef>
              <a:buClrTx/>
              <a:buSzTx/>
              <a:buNone/>
            </a:pPr>
            <a:r>
              <a:rPr lang="en-US" altLang="en-US" sz="1200" b="1" dirty="0">
                <a:solidFill>
                  <a:srgbClr val="455560"/>
                </a:solidFill>
                <a:latin typeface="Roboto" panose="02000000000000000000" pitchFamily="2" charset="0"/>
              </a:rPr>
              <a:t>-Executive sponsor assigned</a:t>
            </a:r>
          </a:p>
          <a:p>
            <a:pPr>
              <a:spcBef>
                <a:spcPct val="0"/>
              </a:spcBef>
              <a:buClrTx/>
              <a:buSzTx/>
              <a:buNone/>
            </a:pPr>
            <a:r>
              <a:rPr lang="en-US" altLang="en-US" sz="1200" b="1" dirty="0">
                <a:solidFill>
                  <a:srgbClr val="455560"/>
                </a:solidFill>
                <a:latin typeface="Roboto" panose="02000000000000000000" pitchFamily="2" charset="0"/>
              </a:rPr>
              <a:t>-Day-to-day managers identified</a:t>
            </a:r>
          </a:p>
          <a:p>
            <a:pPr>
              <a:spcBef>
                <a:spcPct val="0"/>
              </a:spcBef>
              <a:buClrTx/>
              <a:buSzTx/>
              <a:buNone/>
            </a:pPr>
            <a:r>
              <a:rPr lang="en-US" altLang="en-US" sz="1200" b="1" dirty="0">
                <a:solidFill>
                  <a:srgbClr val="455560"/>
                </a:solidFill>
                <a:latin typeface="Roboto" panose="02000000000000000000" pitchFamily="2" charset="0"/>
              </a:rPr>
              <a:t>-Aim developed</a:t>
            </a:r>
          </a:p>
        </p:txBody>
      </p:sp>
      <p:cxnSp>
        <p:nvCxnSpPr>
          <p:cNvPr id="102445" name="AutoShape 146"/>
          <p:cNvCxnSpPr>
            <a:cxnSpLocks noChangeShapeType="1"/>
            <a:endCxn id="102408" idx="2"/>
          </p:cNvCxnSpPr>
          <p:nvPr/>
        </p:nvCxnSpPr>
        <p:spPr bwMode="auto">
          <a:xfrm flipV="1">
            <a:off x="6573839" y="3171826"/>
            <a:ext cx="384175" cy="504825"/>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46" name="AutoShape 147"/>
          <p:cNvCxnSpPr>
            <a:cxnSpLocks noChangeShapeType="1"/>
            <a:stCxn id="102410" idx="0"/>
            <a:endCxn id="102408" idx="4"/>
          </p:cNvCxnSpPr>
          <p:nvPr/>
        </p:nvCxnSpPr>
        <p:spPr bwMode="auto">
          <a:xfrm flipV="1">
            <a:off x="7089776" y="3408363"/>
            <a:ext cx="106363" cy="781050"/>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47" name="AutoShape 148"/>
          <p:cNvCxnSpPr>
            <a:cxnSpLocks noChangeShapeType="1"/>
            <a:stCxn id="102475" idx="5"/>
            <a:endCxn id="102410" idx="1"/>
          </p:cNvCxnSpPr>
          <p:nvPr/>
        </p:nvCxnSpPr>
        <p:spPr bwMode="auto">
          <a:xfrm>
            <a:off x="6789738" y="4054476"/>
            <a:ext cx="139700" cy="201613"/>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48" name="AutoShape 149"/>
          <p:cNvCxnSpPr>
            <a:cxnSpLocks noChangeShapeType="1"/>
            <a:stCxn id="102416" idx="7"/>
            <a:endCxn id="102409" idx="2"/>
          </p:cNvCxnSpPr>
          <p:nvPr/>
        </p:nvCxnSpPr>
        <p:spPr bwMode="auto">
          <a:xfrm flipV="1">
            <a:off x="7993064" y="2566989"/>
            <a:ext cx="280987" cy="142875"/>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49" name="AutoShape 150"/>
          <p:cNvCxnSpPr>
            <a:cxnSpLocks noChangeShapeType="1"/>
            <a:stCxn id="102409" idx="7"/>
          </p:cNvCxnSpPr>
          <p:nvPr/>
        </p:nvCxnSpPr>
        <p:spPr bwMode="auto">
          <a:xfrm flipV="1">
            <a:off x="8670925" y="2357439"/>
            <a:ext cx="242888" cy="39687"/>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0" name="AutoShape 151"/>
          <p:cNvCxnSpPr>
            <a:cxnSpLocks noChangeShapeType="1"/>
            <a:stCxn id="102416" idx="6"/>
            <a:endCxn id="102412" idx="2"/>
          </p:cNvCxnSpPr>
          <p:nvPr/>
        </p:nvCxnSpPr>
        <p:spPr bwMode="auto">
          <a:xfrm>
            <a:off x="8069263" y="2881314"/>
            <a:ext cx="735012" cy="98425"/>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1" name="AutoShape 152"/>
          <p:cNvCxnSpPr>
            <a:cxnSpLocks noChangeShapeType="1"/>
            <a:stCxn id="102412" idx="6"/>
            <a:endCxn id="102436" idx="1"/>
          </p:cNvCxnSpPr>
          <p:nvPr/>
        </p:nvCxnSpPr>
        <p:spPr bwMode="auto">
          <a:xfrm>
            <a:off x="9278938" y="2979738"/>
            <a:ext cx="349250" cy="93662"/>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2" name="AutoShape 153"/>
          <p:cNvCxnSpPr>
            <a:cxnSpLocks noChangeShapeType="1"/>
            <a:stCxn id="102434" idx="4"/>
            <a:endCxn id="102412" idx="0"/>
          </p:cNvCxnSpPr>
          <p:nvPr/>
        </p:nvCxnSpPr>
        <p:spPr bwMode="auto">
          <a:xfrm flipH="1">
            <a:off x="9042400" y="2503489"/>
            <a:ext cx="71438" cy="238125"/>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3" name="AutoShape 154"/>
          <p:cNvCxnSpPr>
            <a:cxnSpLocks noChangeShapeType="1"/>
            <a:stCxn id="102415" idx="7"/>
            <a:endCxn id="102436" idx="3"/>
          </p:cNvCxnSpPr>
          <p:nvPr/>
        </p:nvCxnSpPr>
        <p:spPr bwMode="auto">
          <a:xfrm flipV="1">
            <a:off x="9525000" y="3414714"/>
            <a:ext cx="103188" cy="26987"/>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4" name="AutoShape 155"/>
          <p:cNvCxnSpPr>
            <a:cxnSpLocks noChangeShapeType="1"/>
            <a:stCxn id="102411" idx="6"/>
            <a:endCxn id="102417" idx="2"/>
          </p:cNvCxnSpPr>
          <p:nvPr/>
        </p:nvCxnSpPr>
        <p:spPr bwMode="auto">
          <a:xfrm flipV="1">
            <a:off x="8042275" y="4573589"/>
            <a:ext cx="641350" cy="147637"/>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5" name="AutoShape 156"/>
          <p:cNvCxnSpPr>
            <a:cxnSpLocks noChangeShapeType="1"/>
            <a:stCxn id="102411" idx="5"/>
            <a:endCxn id="102432" idx="1"/>
          </p:cNvCxnSpPr>
          <p:nvPr/>
        </p:nvCxnSpPr>
        <p:spPr bwMode="auto">
          <a:xfrm flipV="1">
            <a:off x="7966076" y="4829176"/>
            <a:ext cx="366713" cy="61913"/>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6" name="AutoShape 157"/>
          <p:cNvCxnSpPr>
            <a:cxnSpLocks noChangeShapeType="1"/>
            <a:stCxn id="102432" idx="7"/>
            <a:endCxn id="102417" idx="3"/>
          </p:cNvCxnSpPr>
          <p:nvPr/>
        </p:nvCxnSpPr>
        <p:spPr bwMode="auto">
          <a:xfrm flipV="1">
            <a:off x="8653463" y="4743451"/>
            <a:ext cx="106362" cy="85725"/>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7" name="AutoShape 158"/>
          <p:cNvCxnSpPr>
            <a:cxnSpLocks noChangeShapeType="1"/>
            <a:stCxn id="102417" idx="4"/>
            <a:endCxn id="102433" idx="1"/>
          </p:cNvCxnSpPr>
          <p:nvPr/>
        </p:nvCxnSpPr>
        <p:spPr bwMode="auto">
          <a:xfrm>
            <a:off x="8921751" y="4810125"/>
            <a:ext cx="9525" cy="185738"/>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8" name="AutoShape 159"/>
          <p:cNvCxnSpPr>
            <a:cxnSpLocks noChangeShapeType="1"/>
            <a:stCxn id="102417" idx="6"/>
            <a:endCxn id="102429" idx="1"/>
          </p:cNvCxnSpPr>
          <p:nvPr/>
        </p:nvCxnSpPr>
        <p:spPr bwMode="auto">
          <a:xfrm>
            <a:off x="9158288" y="4573588"/>
            <a:ext cx="328612" cy="100012"/>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59" name="AutoShape 160"/>
          <p:cNvCxnSpPr>
            <a:cxnSpLocks noChangeShapeType="1"/>
            <a:stCxn id="102429" idx="0"/>
            <a:endCxn id="102428" idx="4"/>
          </p:cNvCxnSpPr>
          <p:nvPr/>
        </p:nvCxnSpPr>
        <p:spPr bwMode="auto">
          <a:xfrm flipV="1">
            <a:off x="9647239" y="4402139"/>
            <a:ext cx="33337" cy="204787"/>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60" name="AutoShape 161"/>
          <p:cNvCxnSpPr>
            <a:cxnSpLocks noChangeShapeType="1"/>
            <a:stCxn id="102417" idx="0"/>
            <a:endCxn id="102415" idx="3"/>
          </p:cNvCxnSpPr>
          <p:nvPr/>
        </p:nvCxnSpPr>
        <p:spPr bwMode="auto">
          <a:xfrm flipV="1">
            <a:off x="8921750" y="3779838"/>
            <a:ext cx="280988" cy="557212"/>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61" name="AutoShape 162"/>
          <p:cNvCxnSpPr>
            <a:cxnSpLocks noChangeShapeType="1"/>
            <a:stCxn id="102410" idx="5"/>
            <a:endCxn id="102411" idx="1"/>
          </p:cNvCxnSpPr>
          <p:nvPr/>
        </p:nvCxnSpPr>
        <p:spPr bwMode="auto">
          <a:xfrm flipV="1">
            <a:off x="7250113" y="4549775"/>
            <a:ext cx="398462" cy="44450"/>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02462" name="AutoShape 163"/>
          <p:cNvCxnSpPr>
            <a:cxnSpLocks noChangeShapeType="1"/>
            <a:stCxn id="102408" idx="7"/>
            <a:endCxn id="102416" idx="3"/>
          </p:cNvCxnSpPr>
          <p:nvPr/>
        </p:nvCxnSpPr>
        <p:spPr bwMode="auto">
          <a:xfrm>
            <a:off x="7356476" y="3001963"/>
            <a:ext cx="314325" cy="49212"/>
          </a:xfrm>
          <a:prstGeom prst="straightConnector1">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102463" name="Group 164"/>
          <p:cNvGrpSpPr>
            <a:grpSpLocks/>
          </p:cNvGrpSpPr>
          <p:nvPr/>
        </p:nvGrpSpPr>
        <p:grpSpPr bwMode="auto">
          <a:xfrm flipH="1">
            <a:off x="3276601" y="3962400"/>
            <a:ext cx="334963" cy="152400"/>
            <a:chOff x="1230" y="2382"/>
            <a:chExt cx="331" cy="91"/>
          </a:xfrm>
        </p:grpSpPr>
        <p:sp>
          <p:nvSpPr>
            <p:cNvPr id="102483" name="Rectangle 165"/>
            <p:cNvSpPr>
              <a:spLocks noChangeArrowheads="1"/>
            </p:cNvSpPr>
            <p:nvPr/>
          </p:nvSpPr>
          <p:spPr bwMode="auto">
            <a:xfrm>
              <a:off x="1230" y="2418"/>
              <a:ext cx="244" cy="18"/>
            </a:xfrm>
            <a:prstGeom prst="rect">
              <a:avLst/>
            </a:prstGeom>
            <a:solidFill>
              <a:schemeClr val="tx1"/>
            </a:solidFill>
            <a:ln w="9525">
              <a:solidFill>
                <a:schemeClr val="tx1"/>
              </a:solidFill>
              <a:miter lim="800000"/>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84" name="Freeform 166"/>
            <p:cNvSpPr>
              <a:spLocks/>
            </p:cNvSpPr>
            <p:nvPr/>
          </p:nvSpPr>
          <p:spPr bwMode="auto">
            <a:xfrm>
              <a:off x="1470" y="2382"/>
              <a:ext cx="91" cy="91"/>
            </a:xfrm>
            <a:custGeom>
              <a:avLst/>
              <a:gdLst>
                <a:gd name="T0" fmla="*/ 0 w 91"/>
                <a:gd name="T1" fmla="*/ 91 h 91"/>
                <a:gd name="T2" fmla="*/ 91 w 91"/>
                <a:gd name="T3" fmla="*/ 46 h 91"/>
                <a:gd name="T4" fmla="*/ 0 w 91"/>
                <a:gd name="T5" fmla="*/ 0 h 91"/>
                <a:gd name="T6" fmla="*/ 0 w 91"/>
                <a:gd name="T7" fmla="*/ 91 h 91"/>
                <a:gd name="T8" fmla="*/ 0 60000 65536"/>
                <a:gd name="T9" fmla="*/ 0 60000 65536"/>
                <a:gd name="T10" fmla="*/ 0 60000 65536"/>
                <a:gd name="T11" fmla="*/ 0 60000 65536"/>
                <a:gd name="T12" fmla="*/ 0 w 91"/>
                <a:gd name="T13" fmla="*/ 0 h 91"/>
                <a:gd name="T14" fmla="*/ 91 w 91"/>
                <a:gd name="T15" fmla="*/ 91 h 91"/>
              </a:gdLst>
              <a:ahLst/>
              <a:cxnLst>
                <a:cxn ang="T8">
                  <a:pos x="T0" y="T1"/>
                </a:cxn>
                <a:cxn ang="T9">
                  <a:pos x="T2" y="T3"/>
                </a:cxn>
                <a:cxn ang="T10">
                  <a:pos x="T4" y="T5"/>
                </a:cxn>
                <a:cxn ang="T11">
                  <a:pos x="T6" y="T7"/>
                </a:cxn>
              </a:cxnLst>
              <a:rect l="T12" t="T13" r="T14" b="T15"/>
              <a:pathLst>
                <a:path w="91" h="91">
                  <a:moveTo>
                    <a:pt x="0" y="91"/>
                  </a:moveTo>
                  <a:lnTo>
                    <a:pt x="91" y="46"/>
                  </a:lnTo>
                  <a:lnTo>
                    <a:pt x="0" y="0"/>
                  </a:lnTo>
                  <a:lnTo>
                    <a:pt x="0" y="91"/>
                  </a:lnTo>
                  <a:close/>
                </a:path>
              </a:pathLst>
            </a:custGeom>
            <a:solidFill>
              <a:schemeClr val="tx1"/>
            </a:solidFill>
            <a:ln w="9525">
              <a:solidFill>
                <a:schemeClr val="tx1"/>
              </a:solidFill>
              <a:round/>
              <a:headEnd/>
              <a:tailEnd/>
            </a:ln>
          </p:spPr>
          <p:txBody>
            <a:bodyPr/>
            <a:lstStyle/>
            <a:p>
              <a:endParaRPr lang="en-US">
                <a:solidFill>
                  <a:srgbClr val="455560"/>
                </a:solidFill>
                <a:latin typeface="Roboto"/>
              </a:endParaRPr>
            </a:p>
          </p:txBody>
        </p:sp>
      </p:grpSp>
      <p:sp>
        <p:nvSpPr>
          <p:cNvPr id="102464" name="Rectangle 167"/>
          <p:cNvSpPr>
            <a:spLocks noChangeArrowheads="1"/>
          </p:cNvSpPr>
          <p:nvPr/>
        </p:nvSpPr>
        <p:spPr bwMode="auto">
          <a:xfrm>
            <a:off x="1524000" y="0"/>
            <a:ext cx="9144000" cy="6858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3377" name="Rectangle 168"/>
          <p:cNvSpPr>
            <a:spLocks noChangeArrowheads="1"/>
          </p:cNvSpPr>
          <p:nvPr/>
        </p:nvSpPr>
        <p:spPr bwMode="blackWhite">
          <a:xfrm>
            <a:off x="1828801" y="3581400"/>
            <a:ext cx="1490663" cy="846138"/>
          </a:xfrm>
          <a:prstGeom prst="rect">
            <a:avLst/>
          </a:prstGeom>
          <a:solidFill>
            <a:schemeClr val="accent2">
              <a:lumMod val="40000"/>
              <a:lumOff val="60000"/>
            </a:schemeClr>
          </a:solidFill>
          <a:ln w="25400">
            <a:solidFill>
              <a:schemeClr val="tx1"/>
            </a:solidFill>
            <a:miter lim="800000"/>
            <a:headEnd/>
            <a:tailEnd/>
          </a:ln>
        </p:spPr>
        <p:txBody>
          <a:bodyPr lIns="54864" rIns="54864"/>
          <a:lstStyle/>
          <a:p>
            <a:pPr>
              <a:defRPr/>
            </a:pPr>
            <a:r>
              <a:rPr lang="en-US" b="1" dirty="0">
                <a:solidFill>
                  <a:srgbClr val="000000"/>
                </a:solidFill>
                <a:latin typeface="Roboto" panose="02000000000000000000" pitchFamily="2" charset="0"/>
              </a:rPr>
              <a:t>Better Ideas</a:t>
            </a:r>
          </a:p>
          <a:p>
            <a:pPr>
              <a:defRPr/>
            </a:pPr>
            <a:r>
              <a:rPr lang="en-US" sz="1400" b="1" dirty="0">
                <a:solidFill>
                  <a:srgbClr val="455560"/>
                </a:solidFill>
                <a:latin typeface="Roboto" panose="02000000000000000000" pitchFamily="2" charset="0"/>
              </a:rPr>
              <a:t>-</a:t>
            </a:r>
            <a:r>
              <a:rPr lang="en-US" sz="1200" b="1" dirty="0">
                <a:solidFill>
                  <a:srgbClr val="455560"/>
                </a:solidFill>
                <a:latin typeface="Roboto" panose="02000000000000000000" pitchFamily="2" charset="0"/>
              </a:rPr>
              <a:t>Develop the case</a:t>
            </a:r>
            <a:r>
              <a:rPr lang="en-US" sz="1400" b="1" dirty="0">
                <a:solidFill>
                  <a:srgbClr val="455560"/>
                </a:solidFill>
                <a:latin typeface="Roboto" panose="02000000000000000000" pitchFamily="2" charset="0"/>
              </a:rPr>
              <a:t> </a:t>
            </a:r>
          </a:p>
          <a:p>
            <a:pPr>
              <a:defRPr/>
            </a:pPr>
            <a:r>
              <a:rPr lang="en-US" sz="1200" b="1" dirty="0">
                <a:solidFill>
                  <a:srgbClr val="455560"/>
                </a:solidFill>
                <a:latin typeface="Roboto" panose="02000000000000000000" pitchFamily="2" charset="0"/>
              </a:rPr>
              <a:t>-Describe the ideas</a:t>
            </a:r>
          </a:p>
        </p:txBody>
      </p:sp>
      <p:cxnSp>
        <p:nvCxnSpPr>
          <p:cNvPr id="102466" name="AutoShape 169"/>
          <p:cNvCxnSpPr>
            <a:cxnSpLocks noChangeShapeType="1"/>
            <a:stCxn id="102464" idx="3"/>
            <a:endCxn id="102464" idx="3"/>
          </p:cNvCxnSpPr>
          <p:nvPr/>
        </p:nvCxnSpPr>
        <p:spPr bwMode="auto">
          <a:xfrm>
            <a:off x="12201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67" name="AutoShape 170"/>
          <p:cNvCxnSpPr>
            <a:cxnSpLocks noChangeShapeType="1"/>
            <a:stCxn id="102464" idx="3"/>
            <a:endCxn id="102464" idx="3"/>
          </p:cNvCxnSpPr>
          <p:nvPr/>
        </p:nvCxnSpPr>
        <p:spPr bwMode="auto">
          <a:xfrm>
            <a:off x="12201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68" name="AutoShape 171"/>
          <p:cNvCxnSpPr>
            <a:cxnSpLocks noChangeShapeType="1"/>
            <a:stCxn id="102464" idx="3"/>
            <a:endCxn id="102464" idx="3"/>
          </p:cNvCxnSpPr>
          <p:nvPr/>
        </p:nvCxnSpPr>
        <p:spPr bwMode="auto">
          <a:xfrm>
            <a:off x="12201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69" name="AutoShape 172"/>
          <p:cNvCxnSpPr>
            <a:cxnSpLocks noChangeShapeType="1"/>
            <a:stCxn id="102464" idx="3"/>
            <a:endCxn id="102464" idx="3"/>
          </p:cNvCxnSpPr>
          <p:nvPr/>
        </p:nvCxnSpPr>
        <p:spPr bwMode="auto">
          <a:xfrm>
            <a:off x="12201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70" name="AutoShape 173"/>
          <p:cNvCxnSpPr>
            <a:cxnSpLocks noChangeShapeType="1"/>
            <a:stCxn id="102464" idx="3"/>
            <a:endCxn id="102464" idx="3"/>
          </p:cNvCxnSpPr>
          <p:nvPr/>
        </p:nvCxnSpPr>
        <p:spPr bwMode="auto">
          <a:xfrm>
            <a:off x="12201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2471" name="AutoShape 174"/>
          <p:cNvCxnSpPr>
            <a:cxnSpLocks noChangeShapeType="1"/>
            <a:stCxn id="102464" idx="1"/>
            <a:endCxn id="102464" idx="1"/>
          </p:cNvCxnSpPr>
          <p:nvPr/>
        </p:nvCxnSpPr>
        <p:spPr bwMode="auto">
          <a:xfrm>
            <a:off x="-9525" y="34290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2472" name="Line 175"/>
          <p:cNvSpPr>
            <a:spLocks noChangeShapeType="1"/>
          </p:cNvSpPr>
          <p:nvPr/>
        </p:nvSpPr>
        <p:spPr bwMode="auto">
          <a:xfrm>
            <a:off x="9467851" y="3819525"/>
            <a:ext cx="85725" cy="15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73" name="Oval 176"/>
          <p:cNvSpPr>
            <a:spLocks noChangeArrowheads="1"/>
          </p:cNvSpPr>
          <p:nvPr/>
        </p:nvSpPr>
        <p:spPr bwMode="auto">
          <a:xfrm>
            <a:off x="5943601" y="3276601"/>
            <a:ext cx="455613"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74" name="Oval 177"/>
          <p:cNvSpPr>
            <a:spLocks noChangeArrowheads="1"/>
          </p:cNvSpPr>
          <p:nvPr/>
        </p:nvSpPr>
        <p:spPr bwMode="auto">
          <a:xfrm>
            <a:off x="5867401" y="3962401"/>
            <a:ext cx="455613"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75" name="Oval 178"/>
          <p:cNvSpPr>
            <a:spLocks noChangeArrowheads="1"/>
          </p:cNvSpPr>
          <p:nvPr/>
        </p:nvSpPr>
        <p:spPr bwMode="auto">
          <a:xfrm>
            <a:off x="6400801" y="3657601"/>
            <a:ext cx="455613" cy="454025"/>
          </a:xfrm>
          <a:prstGeom prst="ellipse">
            <a:avLst/>
          </a:prstGeom>
          <a:solidFill>
            <a:srgbClr val="3366FF">
              <a:alpha val="50195"/>
            </a:srgbClr>
          </a:solidFill>
          <a:ln w="19050">
            <a:solidFill>
              <a:srgbClr val="000000"/>
            </a:solidFill>
            <a:round/>
            <a:headEnd/>
            <a:tailEnd/>
          </a:ln>
        </p:spPr>
        <p:txBody>
          <a:bodyPr/>
          <a:lstStyle>
            <a:lvl1pPr>
              <a:spcBef>
                <a:spcPct val="20000"/>
              </a:spcBef>
              <a:buClr>
                <a:srgbClr val="9CD4E4"/>
              </a:buClr>
              <a:buSzPct val="85000"/>
              <a:buBlip>
                <a:blip r:embed="rId3"/>
              </a:buBlip>
              <a:defRPr sz="2800">
                <a:solidFill>
                  <a:schemeClr val="tx1"/>
                </a:solidFill>
                <a:latin typeface="Arial" charset="0"/>
                <a:ea typeface="MS PGothic" pitchFamily="34" charset="-128"/>
                <a:cs typeface="Arial" charset="0"/>
              </a:defRPr>
            </a:lvl1pPr>
            <a:lvl2pPr marL="742950" indent="-285750">
              <a:spcBef>
                <a:spcPct val="20000"/>
              </a:spcBef>
              <a:buClr>
                <a:srgbClr val="9CD4E4"/>
              </a:buClr>
              <a:buSzPct val="85000"/>
              <a:buFont typeface="Arial" charset="0"/>
              <a:buChar char="–"/>
              <a:defRPr sz="2400">
                <a:solidFill>
                  <a:schemeClr val="tx1"/>
                </a:solidFill>
                <a:latin typeface="Arial" charset="0"/>
                <a:ea typeface="MS PGothic" pitchFamily="34" charset="-128"/>
                <a:cs typeface="Arial" charset="0"/>
              </a:defRPr>
            </a:lvl2pPr>
            <a:lvl3pPr marL="1143000" indent="-228600">
              <a:spcBef>
                <a:spcPct val="20000"/>
              </a:spcBef>
              <a:buClr>
                <a:srgbClr val="9CD4E4"/>
              </a:buClr>
              <a:buSzPct val="85000"/>
              <a:buFont typeface="Arial" charset="0"/>
              <a:buChar char="–"/>
              <a:defRPr sz="2000">
                <a:solidFill>
                  <a:schemeClr val="tx1"/>
                </a:solidFill>
                <a:latin typeface="Arial" charset="0"/>
                <a:ea typeface="MS PGothic" pitchFamily="34" charset="-128"/>
                <a:cs typeface="Arial" charset="0"/>
              </a:defRPr>
            </a:lvl3pPr>
            <a:lvl4pPr marL="16002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4pPr>
            <a:lvl5pPr marL="2057400" indent="-228600">
              <a:spcBef>
                <a:spcPct val="20000"/>
              </a:spcBef>
              <a:buClr>
                <a:srgbClr val="9CD4E4"/>
              </a:buClr>
              <a:buSzPct val="85000"/>
              <a:buFont typeface="Arial" charset="0"/>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9CD4E4"/>
              </a:buClr>
              <a:buSzPct val="85000"/>
              <a:buFont typeface="Arial" charset="0"/>
              <a:buChar char="–"/>
              <a:defRPr>
                <a:solidFill>
                  <a:schemeClr val="tx1"/>
                </a:solidFill>
                <a:latin typeface="Arial" charset="0"/>
                <a:ea typeface="MS PGothic" pitchFamily="34" charset="-128"/>
                <a:cs typeface="Arial" charset="0"/>
              </a:defRPr>
            </a:lvl9pPr>
          </a:lstStyle>
          <a:p>
            <a:pPr>
              <a:spcBef>
                <a:spcPct val="0"/>
              </a:spcBef>
              <a:buClrTx/>
              <a:buSzTx/>
              <a:buNone/>
            </a:pPr>
            <a:endParaRPr lang="en-US" altLang="en-US" sz="2400" dirty="0">
              <a:solidFill>
                <a:srgbClr val="455560"/>
              </a:solidFill>
              <a:latin typeface="Roboto" panose="02000000000000000000" pitchFamily="2" charset="0"/>
            </a:endParaRPr>
          </a:p>
        </p:txBody>
      </p:sp>
      <p:sp>
        <p:nvSpPr>
          <p:cNvPr id="102476" name="Line 179"/>
          <p:cNvSpPr>
            <a:spLocks noChangeShapeType="1"/>
          </p:cNvSpPr>
          <p:nvPr/>
        </p:nvSpPr>
        <p:spPr bwMode="auto">
          <a:xfrm flipV="1">
            <a:off x="6324600" y="3048000"/>
            <a:ext cx="685800" cy="304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77" name="Line 180"/>
          <p:cNvSpPr>
            <a:spLocks noChangeShapeType="1"/>
          </p:cNvSpPr>
          <p:nvPr/>
        </p:nvSpPr>
        <p:spPr bwMode="auto">
          <a:xfrm flipV="1">
            <a:off x="6096000" y="3733800"/>
            <a:ext cx="76200" cy="2286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78" name="Line 181"/>
          <p:cNvSpPr>
            <a:spLocks noChangeShapeType="1"/>
          </p:cNvSpPr>
          <p:nvPr/>
        </p:nvSpPr>
        <p:spPr bwMode="auto">
          <a:xfrm flipV="1">
            <a:off x="6324600" y="3962400"/>
            <a:ext cx="76200" cy="76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79" name="Line 182"/>
          <p:cNvSpPr>
            <a:spLocks noChangeShapeType="1"/>
          </p:cNvSpPr>
          <p:nvPr/>
        </p:nvSpPr>
        <p:spPr bwMode="auto">
          <a:xfrm>
            <a:off x="7162800" y="4648200"/>
            <a:ext cx="457200" cy="1524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80" name="Line 183"/>
          <p:cNvSpPr>
            <a:spLocks noChangeShapeType="1"/>
          </p:cNvSpPr>
          <p:nvPr/>
        </p:nvSpPr>
        <p:spPr bwMode="auto">
          <a:xfrm>
            <a:off x="6324600" y="4343400"/>
            <a:ext cx="533400" cy="76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102481" name="Line 184"/>
          <p:cNvSpPr>
            <a:spLocks noChangeShapeType="1"/>
          </p:cNvSpPr>
          <p:nvPr/>
        </p:nvSpPr>
        <p:spPr bwMode="auto">
          <a:xfrm>
            <a:off x="9296400" y="2438400"/>
            <a:ext cx="457200" cy="6096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455560"/>
              </a:solidFill>
              <a:latin typeface="Roboto"/>
            </a:endParaRPr>
          </a:p>
        </p:txBody>
      </p:sp>
      <p:sp>
        <p:nvSpPr>
          <p:cNvPr id="2" name="TextBox 1">
            <a:extLst>
              <a:ext uri="{FF2B5EF4-FFF2-40B4-BE49-F238E27FC236}">
                <a16:creationId xmlns:a16="http://schemas.microsoft.com/office/drawing/2014/main" id="{176275A6-125E-28F9-B75B-E3A8BF5D9708}"/>
              </a:ext>
            </a:extLst>
          </p:cNvPr>
          <p:cNvSpPr txBox="1"/>
          <p:nvPr/>
        </p:nvSpPr>
        <p:spPr>
          <a:xfrm>
            <a:off x="8968907" y="164068"/>
            <a:ext cx="902170" cy="369332"/>
          </a:xfrm>
          <a:prstGeom prst="rect">
            <a:avLst/>
          </a:prstGeom>
          <a:noFill/>
        </p:spPr>
        <p:txBody>
          <a:bodyPr wrap="none" rtlCol="0">
            <a:spAutoFit/>
          </a:bodyPr>
          <a:lstStyle/>
          <a:p>
            <a:r>
              <a:rPr lang="en-US" dirty="0" err="1"/>
              <a:t>IHI.org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D96EA4E-A3E2-8D10-875D-A6071B6C67CE}"/>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7200" b="1" kern="1200">
                <a:solidFill>
                  <a:schemeClr val="tx1"/>
                </a:solidFill>
                <a:latin typeface="+mj-lt"/>
                <a:ea typeface="+mj-ea"/>
                <a:cs typeface="+mj-cs"/>
              </a:rPr>
              <a:t>Test your Knowledge! </a:t>
            </a:r>
            <a:endParaRPr lang="en-US" sz="7200" b="1"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77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FB869-B600-E587-5306-FC62E768B0F8}"/>
              </a:ext>
            </a:extLst>
          </p:cNvPr>
          <p:cNvPicPr>
            <a:picLocks noChangeAspect="1"/>
          </p:cNvPicPr>
          <p:nvPr/>
        </p:nvPicPr>
        <p:blipFill>
          <a:blip r:embed="rId2"/>
          <a:stretch>
            <a:fillRect/>
          </a:stretch>
        </p:blipFill>
        <p:spPr>
          <a:xfrm>
            <a:off x="2806578" y="341530"/>
            <a:ext cx="6953409" cy="6315760"/>
          </a:xfrm>
          <a:prstGeom prst="rect">
            <a:avLst/>
          </a:prstGeom>
        </p:spPr>
      </p:pic>
      <p:sp>
        <p:nvSpPr>
          <p:cNvPr id="5" name="TextBox 4">
            <a:extLst>
              <a:ext uri="{FF2B5EF4-FFF2-40B4-BE49-F238E27FC236}">
                <a16:creationId xmlns:a16="http://schemas.microsoft.com/office/drawing/2014/main" id="{7DC207A0-A790-3C7A-238F-06227DD480F4}"/>
              </a:ext>
            </a:extLst>
          </p:cNvPr>
          <p:cNvSpPr txBox="1"/>
          <p:nvPr/>
        </p:nvSpPr>
        <p:spPr>
          <a:xfrm>
            <a:off x="333375" y="200710"/>
            <a:ext cx="6096000" cy="646331"/>
          </a:xfrm>
          <a:prstGeom prst="rect">
            <a:avLst/>
          </a:prstGeom>
          <a:noFill/>
        </p:spPr>
        <p:txBody>
          <a:bodyPr wrap="square">
            <a:spAutoFit/>
          </a:bodyPr>
          <a:lstStyle/>
          <a:p>
            <a:r>
              <a:rPr lang="en-US" dirty="0">
                <a:hlinkClick r:id="rId3"/>
              </a:rPr>
              <a:t>Summary_Diffusion_Theory.pdf (enablingchange.com.au)</a:t>
            </a:r>
            <a:r>
              <a:rPr lang="en-US" dirty="0">
                <a:ea typeface="+mn-lt"/>
                <a:cs typeface="+mn-lt"/>
              </a:rPr>
              <a:t> </a:t>
            </a:r>
            <a:endParaRPr lang="en-US" dirty="0">
              <a:ea typeface="Open Sans"/>
              <a:cs typeface="Open Sans"/>
            </a:endParaRPr>
          </a:p>
        </p:txBody>
      </p:sp>
    </p:spTree>
    <p:extLst>
      <p:ext uri="{BB962C8B-B14F-4D97-AF65-F5344CB8AC3E}">
        <p14:creationId xmlns:p14="http://schemas.microsoft.com/office/powerpoint/2010/main" val="87759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D00D-A9D3-44CE-976F-469A0483431F}"/>
              </a:ext>
            </a:extLst>
          </p:cNvPr>
          <p:cNvSpPr>
            <a:spLocks noGrp="1"/>
          </p:cNvSpPr>
          <p:nvPr>
            <p:ph type="title"/>
          </p:nvPr>
        </p:nvSpPr>
        <p:spPr/>
        <p:txBody>
          <a:bodyPr/>
          <a:lstStyle/>
          <a:p>
            <a:r>
              <a:rPr lang="en-US" dirty="0"/>
              <a:t>Thank you!   </a:t>
            </a:r>
          </a:p>
        </p:txBody>
      </p:sp>
      <p:sp>
        <p:nvSpPr>
          <p:cNvPr id="3" name="Content Placeholder 2">
            <a:extLst>
              <a:ext uri="{FF2B5EF4-FFF2-40B4-BE49-F238E27FC236}">
                <a16:creationId xmlns:a16="http://schemas.microsoft.com/office/drawing/2014/main" id="{96E3EE3B-E2AC-497B-B525-341F69C99879}"/>
              </a:ext>
            </a:extLst>
          </p:cNvPr>
          <p:cNvSpPr>
            <a:spLocks noGrp="1"/>
          </p:cNvSpPr>
          <p:nvPr>
            <p:ph idx="1"/>
          </p:nvPr>
        </p:nvSpPr>
        <p:spPr/>
        <p:txBody>
          <a:bodyPr vert="horz" lIns="91440" tIns="45720" rIns="91440" bIns="45720" rtlCol="0" anchor="t">
            <a:normAutofit/>
          </a:bodyPr>
          <a:lstStyle/>
          <a:p>
            <a:pPr marL="0" indent="0" algn="ctr">
              <a:buNone/>
            </a:pPr>
            <a:r>
              <a:rPr lang="en-US" dirty="0"/>
              <a:t>We are improvers at heart.</a:t>
            </a:r>
            <a:endParaRPr lang="en-US" dirty="0">
              <a:ea typeface="Open Sans"/>
              <a:cs typeface="Open Sans"/>
            </a:endParaRPr>
          </a:p>
          <a:p>
            <a:pPr marL="0" indent="0" algn="ctr">
              <a:buNone/>
            </a:pPr>
            <a:r>
              <a:rPr lang="en-US" dirty="0"/>
              <a:t>We want to hear and learn from your experiences during these sessions.</a:t>
            </a:r>
          </a:p>
          <a:p>
            <a:pPr marL="0" indent="0" algn="ctr">
              <a:buNone/>
            </a:pPr>
            <a:endParaRPr lang="en-US" dirty="0"/>
          </a:p>
          <a:p>
            <a:pPr marL="0" indent="0" algn="ctr">
              <a:buNone/>
            </a:pPr>
            <a:r>
              <a:rPr lang="en-US" dirty="0"/>
              <a:t>Please take a moment to complete the brief evaluation before signing off!  </a:t>
            </a:r>
          </a:p>
          <a:p>
            <a:pPr marL="0" indent="0" algn="ctr">
              <a:buNone/>
            </a:pPr>
            <a:r>
              <a:rPr lang="en-US" dirty="0">
                <a:solidFill>
                  <a:schemeClr val="accent6"/>
                </a:solidFill>
                <a:ea typeface="Open Sans"/>
                <a:cs typeface="Open Sans"/>
              </a:rPr>
              <a:t>Add QR Code</a:t>
            </a:r>
          </a:p>
        </p:txBody>
      </p:sp>
    </p:spTree>
    <p:extLst>
      <p:ext uri="{BB962C8B-B14F-4D97-AF65-F5344CB8AC3E}">
        <p14:creationId xmlns:p14="http://schemas.microsoft.com/office/powerpoint/2010/main" val="271572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1DC28-B966-C577-2B78-79B69FF29457}"/>
              </a:ext>
            </a:extLst>
          </p:cNvPr>
          <p:cNvSpPr>
            <a:spLocks noGrp="1"/>
          </p:cNvSpPr>
          <p:nvPr>
            <p:ph type="title"/>
          </p:nvPr>
        </p:nvSpPr>
        <p:spPr/>
        <p:txBody>
          <a:bodyPr/>
          <a:lstStyle/>
          <a:p>
            <a:r>
              <a:rPr lang="en-US" dirty="0"/>
              <a:t>Good luck on your improvement journey!</a:t>
            </a:r>
          </a:p>
        </p:txBody>
      </p:sp>
      <p:pic>
        <p:nvPicPr>
          <p:cNvPr id="5" name="Content Placeholder 4" descr="A wooden blocks with letters on it&#10;&#10;Description automatically generated">
            <a:extLst>
              <a:ext uri="{FF2B5EF4-FFF2-40B4-BE49-F238E27FC236}">
                <a16:creationId xmlns:a16="http://schemas.microsoft.com/office/drawing/2014/main" id="{C5DD7C5A-4E10-FB15-84C5-17E9181275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
        <p:nvSpPr>
          <p:cNvPr id="7" name="TextBox 6">
            <a:extLst>
              <a:ext uri="{FF2B5EF4-FFF2-40B4-BE49-F238E27FC236}">
                <a16:creationId xmlns:a16="http://schemas.microsoft.com/office/drawing/2014/main" id="{BCB40219-31F5-2F7E-64D1-1034B5AE5BB1}"/>
              </a:ext>
            </a:extLst>
          </p:cNvPr>
          <p:cNvSpPr txBox="1"/>
          <p:nvPr/>
        </p:nvSpPr>
        <p:spPr>
          <a:xfrm>
            <a:off x="3174357" y="6308209"/>
            <a:ext cx="6094070" cy="276999"/>
          </a:xfrm>
          <a:prstGeom prst="rect">
            <a:avLst/>
          </a:prstGeom>
          <a:noFill/>
        </p:spPr>
        <p:txBody>
          <a:bodyPr wrap="square">
            <a:spAutoFit/>
          </a:bodyPr>
          <a:lstStyle/>
          <a:p>
            <a:r>
              <a:rPr lang="en-US" sz="1200" dirty="0"/>
              <a:t>Photo by </a:t>
            </a:r>
            <a:r>
              <a:rPr lang="en-US" sz="1200" dirty="0" err="1">
                <a:solidFill>
                  <a:schemeClr val="accent5">
                    <a:lumMod val="40000"/>
                    <a:lumOff val="60000"/>
                  </a:schemeClr>
                </a:solidFill>
                <a:hlinkClick r:id="rId3">
                  <a:extLst>
                    <a:ext uri="{A12FA001-AC4F-418D-AE19-62706E023703}">
                      <ahyp:hlinkClr xmlns:ahyp="http://schemas.microsoft.com/office/drawing/2018/hyperlinkcolor" val="tx"/>
                    </a:ext>
                  </a:extLst>
                </a:hlinkClick>
              </a:rPr>
              <a:t>Alexas_Fotos</a:t>
            </a:r>
            <a:r>
              <a:rPr lang="en-US" sz="1200" dirty="0">
                <a:solidFill>
                  <a:schemeClr val="accent5">
                    <a:lumMod val="40000"/>
                    <a:lumOff val="60000"/>
                  </a:schemeClr>
                </a:solidFill>
              </a:rPr>
              <a:t> </a:t>
            </a:r>
            <a:r>
              <a:rPr lang="en-US" sz="1200" dirty="0"/>
              <a:t>on</a:t>
            </a:r>
            <a:r>
              <a:rPr lang="en-US" sz="1200" dirty="0">
                <a:solidFill>
                  <a:schemeClr val="accent5">
                    <a:lumMod val="40000"/>
                    <a:lumOff val="60000"/>
                  </a:schemeClr>
                </a:solidFill>
              </a:rPr>
              <a:t> </a:t>
            </a:r>
            <a:r>
              <a:rPr lang="en-US" sz="1200" dirty="0" err="1">
                <a:solidFill>
                  <a:schemeClr val="accent5">
                    <a:lumMod val="40000"/>
                    <a:lumOff val="60000"/>
                  </a:schemeClr>
                </a:solidFill>
                <a:hlinkClick r:id="rId4">
                  <a:extLst>
                    <a:ext uri="{A12FA001-AC4F-418D-AE19-62706E023703}">
                      <ahyp:hlinkClr xmlns:ahyp="http://schemas.microsoft.com/office/drawing/2018/hyperlinkcolor" val="tx"/>
                    </a:ext>
                  </a:extLst>
                </a:hlinkClick>
              </a:rPr>
              <a:t>Unsplash</a:t>
            </a:r>
            <a:r>
              <a:rPr lang="en-US" sz="1200" dirty="0">
                <a:solidFill>
                  <a:schemeClr val="accent5">
                    <a:lumMod val="40000"/>
                    <a:lumOff val="60000"/>
                  </a:schemeClr>
                </a:solidFill>
              </a:rPr>
              <a:t> </a:t>
            </a:r>
          </a:p>
        </p:txBody>
      </p:sp>
    </p:spTree>
    <p:extLst>
      <p:ext uri="{BB962C8B-B14F-4D97-AF65-F5344CB8AC3E}">
        <p14:creationId xmlns:p14="http://schemas.microsoft.com/office/powerpoint/2010/main" val="382628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p12"/>
          <p:cNvSpPr txBox="1"/>
          <p:nvPr/>
        </p:nvSpPr>
        <p:spPr>
          <a:xfrm>
            <a:off x="2442077" y="3393643"/>
            <a:ext cx="1878481" cy="430847"/>
          </a:xfrm>
          <a:prstGeom prst="rect">
            <a:avLst/>
          </a:prstGeom>
          <a:noFill/>
          <a:ln>
            <a:noFill/>
          </a:ln>
        </p:spPr>
        <p:txBody>
          <a:bodyPr spcFirstLastPara="1" wrap="square" lIns="91425" tIns="45700" rIns="91425" bIns="45700" anchor="t" anchorCtr="0">
            <a:spAutoFit/>
          </a:bodyPr>
          <a:lstStyle/>
          <a:p>
            <a:pPr algn="ctr"/>
            <a:r>
              <a:rPr lang="en-US" sz="1100" b="1" dirty="0">
                <a:solidFill>
                  <a:srgbClr val="262626"/>
                </a:solidFill>
                <a:latin typeface="Calibri"/>
                <a:ea typeface="Calibri"/>
                <a:cs typeface="Calibri"/>
                <a:sym typeface="Calibri"/>
              </a:rPr>
              <a:t>Stacey C. Penny, MSW, MPH</a:t>
            </a:r>
            <a:endParaRPr dirty="0"/>
          </a:p>
          <a:p>
            <a:pPr algn="ctr"/>
            <a:r>
              <a:rPr lang="en-US" sz="1100" i="1" dirty="0">
                <a:solidFill>
                  <a:srgbClr val="262626"/>
                </a:solidFill>
                <a:latin typeface="Calibri"/>
                <a:ea typeface="Calibri"/>
                <a:cs typeface="Calibri"/>
                <a:sym typeface="Calibri"/>
              </a:rPr>
              <a:t>Senior Project Director</a:t>
            </a:r>
            <a:endParaRPr dirty="0"/>
          </a:p>
        </p:txBody>
      </p:sp>
      <p:sp>
        <p:nvSpPr>
          <p:cNvPr id="76" name="Google Shape;76;p12"/>
          <p:cNvSpPr txBox="1"/>
          <p:nvPr/>
        </p:nvSpPr>
        <p:spPr>
          <a:xfrm>
            <a:off x="5415356" y="3361185"/>
            <a:ext cx="1442058" cy="430847"/>
          </a:xfrm>
          <a:prstGeom prst="rect">
            <a:avLst/>
          </a:prstGeom>
          <a:noFill/>
          <a:ln>
            <a:noFill/>
          </a:ln>
        </p:spPr>
        <p:txBody>
          <a:bodyPr spcFirstLastPara="1" wrap="square" lIns="91425" tIns="45700" rIns="91425" bIns="45700" anchor="t" anchorCtr="0">
            <a:spAutoFit/>
          </a:bodyPr>
          <a:lstStyle/>
          <a:p>
            <a:pPr algn="ctr"/>
            <a:r>
              <a:rPr lang="en-US" sz="1100" b="1" dirty="0">
                <a:solidFill>
                  <a:srgbClr val="262626"/>
                </a:solidFill>
                <a:latin typeface="Calibri"/>
                <a:cs typeface="Calibri"/>
                <a:sym typeface="Calibri"/>
              </a:rPr>
              <a:t>Callie Rowland, MPH</a:t>
            </a:r>
          </a:p>
          <a:p>
            <a:pPr algn="ctr"/>
            <a:r>
              <a:rPr lang="en-US" sz="1100" i="1" dirty="0">
                <a:solidFill>
                  <a:srgbClr val="262626"/>
                </a:solidFill>
                <a:latin typeface="Calibri"/>
                <a:cs typeface="Calibri"/>
                <a:sym typeface="Calibri"/>
              </a:rPr>
              <a:t>Project Manager</a:t>
            </a:r>
            <a:endParaRPr i="1" dirty="0"/>
          </a:p>
        </p:txBody>
      </p:sp>
      <p:sp>
        <p:nvSpPr>
          <p:cNvPr id="79" name="Google Shape;79;p12"/>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lgn="ctr"/>
            <a:r>
              <a:rPr lang="en-US" dirty="0"/>
              <a:t>The NICHQ Team</a:t>
            </a:r>
            <a:endParaRPr dirty="0"/>
          </a:p>
        </p:txBody>
      </p:sp>
      <p:sp>
        <p:nvSpPr>
          <p:cNvPr id="86" name="Google Shape;86;p12"/>
          <p:cNvSpPr txBox="1"/>
          <p:nvPr/>
        </p:nvSpPr>
        <p:spPr>
          <a:xfrm>
            <a:off x="3724435" y="5596833"/>
            <a:ext cx="1903641" cy="430847"/>
          </a:xfrm>
          <a:prstGeom prst="rect">
            <a:avLst/>
          </a:prstGeom>
          <a:noFill/>
          <a:ln>
            <a:noFill/>
          </a:ln>
        </p:spPr>
        <p:txBody>
          <a:bodyPr spcFirstLastPara="1" wrap="square" lIns="91425" tIns="45700" rIns="91425" bIns="45700" anchor="t" anchorCtr="0">
            <a:spAutoFit/>
          </a:bodyPr>
          <a:lstStyle/>
          <a:p>
            <a:pPr algn="ctr"/>
            <a:r>
              <a:rPr lang="en-US" sz="1100" b="1" dirty="0">
                <a:solidFill>
                  <a:srgbClr val="262626"/>
                </a:solidFill>
                <a:latin typeface="Calibri"/>
                <a:ea typeface="Calibri"/>
                <a:cs typeface="Calibri"/>
                <a:sym typeface="Calibri"/>
              </a:rPr>
              <a:t>Sue Butts-Dion</a:t>
            </a:r>
            <a:endParaRPr dirty="0"/>
          </a:p>
          <a:p>
            <a:pPr algn="ctr"/>
            <a:r>
              <a:rPr lang="en-US" sz="1100" i="1" dirty="0">
                <a:solidFill>
                  <a:srgbClr val="262626"/>
                </a:solidFill>
                <a:latin typeface="Calibri"/>
                <a:ea typeface="Calibri"/>
                <a:cs typeface="Calibri"/>
                <a:sym typeface="Calibri"/>
              </a:rPr>
              <a:t>Improvement Advisor</a:t>
            </a:r>
            <a:endParaRPr sz="1400" i="1" dirty="0">
              <a:solidFill>
                <a:srgbClr val="262626"/>
              </a:solidFill>
              <a:latin typeface="Calibri"/>
              <a:ea typeface="Calibri"/>
              <a:cs typeface="Calibri"/>
              <a:sym typeface="Calibri"/>
            </a:endParaRPr>
          </a:p>
        </p:txBody>
      </p:sp>
      <p:sp>
        <p:nvSpPr>
          <p:cNvPr id="90" name="Google Shape;90;p12"/>
          <p:cNvSpPr txBox="1"/>
          <p:nvPr/>
        </p:nvSpPr>
        <p:spPr>
          <a:xfrm>
            <a:off x="6538169" y="5627770"/>
            <a:ext cx="2107170" cy="430847"/>
          </a:xfrm>
          <a:prstGeom prst="rect">
            <a:avLst/>
          </a:prstGeom>
          <a:noFill/>
          <a:ln>
            <a:noFill/>
          </a:ln>
        </p:spPr>
        <p:txBody>
          <a:bodyPr spcFirstLastPara="1" wrap="square" lIns="91425" tIns="45700" rIns="91425" bIns="45700" anchor="t" anchorCtr="0">
            <a:spAutoFit/>
          </a:bodyPr>
          <a:lstStyle/>
          <a:p>
            <a:pPr algn="ctr"/>
            <a:r>
              <a:rPr lang="en-US" sz="1100" b="1" dirty="0">
                <a:solidFill>
                  <a:srgbClr val="262626"/>
                </a:solidFill>
                <a:latin typeface="Calibri"/>
                <a:ea typeface="Calibri"/>
                <a:cs typeface="Calibri"/>
                <a:sym typeface="Calibri"/>
              </a:rPr>
              <a:t>Jane Taylor, EdD</a:t>
            </a:r>
          </a:p>
          <a:p>
            <a:pPr algn="ctr"/>
            <a:r>
              <a:rPr lang="en-US" sz="1100" i="1" dirty="0">
                <a:solidFill>
                  <a:srgbClr val="262626"/>
                </a:solidFill>
                <a:latin typeface="Calibri"/>
                <a:ea typeface="Calibri"/>
                <a:cs typeface="Calibri"/>
                <a:sym typeface="Calibri"/>
              </a:rPr>
              <a:t>Improvement Advisor</a:t>
            </a:r>
            <a:endParaRPr sz="1400" i="1" dirty="0">
              <a:solidFill>
                <a:srgbClr val="262626"/>
              </a:solidFill>
              <a:latin typeface="Calibri"/>
              <a:ea typeface="Calibri"/>
              <a:cs typeface="Calibri"/>
              <a:sym typeface="Calibri"/>
            </a:endParaRPr>
          </a:p>
        </p:txBody>
      </p:sp>
      <p:pic>
        <p:nvPicPr>
          <p:cNvPr id="2062" name="Picture 14" descr="Sue Butts-Dion">
            <a:extLst>
              <a:ext uri="{FF2B5EF4-FFF2-40B4-BE49-F238E27FC236}">
                <a16:creationId xmlns:a16="http://schemas.microsoft.com/office/drawing/2014/main" id="{59A0FF89-A4EA-4465-8A25-C62E146AC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900" y="3961309"/>
            <a:ext cx="1591056" cy="15910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 picture containing text, person&#10;&#10;Description automatically generated">
            <a:extLst>
              <a:ext uri="{FF2B5EF4-FFF2-40B4-BE49-F238E27FC236}">
                <a16:creationId xmlns:a16="http://schemas.microsoft.com/office/drawing/2014/main" id="{D646CB4C-02EF-4234-8BB2-FE1D813C586E}"/>
              </a:ext>
            </a:extLst>
          </p:cNvPr>
          <p:cNvPicPr>
            <a:picLocks noChangeAspect="1"/>
          </p:cNvPicPr>
          <p:nvPr/>
        </p:nvPicPr>
        <p:blipFill>
          <a:blip r:embed="rId4"/>
          <a:stretch>
            <a:fillRect/>
          </a:stretch>
        </p:blipFill>
        <p:spPr>
          <a:xfrm>
            <a:off x="6563926" y="3961309"/>
            <a:ext cx="1980195" cy="1638366"/>
          </a:xfrm>
          <a:prstGeom prst="rect">
            <a:avLst/>
          </a:prstGeom>
        </p:spPr>
      </p:pic>
      <p:sp>
        <p:nvSpPr>
          <p:cNvPr id="2" name="Rectangle 1">
            <a:extLst>
              <a:ext uri="{FF2B5EF4-FFF2-40B4-BE49-F238E27FC236}">
                <a16:creationId xmlns:a16="http://schemas.microsoft.com/office/drawing/2014/main" id="{FEBA2156-8152-4309-93AE-356088932679}"/>
              </a:ext>
            </a:extLst>
          </p:cNvPr>
          <p:cNvSpPr/>
          <p:nvPr/>
        </p:nvSpPr>
        <p:spPr>
          <a:xfrm>
            <a:off x="3724435" y="6199799"/>
            <a:ext cx="4515980"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The faculty have nothing to disclose.</a:t>
            </a:r>
          </a:p>
        </p:txBody>
      </p:sp>
      <p:pic>
        <p:nvPicPr>
          <p:cNvPr id="1026" name="Picture 2">
            <a:extLst>
              <a:ext uri="{FF2B5EF4-FFF2-40B4-BE49-F238E27FC236}">
                <a16:creationId xmlns:a16="http://schemas.microsoft.com/office/drawing/2014/main" id="{D1C54C2C-24BE-44D9-80B4-C65382E34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060" y="1722021"/>
            <a:ext cx="1591056" cy="1591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25EE21-49E5-4EE9-958D-E6991B91E3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1374" y="1715164"/>
            <a:ext cx="1591055" cy="1591055"/>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76;p12">
            <a:extLst>
              <a:ext uri="{FF2B5EF4-FFF2-40B4-BE49-F238E27FC236}">
                <a16:creationId xmlns:a16="http://schemas.microsoft.com/office/drawing/2014/main" id="{E685099E-3CA6-47D8-9BD0-B84B4F1915EC}"/>
              </a:ext>
            </a:extLst>
          </p:cNvPr>
          <p:cNvSpPr txBox="1"/>
          <p:nvPr/>
        </p:nvSpPr>
        <p:spPr>
          <a:xfrm>
            <a:off x="7952212" y="3361185"/>
            <a:ext cx="1878480" cy="600124"/>
          </a:xfrm>
          <a:prstGeom prst="rect">
            <a:avLst/>
          </a:prstGeom>
          <a:noFill/>
          <a:ln>
            <a:noFill/>
          </a:ln>
        </p:spPr>
        <p:txBody>
          <a:bodyPr spcFirstLastPara="1" wrap="square" lIns="91425" tIns="45700" rIns="91425" bIns="45700" anchor="t" anchorCtr="0">
            <a:spAutoFit/>
          </a:bodyPr>
          <a:lstStyle/>
          <a:p>
            <a:pPr algn="ctr"/>
            <a:r>
              <a:rPr lang="en-US" sz="1100" b="1" dirty="0">
                <a:solidFill>
                  <a:srgbClr val="262626"/>
                </a:solidFill>
                <a:latin typeface="Calibri"/>
                <a:cs typeface="Calibri"/>
                <a:sym typeface="Calibri"/>
              </a:rPr>
              <a:t>Rinka Murakami, MPH</a:t>
            </a:r>
          </a:p>
          <a:p>
            <a:pPr algn="ctr"/>
            <a:r>
              <a:rPr lang="en-US" sz="1100" i="1" dirty="0">
                <a:solidFill>
                  <a:srgbClr val="262626"/>
                </a:solidFill>
                <a:latin typeface="Calibri"/>
                <a:cs typeface="Calibri"/>
                <a:sym typeface="Calibri"/>
              </a:rPr>
              <a:t>Analyst, Applied Research &amp; Evaluation</a:t>
            </a:r>
            <a:endParaRPr i="1" dirty="0"/>
          </a:p>
        </p:txBody>
      </p:sp>
      <p:pic>
        <p:nvPicPr>
          <p:cNvPr id="14" name="Picture 8" descr="A picture containing person, blue, posing&#10;&#10;Description automatically generated">
            <a:extLst>
              <a:ext uri="{FF2B5EF4-FFF2-40B4-BE49-F238E27FC236}">
                <a16:creationId xmlns:a16="http://schemas.microsoft.com/office/drawing/2014/main" id="{8E1228BA-F0F4-4B88-8562-5DF8F2E05ADE}"/>
              </a:ext>
            </a:extLst>
          </p:cNvPr>
          <p:cNvPicPr>
            <a:picLocks noChangeAspect="1"/>
          </p:cNvPicPr>
          <p:nvPr/>
        </p:nvPicPr>
        <p:blipFill>
          <a:blip r:embed="rId7"/>
          <a:stretch>
            <a:fillRect/>
          </a:stretch>
        </p:blipFill>
        <p:spPr>
          <a:xfrm>
            <a:off x="2442077" y="1764559"/>
            <a:ext cx="1583047" cy="1541660"/>
          </a:xfrm>
          <a:prstGeom prst="rect">
            <a:avLst/>
          </a:prstGeom>
        </p:spPr>
      </p:pic>
    </p:spTree>
    <p:extLst>
      <p:ext uri="{BB962C8B-B14F-4D97-AF65-F5344CB8AC3E}">
        <p14:creationId xmlns:p14="http://schemas.microsoft.com/office/powerpoint/2010/main" val="3122169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5C89-9F7F-47E3-8322-4978D19A68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86BB2B1-680E-46F4-B640-B615E7BDBB3D}"/>
              </a:ext>
            </a:extLst>
          </p:cNvPr>
          <p:cNvSpPr>
            <a:spLocks noGrp="1"/>
          </p:cNvSpPr>
          <p:nvPr>
            <p:ph idx="1"/>
          </p:nvPr>
        </p:nvSpPr>
        <p:spPr>
          <a:xfrm>
            <a:off x="779016" y="1574092"/>
            <a:ext cx="10870706" cy="4602871"/>
          </a:xfrm>
        </p:spPr>
        <p:txBody>
          <a:bodyPr vert="horz" lIns="91440" tIns="45720" rIns="91440" bIns="45720" rtlCol="0" anchor="t">
            <a:normAutofit/>
          </a:bodyPr>
          <a:lstStyle/>
          <a:p>
            <a:r>
              <a:rPr lang="en-US" dirty="0">
                <a:hlinkClick r:id="rId3"/>
              </a:rPr>
              <a:t>NICHQ QI 101</a:t>
            </a:r>
            <a:endParaRPr lang="en-US" dirty="0"/>
          </a:p>
          <a:p>
            <a:r>
              <a:rPr lang="en-US" dirty="0">
                <a:hlinkClick r:id="rId4"/>
              </a:rPr>
              <a:t>NICHQ QI 102</a:t>
            </a:r>
            <a:endParaRPr lang="en-US" dirty="0"/>
          </a:p>
          <a:p>
            <a:r>
              <a:rPr lang="en-US" dirty="0"/>
              <a:t>How to Improve, IHI Website </a:t>
            </a:r>
            <a:r>
              <a:rPr lang="en-US" dirty="0">
                <a:hlinkClick r:id="rId5"/>
              </a:rPr>
              <a:t>How to Improve | IHI - Institute for Healthcare Improvement</a:t>
            </a:r>
            <a:endParaRPr lang="en-US" dirty="0"/>
          </a:p>
          <a:p>
            <a:r>
              <a:rPr lang="en-US" dirty="0">
                <a:ea typeface="+mn-lt"/>
                <a:cs typeface="+mn-lt"/>
              </a:rPr>
              <a:t>Dr. Robert Lloyd's "A Family of Measures" on </a:t>
            </a:r>
            <a:r>
              <a:rPr lang="en-US" dirty="0" err="1">
                <a:ea typeface="+mn-lt"/>
                <a:cs typeface="+mn-lt"/>
              </a:rPr>
              <a:t>youtube</a:t>
            </a:r>
            <a:r>
              <a:rPr lang="en-US" dirty="0">
                <a:ea typeface="+mn-lt"/>
                <a:cs typeface="+mn-lt"/>
              </a:rPr>
              <a:t>@ </a:t>
            </a:r>
            <a:r>
              <a:rPr lang="en-US" dirty="0">
                <a:ea typeface="+mn-lt"/>
                <a:cs typeface="+mn-lt"/>
                <a:hlinkClick r:id="rId6"/>
              </a:rPr>
              <a:t>https://www.youtube.com/watch?v=uow7mzrFif4</a:t>
            </a:r>
            <a:endParaRPr lang="en-US" dirty="0">
              <a:ea typeface="Open Sans"/>
              <a:cs typeface="Open Sans"/>
            </a:endParaRPr>
          </a:p>
          <a:p>
            <a:r>
              <a:rPr lang="en-US" dirty="0">
                <a:ea typeface="Open Sans"/>
                <a:cs typeface="Open Sans"/>
              </a:rPr>
              <a:t>Dr. Lloyd's "</a:t>
            </a:r>
            <a:r>
              <a:rPr lang="en-US" dirty="0"/>
              <a:t>Applying Four Rules to Understand a Run Chart" on </a:t>
            </a:r>
            <a:r>
              <a:rPr lang="en-US" dirty="0" err="1"/>
              <a:t>youtube</a:t>
            </a:r>
            <a:r>
              <a:rPr lang="en-US" dirty="0"/>
              <a:t>  @  </a:t>
            </a:r>
            <a:r>
              <a:rPr lang="en-US" dirty="0">
                <a:hlinkClick r:id="rId7"/>
              </a:rPr>
              <a:t>https</a:t>
            </a:r>
            <a:r>
              <a:rPr lang="en-US" dirty="0">
                <a:ea typeface="+mn-lt"/>
                <a:cs typeface="+mn-lt"/>
                <a:hlinkClick r:id="rId7"/>
              </a:rPr>
              <a:t>://www.youtube.com/watch?v=8e38RCU8-uA</a:t>
            </a:r>
            <a:endParaRPr lang="en-US" dirty="0">
              <a:ea typeface="+mn-lt"/>
              <a:cs typeface="+mn-lt"/>
            </a:endParaRPr>
          </a:p>
          <a:p>
            <a:r>
              <a:rPr lang="en-US" dirty="0">
                <a:ea typeface="+mn-lt"/>
                <a:cs typeface="+mn-lt"/>
              </a:rPr>
              <a:t>Summary of Diffusion of Innovations </a:t>
            </a:r>
            <a:r>
              <a:rPr lang="en-US" dirty="0">
                <a:hlinkClick r:id="rId8"/>
              </a:rPr>
              <a:t>Summary_Diffusion_Theory.pdf (enablingchange.com.au)</a:t>
            </a:r>
            <a:r>
              <a:rPr lang="en-US" dirty="0">
                <a:ea typeface="+mn-lt"/>
                <a:cs typeface="+mn-lt"/>
              </a:rPr>
              <a:t> </a:t>
            </a:r>
            <a:endParaRPr lang="en-US" dirty="0">
              <a:ea typeface="Open Sans"/>
              <a:cs typeface="Open Sans"/>
            </a:endParaRPr>
          </a:p>
          <a:p>
            <a:endParaRPr lang="en-US" dirty="0">
              <a:ea typeface="Open Sans"/>
              <a:cs typeface="Open Sans"/>
            </a:endParaRPr>
          </a:p>
          <a:p>
            <a:endParaRPr lang="en-US" dirty="0">
              <a:ea typeface="Open Sans"/>
              <a:cs typeface="Open Sans"/>
            </a:endParaRPr>
          </a:p>
          <a:p>
            <a:endParaRPr lang="en-US" dirty="0">
              <a:ea typeface="Open Sans"/>
              <a:cs typeface="Open Sans"/>
            </a:endParaRPr>
          </a:p>
        </p:txBody>
      </p:sp>
    </p:spTree>
    <p:extLst>
      <p:ext uri="{BB962C8B-B14F-4D97-AF65-F5344CB8AC3E}">
        <p14:creationId xmlns:p14="http://schemas.microsoft.com/office/powerpoint/2010/main" val="159921365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FE2A-1456-4A6B-86BF-2E7EE9E65988}"/>
              </a:ext>
            </a:extLst>
          </p:cNvPr>
          <p:cNvSpPr>
            <a:spLocks noGrp="1"/>
          </p:cNvSpPr>
          <p:nvPr>
            <p:ph type="title"/>
          </p:nvPr>
        </p:nvSpPr>
        <p:spPr/>
        <p:txBody>
          <a:bodyPr/>
          <a:lstStyle/>
          <a:p>
            <a:r>
              <a:rPr lang="en-US" dirty="0"/>
              <a:t>Objectives of the QI Workshop Series</a:t>
            </a:r>
          </a:p>
        </p:txBody>
      </p:sp>
      <p:sp>
        <p:nvSpPr>
          <p:cNvPr id="3" name="Content Placeholder 2">
            <a:extLst>
              <a:ext uri="{FF2B5EF4-FFF2-40B4-BE49-F238E27FC236}">
                <a16:creationId xmlns:a16="http://schemas.microsoft.com/office/drawing/2014/main" id="{3CF3C5BB-A7BD-462C-A8F8-F77B9E5E88E3}"/>
              </a:ext>
            </a:extLst>
          </p:cNvPr>
          <p:cNvSpPr>
            <a:spLocks noGrp="1"/>
          </p:cNvSpPr>
          <p:nvPr>
            <p:ph idx="1"/>
          </p:nvPr>
        </p:nvSpPr>
        <p:spPr>
          <a:xfrm>
            <a:off x="838200" y="1623219"/>
            <a:ext cx="10515600" cy="4351338"/>
          </a:xfrm>
        </p:spPr>
        <p:txBody>
          <a:bodyPr vert="horz" lIns="91440" tIns="45720" rIns="91440" bIns="45720" rtlCol="0" anchor="t">
            <a:normAutofit/>
          </a:bodyPr>
          <a:lstStyle/>
          <a:p>
            <a:pPr marL="0" indent="0">
              <a:buNone/>
            </a:pPr>
            <a:r>
              <a:rPr lang="en-US" sz="3000" b="1" dirty="0">
                <a:latin typeface="Arial"/>
                <a:ea typeface="Roboto"/>
                <a:cs typeface="Arial"/>
              </a:rPr>
              <a:t>Introduce you to quality improvement basics </a:t>
            </a:r>
            <a:r>
              <a:rPr lang="en-US" sz="2000" dirty="0">
                <a:latin typeface="Arial"/>
                <a:ea typeface="Roboto"/>
                <a:cs typeface="Arial"/>
              </a:rPr>
              <a:t>for those new to quality improvement (QI) and offer you an opportunity to practice improvement skills and receive feedback and engage deeper with office hours.  We are supporting your learning in</a:t>
            </a:r>
            <a:endParaRPr lang="en-US" sz="2000" dirty="0">
              <a:latin typeface="Arial"/>
              <a:cs typeface="Arial"/>
            </a:endParaRPr>
          </a:p>
          <a:p>
            <a:pPr lvl="1"/>
            <a:r>
              <a:rPr lang="en-US" sz="2000" dirty="0">
                <a:latin typeface="Arial"/>
                <a:ea typeface="Roboto"/>
                <a:cs typeface="Arial"/>
              </a:rPr>
              <a:t>Laying a foundation for learning and improving</a:t>
            </a:r>
          </a:p>
          <a:p>
            <a:pPr lvl="1"/>
            <a:r>
              <a:rPr lang="en-US" sz="2000" dirty="0">
                <a:latin typeface="Arial"/>
                <a:ea typeface="Roboto"/>
                <a:cs typeface="Arial"/>
              </a:rPr>
              <a:t>Developing improvement capability for your PQC, and other state or hospital-based teams</a:t>
            </a:r>
          </a:p>
          <a:p>
            <a:pPr lvl="1"/>
            <a:r>
              <a:rPr lang="en-US" sz="2000" dirty="0">
                <a:latin typeface="Arial"/>
                <a:ea typeface="Roboto"/>
                <a:cs typeface="Arial"/>
              </a:rPr>
              <a:t>Applying QI principles to your existing projects</a:t>
            </a:r>
          </a:p>
        </p:txBody>
      </p:sp>
      <p:sp>
        <p:nvSpPr>
          <p:cNvPr id="4" name="TextBox 3">
            <a:extLst>
              <a:ext uri="{FF2B5EF4-FFF2-40B4-BE49-F238E27FC236}">
                <a16:creationId xmlns:a16="http://schemas.microsoft.com/office/drawing/2014/main" id="{7F653754-3140-BBE0-6BEB-C4D0DD9D312D}"/>
              </a:ext>
            </a:extLst>
          </p:cNvPr>
          <p:cNvSpPr txBox="1"/>
          <p:nvPr/>
        </p:nvSpPr>
        <p:spPr>
          <a:xfrm>
            <a:off x="8148577" y="6319777"/>
            <a:ext cx="503599" cy="369332"/>
          </a:xfrm>
          <a:prstGeom prst="rect">
            <a:avLst/>
          </a:prstGeom>
          <a:noFill/>
        </p:spPr>
        <p:txBody>
          <a:bodyPr wrap="none" rtlCol="0">
            <a:spAutoFit/>
          </a:bodyPr>
          <a:lstStyle/>
          <a:p>
            <a:r>
              <a:rPr lang="en-US" dirty="0"/>
              <a:t>JAT</a:t>
            </a:r>
          </a:p>
        </p:txBody>
      </p:sp>
    </p:spTree>
    <p:extLst>
      <p:ext uri="{BB962C8B-B14F-4D97-AF65-F5344CB8AC3E}">
        <p14:creationId xmlns:p14="http://schemas.microsoft.com/office/powerpoint/2010/main" val="39836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A1C7-DD4F-AF65-6B44-EF622EFA9304}"/>
              </a:ext>
            </a:extLst>
          </p:cNvPr>
          <p:cNvSpPr>
            <a:spLocks noGrp="1"/>
          </p:cNvSpPr>
          <p:nvPr>
            <p:ph type="title"/>
          </p:nvPr>
        </p:nvSpPr>
        <p:spPr/>
        <p:txBody>
          <a:bodyPr/>
          <a:lstStyle/>
          <a:p>
            <a:r>
              <a:rPr lang="en-US" dirty="0">
                <a:latin typeface="Arial"/>
                <a:cs typeface="Arial"/>
              </a:rPr>
              <a:t>So far . . .</a:t>
            </a:r>
          </a:p>
        </p:txBody>
      </p:sp>
      <p:sp>
        <p:nvSpPr>
          <p:cNvPr id="3" name="Content Placeholder 2">
            <a:extLst>
              <a:ext uri="{FF2B5EF4-FFF2-40B4-BE49-F238E27FC236}">
                <a16:creationId xmlns:a16="http://schemas.microsoft.com/office/drawing/2014/main" id="{7A9957A3-5D77-6DCE-C463-771F85BD1B87}"/>
              </a:ext>
            </a:extLst>
          </p:cNvPr>
          <p:cNvSpPr>
            <a:spLocks noGrp="1"/>
          </p:cNvSpPr>
          <p:nvPr>
            <p:ph idx="1"/>
          </p:nvPr>
        </p:nvSpPr>
        <p:spPr>
          <a:xfrm>
            <a:off x="838200" y="1982788"/>
            <a:ext cx="10515600" cy="4351338"/>
          </a:xfrm>
        </p:spPr>
        <p:txBody>
          <a:bodyPr vert="horz" lIns="91440" tIns="45720" rIns="91440" bIns="45720" rtlCol="0" anchor="t">
            <a:normAutofit/>
          </a:bodyPr>
          <a:lstStyle/>
          <a:p>
            <a:r>
              <a:rPr lang="en-US" dirty="0">
                <a:latin typeface="Roboto"/>
                <a:ea typeface="Roboto"/>
                <a:cs typeface="Roboto"/>
              </a:rPr>
              <a:t>We have covered:</a:t>
            </a:r>
          </a:p>
          <a:p>
            <a:pPr lvl="1"/>
            <a:r>
              <a:rPr lang="en-US" dirty="0">
                <a:latin typeface="Roboto"/>
                <a:ea typeface="Roboto"/>
                <a:cs typeface="Roboto"/>
              </a:rPr>
              <a:t>Quality improvement—what it is</a:t>
            </a:r>
          </a:p>
          <a:p>
            <a:pPr lvl="1"/>
            <a:r>
              <a:rPr lang="en-US" dirty="0">
                <a:latin typeface="Roboto"/>
                <a:ea typeface="Roboto"/>
                <a:cs typeface="Roboto"/>
              </a:rPr>
              <a:t>Setting aims</a:t>
            </a:r>
          </a:p>
          <a:p>
            <a:pPr lvl="1"/>
            <a:r>
              <a:rPr lang="en-US" dirty="0">
                <a:latin typeface="Roboto"/>
                <a:ea typeface="Roboto"/>
                <a:cs typeface="Roboto"/>
              </a:rPr>
              <a:t>Testing changes using PDSA cycles</a:t>
            </a:r>
          </a:p>
          <a:p>
            <a:pPr lvl="1"/>
            <a:r>
              <a:rPr lang="en-US" dirty="0">
                <a:latin typeface="Roboto"/>
                <a:ea typeface="Roboto"/>
                <a:cs typeface="Roboto"/>
              </a:rPr>
              <a:t> Using data for learning and improvement </a:t>
            </a:r>
          </a:p>
          <a:p>
            <a:pPr lvl="1"/>
            <a:r>
              <a:rPr lang="en-US" dirty="0">
                <a:latin typeface="Roboto"/>
                <a:ea typeface="Roboto"/>
                <a:cs typeface="Roboto"/>
              </a:rPr>
              <a:t>Run charts and run chart rules</a:t>
            </a:r>
            <a:endParaRPr lang="en-US" dirty="0">
              <a:cs typeface="Roboto" panose="02000000000000000000" pitchFamily="2" charset="0"/>
            </a:endParaRPr>
          </a:p>
          <a:p>
            <a:r>
              <a:rPr lang="en-US" dirty="0">
                <a:cs typeface="Roboto" panose="02000000000000000000" pitchFamily="2" charset="0"/>
              </a:rPr>
              <a:t>And we have:</a:t>
            </a:r>
          </a:p>
          <a:p>
            <a:pPr lvl="1"/>
            <a:r>
              <a:rPr lang="en-US" dirty="0">
                <a:cs typeface="Roboto" panose="02000000000000000000" pitchFamily="2" charset="0"/>
              </a:rPr>
              <a:t>Provided office hours assistance</a:t>
            </a:r>
          </a:p>
          <a:p>
            <a:pPr lvl="1"/>
            <a:r>
              <a:rPr lang="en-US" dirty="0">
                <a:cs typeface="Roboto" panose="02000000000000000000" pitchFamily="2" charset="0"/>
              </a:rPr>
              <a:t>Targeted coaching and feedback upon request</a:t>
            </a:r>
          </a:p>
        </p:txBody>
      </p:sp>
    </p:spTree>
    <p:extLst>
      <p:ext uri="{BB962C8B-B14F-4D97-AF65-F5344CB8AC3E}">
        <p14:creationId xmlns:p14="http://schemas.microsoft.com/office/powerpoint/2010/main" val="36289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2" name="Title 1">
            <a:extLst>
              <a:ext uri="{FF2B5EF4-FFF2-40B4-BE49-F238E27FC236}">
                <a16:creationId xmlns:a16="http://schemas.microsoft.com/office/drawing/2014/main" id="{490BE8B9-5EBA-41FE-8AA8-D38A521C301C}"/>
              </a:ext>
            </a:extLst>
          </p:cNvPr>
          <p:cNvSpPr>
            <a:spLocks noGrp="1"/>
          </p:cNvSpPr>
          <p:nvPr>
            <p:ph type="title"/>
          </p:nvPr>
        </p:nvSpPr>
        <p:spPr>
          <a:xfrm>
            <a:off x="1028700" y="1943351"/>
            <a:ext cx="2628900"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QI Community of Learning Overview</a:t>
            </a:r>
          </a:p>
        </p:txBody>
      </p:sp>
      <p:sp>
        <p:nvSpPr>
          <p:cNvPr id="5" name="TextBox 4">
            <a:extLst>
              <a:ext uri="{FF2B5EF4-FFF2-40B4-BE49-F238E27FC236}">
                <a16:creationId xmlns:a16="http://schemas.microsoft.com/office/drawing/2014/main" id="{CE4BDA68-74D1-4323-A898-53CF6DA12EF4}"/>
              </a:ext>
            </a:extLst>
          </p:cNvPr>
          <p:cNvSpPr txBox="1"/>
          <p:nvPr/>
        </p:nvSpPr>
        <p:spPr>
          <a:xfrm>
            <a:off x="1667048" y="6088260"/>
            <a:ext cx="83924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a:ea typeface="+mn-ea"/>
                <a:cs typeface="+mn-cs"/>
              </a:rPr>
              <a:t>Be sure to add all webinars to your calendar if you have not already done so!</a:t>
            </a:r>
          </a:p>
        </p:txBody>
      </p:sp>
      <p:graphicFrame>
        <p:nvGraphicFramePr>
          <p:cNvPr id="7" name="Table 9">
            <a:extLst>
              <a:ext uri="{FF2B5EF4-FFF2-40B4-BE49-F238E27FC236}">
                <a16:creationId xmlns:a16="http://schemas.microsoft.com/office/drawing/2014/main" id="{A321ECB8-D5AF-4827-9B0B-9800E320BE62}"/>
              </a:ext>
            </a:extLst>
          </p:cNvPr>
          <p:cNvGraphicFramePr>
            <a:graphicFrameLocks noGrp="1"/>
          </p:cNvGraphicFramePr>
          <p:nvPr>
            <p:extLst>
              <p:ext uri="{D42A27DB-BD31-4B8C-83A1-F6EECF244321}">
                <p14:modId xmlns:p14="http://schemas.microsoft.com/office/powerpoint/2010/main" val="1409876950"/>
              </p:ext>
            </p:extLst>
          </p:nvPr>
        </p:nvGraphicFramePr>
        <p:xfrm>
          <a:off x="4272980" y="1013314"/>
          <a:ext cx="7404992" cy="4028440"/>
        </p:xfrm>
        <a:graphic>
          <a:graphicData uri="http://schemas.openxmlformats.org/drawingml/2006/table">
            <a:tbl>
              <a:tblPr firstRow="1" bandRow="1">
                <a:tableStyleId>{5C22544A-7EE6-4342-B048-85BDC9FD1C3A}</a:tableStyleId>
              </a:tblPr>
              <a:tblGrid>
                <a:gridCol w="4358640">
                  <a:extLst>
                    <a:ext uri="{9D8B030D-6E8A-4147-A177-3AD203B41FA5}">
                      <a16:colId xmlns:a16="http://schemas.microsoft.com/office/drawing/2014/main" val="1466746339"/>
                    </a:ext>
                  </a:extLst>
                </a:gridCol>
                <a:gridCol w="3046352">
                  <a:extLst>
                    <a:ext uri="{9D8B030D-6E8A-4147-A177-3AD203B41FA5}">
                      <a16:colId xmlns:a16="http://schemas.microsoft.com/office/drawing/2014/main" val="4096387114"/>
                    </a:ext>
                  </a:extLst>
                </a:gridCol>
              </a:tblGrid>
              <a:tr h="370840">
                <a:tc>
                  <a:txBody>
                    <a:bodyPr/>
                    <a:lstStyle/>
                    <a:p>
                      <a:r>
                        <a:rPr lang="en-US" dirty="0">
                          <a:solidFill>
                            <a:schemeClr val="tx1"/>
                          </a:solidFill>
                        </a:rPr>
                        <a:t>Session Title </a:t>
                      </a:r>
                    </a:p>
                  </a:txBody>
                  <a:tcPr/>
                </a:tc>
                <a:tc>
                  <a:txBody>
                    <a:bodyPr/>
                    <a:lstStyle/>
                    <a:p>
                      <a:r>
                        <a:rPr lang="en-US" dirty="0">
                          <a:solidFill>
                            <a:schemeClr val="tx1"/>
                          </a:solidFill>
                        </a:rPr>
                        <a:t>Date and Time</a:t>
                      </a:r>
                    </a:p>
                  </a:txBody>
                  <a:tcPr/>
                </a:tc>
                <a:extLst>
                  <a:ext uri="{0D108BD9-81ED-4DB2-BD59-A6C34878D82A}">
                    <a16:rowId xmlns:a16="http://schemas.microsoft.com/office/drawing/2014/main" val="1299784489"/>
                  </a:ext>
                </a:extLst>
              </a:tr>
              <a:tr h="370840">
                <a:tc>
                  <a:txBody>
                    <a:bodyPr/>
                    <a:lstStyle/>
                    <a:p>
                      <a:r>
                        <a:rPr lang="en-US" sz="1800" b="0" i="0" kern="1200" dirty="0">
                          <a:solidFill>
                            <a:schemeClr val="tx1">
                              <a:lumMod val="95000"/>
                              <a:lumOff val="5000"/>
                            </a:schemeClr>
                          </a:solidFill>
                          <a:effectLst/>
                          <a:latin typeface="+mn-lt"/>
                          <a:ea typeface="+mn-ea"/>
                          <a:cs typeface="+mn-cs"/>
                        </a:rPr>
                        <a:t>Quality Improvement: What and Why? </a:t>
                      </a:r>
                    </a:p>
                    <a:p>
                      <a:r>
                        <a:rPr lang="en-US" sz="1800" b="0" i="0" kern="1200" dirty="0">
                          <a:solidFill>
                            <a:schemeClr val="tx1">
                              <a:lumMod val="95000"/>
                              <a:lumOff val="5000"/>
                            </a:schemeClr>
                          </a:solidFill>
                          <a:effectLst/>
                          <a:latin typeface="+mn-lt"/>
                          <a:ea typeface="+mn-ea"/>
                          <a:cs typeface="+mn-cs"/>
                        </a:rPr>
                        <a:t>Foundations of Improvement  </a:t>
                      </a:r>
                      <a:endParaRPr lang="en-US" b="0" dirty="0">
                        <a:solidFill>
                          <a:schemeClr val="tx1">
                            <a:lumMod val="95000"/>
                            <a:lumOff val="5000"/>
                          </a:schemeClr>
                        </a:solidFill>
                      </a:endParaRPr>
                    </a:p>
                  </a:txBody>
                  <a:tcPr/>
                </a:tc>
                <a:tc>
                  <a:txBody>
                    <a:bodyPr/>
                    <a:lstStyle/>
                    <a:p>
                      <a:r>
                        <a:rPr lang="en-US" b="0" dirty="0">
                          <a:solidFill>
                            <a:schemeClr val="tx1">
                              <a:lumMod val="95000"/>
                              <a:lumOff val="5000"/>
                            </a:schemeClr>
                          </a:solidFill>
                        </a:rPr>
                        <a:t>Thursday, May 25</a:t>
                      </a:r>
                      <a:r>
                        <a:rPr lang="en-US" b="0" baseline="30000" dirty="0">
                          <a:solidFill>
                            <a:schemeClr val="tx1">
                              <a:lumMod val="95000"/>
                              <a:lumOff val="5000"/>
                            </a:schemeClr>
                          </a:solidFill>
                        </a:rPr>
                        <a:t>th</a:t>
                      </a:r>
                      <a:r>
                        <a:rPr lang="en-US" b="0" dirty="0">
                          <a:solidFill>
                            <a:schemeClr val="tx1">
                              <a:lumMod val="95000"/>
                              <a:lumOff val="5000"/>
                            </a:schemeClr>
                          </a:solidFill>
                        </a:rPr>
                        <a:t>  2023 3:00 – 4:00 PM ET </a:t>
                      </a:r>
                    </a:p>
                  </a:txBody>
                  <a:tcPr/>
                </a:tc>
                <a:extLst>
                  <a:ext uri="{0D108BD9-81ED-4DB2-BD59-A6C34878D82A}">
                    <a16:rowId xmlns:a16="http://schemas.microsoft.com/office/drawing/2014/main" val="9585474"/>
                  </a:ext>
                </a:extLst>
              </a:tr>
              <a:tr h="370840">
                <a:tc>
                  <a:txBody>
                    <a:bodyPr/>
                    <a:lstStyle/>
                    <a:p>
                      <a:r>
                        <a:rPr lang="en-US" sz="1800" b="0" i="0" kern="1200" dirty="0">
                          <a:solidFill>
                            <a:schemeClr val="tx1">
                              <a:lumMod val="95000"/>
                              <a:lumOff val="5000"/>
                            </a:schemeClr>
                          </a:solidFill>
                          <a:effectLst/>
                          <a:latin typeface="+mn-lt"/>
                          <a:ea typeface="+mn-ea"/>
                          <a:cs typeface="+mn-cs"/>
                        </a:rPr>
                        <a:t>Activating the How  </a:t>
                      </a:r>
                      <a:br>
                        <a:rPr lang="en-US" sz="1800" b="0" i="0" kern="1200" dirty="0">
                          <a:solidFill>
                            <a:schemeClr val="tx1">
                              <a:lumMod val="95000"/>
                              <a:lumOff val="5000"/>
                            </a:schemeClr>
                          </a:solidFill>
                          <a:effectLst/>
                          <a:latin typeface="+mn-lt"/>
                          <a:ea typeface="+mn-ea"/>
                          <a:cs typeface="+mn-cs"/>
                        </a:rPr>
                      </a:br>
                      <a:r>
                        <a:rPr lang="en-US" sz="1800" b="0" i="0" kern="1200" dirty="0">
                          <a:solidFill>
                            <a:schemeClr val="tx1">
                              <a:lumMod val="95000"/>
                              <a:lumOff val="5000"/>
                            </a:schemeClr>
                          </a:solidFill>
                          <a:effectLst/>
                          <a:latin typeface="+mn-lt"/>
                          <a:ea typeface="+mn-ea"/>
                          <a:cs typeface="+mn-cs"/>
                        </a:rPr>
                        <a:t>Using PDSA Cycles to Learn and Improve  </a:t>
                      </a:r>
                      <a:endParaRPr lang="en-US" b="0" dirty="0">
                        <a:solidFill>
                          <a:schemeClr val="tx1">
                            <a:lumMod val="95000"/>
                            <a:lumOff val="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lumMod val="95000"/>
                              <a:lumOff val="5000"/>
                            </a:schemeClr>
                          </a:solidFill>
                          <a:effectLst/>
                          <a:latin typeface="+mn-lt"/>
                          <a:ea typeface="+mn-ea"/>
                          <a:cs typeface="+mn-cs"/>
                        </a:rPr>
                        <a:t>Monday, June 12</a:t>
                      </a:r>
                      <a:r>
                        <a:rPr lang="en-US" sz="1800" b="0" kern="1200" baseline="30000" dirty="0">
                          <a:solidFill>
                            <a:schemeClr val="tx1">
                              <a:lumMod val="95000"/>
                              <a:lumOff val="5000"/>
                            </a:schemeClr>
                          </a:solidFill>
                          <a:effectLst/>
                          <a:latin typeface="+mn-lt"/>
                          <a:ea typeface="+mn-ea"/>
                          <a:cs typeface="+mn-cs"/>
                        </a:rPr>
                        <a:t>th</a:t>
                      </a:r>
                      <a:r>
                        <a:rPr lang="en-US" sz="1800" b="0" kern="1200" dirty="0">
                          <a:solidFill>
                            <a:schemeClr val="tx1">
                              <a:lumMod val="95000"/>
                              <a:lumOff val="5000"/>
                            </a:schemeClr>
                          </a:solidFill>
                          <a:effectLst/>
                          <a:latin typeface="+mn-lt"/>
                          <a:ea typeface="+mn-ea"/>
                          <a:cs typeface="+mn-cs"/>
                        </a:rPr>
                        <a:t> 2023 3:00 – 4:00 PM ET</a:t>
                      </a:r>
                    </a:p>
                    <a:p>
                      <a:endParaRPr lang="en-US" b="0" dirty="0">
                        <a:solidFill>
                          <a:schemeClr val="tx1">
                            <a:lumMod val="95000"/>
                            <a:lumOff val="5000"/>
                          </a:schemeClr>
                        </a:solidFill>
                      </a:endParaRPr>
                    </a:p>
                  </a:txBody>
                  <a:tcPr/>
                </a:tc>
                <a:extLst>
                  <a:ext uri="{0D108BD9-81ED-4DB2-BD59-A6C34878D82A}">
                    <a16:rowId xmlns:a16="http://schemas.microsoft.com/office/drawing/2014/main" val="3397319416"/>
                  </a:ext>
                </a:extLst>
              </a:tr>
              <a:tr h="370840">
                <a:tc>
                  <a:txBody>
                    <a:bodyPr/>
                    <a:lstStyle/>
                    <a:p>
                      <a:r>
                        <a:rPr lang="en-US" sz="1800" b="1" i="0" kern="1200" dirty="0">
                          <a:solidFill>
                            <a:schemeClr val="tx1"/>
                          </a:solidFill>
                          <a:effectLst/>
                          <a:latin typeface="+mn-lt"/>
                          <a:ea typeface="+mn-ea"/>
                          <a:cs typeface="+mn-cs"/>
                        </a:rPr>
                        <a:t>Measurement for Improvement</a:t>
                      </a:r>
                      <a:r>
                        <a:rPr lang="en-US" sz="1800" b="0" i="0" kern="1200" dirty="0">
                          <a:solidFill>
                            <a:schemeClr val="tx1"/>
                          </a:solidFill>
                          <a:effectLst/>
                          <a:latin typeface="+mn-lt"/>
                          <a:ea typeface="+mn-ea"/>
                          <a:cs typeface="+mn-cs"/>
                        </a:rPr>
                        <a:t>  </a:t>
                      </a:r>
                      <a:br>
                        <a:rPr lang="en-US" sz="1800" b="0" i="0" kern="1200" dirty="0">
                          <a:solidFill>
                            <a:schemeClr val="tx1"/>
                          </a:solidFill>
                          <a:effectLst/>
                          <a:latin typeface="+mn-lt"/>
                          <a:ea typeface="+mn-ea"/>
                          <a:cs typeface="+mn-cs"/>
                        </a:rPr>
                      </a:br>
                      <a:r>
                        <a:rPr lang="en-US" sz="1800" b="0" i="0" kern="1200" dirty="0">
                          <a:solidFill>
                            <a:schemeClr val="tx1"/>
                          </a:solidFill>
                          <a:effectLst/>
                          <a:latin typeface="+mn-lt"/>
                          <a:ea typeface="+mn-ea"/>
                          <a:cs typeface="+mn-cs"/>
                        </a:rPr>
                        <a:t>Collecting, Displaying, and Analyzing Data for Learning and Improvement </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Monday, July 10</a:t>
                      </a:r>
                      <a:r>
                        <a:rPr lang="en-US" sz="1800" kern="1200" baseline="30000" dirty="0">
                          <a:solidFill>
                            <a:schemeClr val="dk1"/>
                          </a:solidFill>
                          <a:effectLst/>
                          <a:latin typeface="+mn-lt"/>
                          <a:ea typeface="+mn-ea"/>
                          <a:cs typeface="+mn-cs"/>
                        </a:rPr>
                        <a:t>th</a:t>
                      </a:r>
                      <a:r>
                        <a:rPr lang="en-US" sz="1800" kern="1200" dirty="0">
                          <a:solidFill>
                            <a:schemeClr val="dk1"/>
                          </a:solidFill>
                          <a:effectLst/>
                          <a:latin typeface="+mn-lt"/>
                          <a:ea typeface="+mn-ea"/>
                          <a:cs typeface="+mn-cs"/>
                        </a:rPr>
                        <a:t> 3:00 – 4:00 PM ET</a:t>
                      </a:r>
                    </a:p>
                  </a:txBody>
                  <a:tcPr/>
                </a:tc>
                <a:extLst>
                  <a:ext uri="{0D108BD9-81ED-4DB2-BD59-A6C34878D82A}">
                    <a16:rowId xmlns:a16="http://schemas.microsoft.com/office/drawing/2014/main" val="588461544"/>
                  </a:ext>
                </a:extLst>
              </a:tr>
              <a:tr h="370840">
                <a:tc>
                  <a:txBody>
                    <a:bodyPr/>
                    <a:lstStyle/>
                    <a:p>
                      <a:pPr rtl="0" fontAlgn="base"/>
                      <a:r>
                        <a:rPr lang="en-US" sz="1800" b="1" i="0" kern="1200" dirty="0">
                          <a:solidFill>
                            <a:srgbClr val="00B050"/>
                          </a:solidFill>
                          <a:effectLst/>
                          <a:latin typeface="+mn-lt"/>
                          <a:ea typeface="+mn-ea"/>
                          <a:cs typeface="+mn-cs"/>
                        </a:rPr>
                        <a:t>Holding the Gains and Spread</a:t>
                      </a:r>
                    </a:p>
                    <a:p>
                      <a:pPr rtl="0" fontAlgn="base"/>
                      <a:r>
                        <a:rPr lang="en-US" sz="1800" b="0" i="0" kern="1200" dirty="0">
                          <a:solidFill>
                            <a:srgbClr val="00B050"/>
                          </a:solidFill>
                          <a:effectLst/>
                          <a:latin typeface="+mn-lt"/>
                          <a:ea typeface="+mn-ea"/>
                          <a:cs typeface="+mn-cs"/>
                        </a:rPr>
                        <a:t>Sustaining Improvement and Cohort Learning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Monday, August 21</a:t>
                      </a:r>
                      <a:r>
                        <a:rPr lang="en-US" sz="1800" kern="1200" baseline="30000" dirty="0">
                          <a:solidFill>
                            <a:schemeClr val="dk1"/>
                          </a:solidFill>
                          <a:effectLst/>
                          <a:latin typeface="+mn-lt"/>
                          <a:ea typeface="+mn-ea"/>
                          <a:cs typeface="+mn-cs"/>
                        </a:rPr>
                        <a:t>st</a:t>
                      </a:r>
                      <a:r>
                        <a:rPr lang="en-US" sz="1800" kern="1200" dirty="0">
                          <a:solidFill>
                            <a:schemeClr val="dk1"/>
                          </a:solidFill>
                          <a:effectLst/>
                          <a:latin typeface="+mn-lt"/>
                          <a:ea typeface="+mn-ea"/>
                          <a:cs typeface="+mn-cs"/>
                        </a:rPr>
                        <a:t> 3:00 – 4:00 PM ET </a:t>
                      </a:r>
                    </a:p>
                    <a:p>
                      <a:endParaRPr lang="en-US" dirty="0"/>
                    </a:p>
                  </a:txBody>
                  <a:tcPr/>
                </a:tc>
                <a:extLst>
                  <a:ext uri="{0D108BD9-81ED-4DB2-BD59-A6C34878D82A}">
                    <a16:rowId xmlns:a16="http://schemas.microsoft.com/office/drawing/2014/main" val="3669643130"/>
                  </a:ext>
                </a:extLst>
              </a:tr>
            </a:tbl>
          </a:graphicData>
        </a:graphic>
      </p:graphicFrame>
    </p:spTree>
    <p:extLst>
      <p:ext uri="{BB962C8B-B14F-4D97-AF65-F5344CB8AC3E}">
        <p14:creationId xmlns:p14="http://schemas.microsoft.com/office/powerpoint/2010/main" val="141213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069D-1A0A-4518-A990-9D75D926D821}"/>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427C4F3E-8B12-49F0-B69D-ED0A9D6682FE}"/>
              </a:ext>
            </a:extLst>
          </p:cNvPr>
          <p:cNvSpPr>
            <a:spLocks noGrp="1"/>
          </p:cNvSpPr>
          <p:nvPr>
            <p:ph idx="1"/>
          </p:nvPr>
        </p:nvSpPr>
        <p:spPr/>
        <p:txBody>
          <a:bodyPr vert="horz" lIns="91440" tIns="45720" rIns="91440" bIns="45720" rtlCol="0" anchor="t">
            <a:normAutofit/>
          </a:bodyPr>
          <a:lstStyle/>
          <a:p>
            <a:r>
              <a:rPr lang="en-US" sz="3200" dirty="0">
                <a:latin typeface="+mj-lt"/>
              </a:rPr>
              <a:t>Welcome </a:t>
            </a:r>
          </a:p>
          <a:p>
            <a:r>
              <a:rPr lang="en-US" sz="3200" dirty="0">
                <a:latin typeface="+mj-lt"/>
              </a:rPr>
              <a:t>Implementation</a:t>
            </a:r>
          </a:p>
          <a:p>
            <a:r>
              <a:rPr lang="en-US" sz="3200" dirty="0">
                <a:latin typeface="+mj-lt"/>
              </a:rPr>
              <a:t>Holding and Sustaining the Gains</a:t>
            </a:r>
          </a:p>
          <a:p>
            <a:r>
              <a:rPr lang="en-US" sz="3200" dirty="0">
                <a:latin typeface="+mj-lt"/>
              </a:rPr>
              <a:t>Spreading Changes that work</a:t>
            </a:r>
          </a:p>
        </p:txBody>
      </p:sp>
    </p:spTree>
    <p:extLst>
      <p:ext uri="{BB962C8B-B14F-4D97-AF65-F5344CB8AC3E}">
        <p14:creationId xmlns:p14="http://schemas.microsoft.com/office/powerpoint/2010/main" val="36645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24A1-1825-CD6A-6E10-EB1E72BF6F19}"/>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E31079DD-F0D0-9317-7E48-A3F1AC6C4FC9}"/>
              </a:ext>
            </a:extLst>
          </p:cNvPr>
          <p:cNvSpPr>
            <a:spLocks noGrp="1"/>
          </p:cNvSpPr>
          <p:nvPr>
            <p:ph idx="1"/>
          </p:nvPr>
        </p:nvSpPr>
        <p:spPr/>
        <p:txBody>
          <a:bodyPr vert="horz" lIns="91440" tIns="45720" rIns="91440" bIns="45720" rtlCol="0" anchor="t">
            <a:normAutofit/>
          </a:bodyPr>
          <a:lstStyle/>
          <a:p>
            <a:pPr marL="0" indent="0">
              <a:buNone/>
            </a:pPr>
            <a:r>
              <a:rPr lang="en-US" dirty="0">
                <a:latin typeface="Roboto"/>
                <a:ea typeface="Roboto"/>
                <a:cs typeface="Roboto"/>
              </a:rPr>
              <a:t>As we move through the workshop today consider:  </a:t>
            </a:r>
          </a:p>
          <a:p>
            <a:pPr marL="0" indent="0">
              <a:buNone/>
            </a:pPr>
            <a:endParaRPr lang="en-US" dirty="0">
              <a:latin typeface="Roboto"/>
              <a:ea typeface="Roboto"/>
              <a:cs typeface="Roboto"/>
            </a:endParaRPr>
          </a:p>
          <a:p>
            <a:r>
              <a:rPr lang="en-US" sz="2600" dirty="0">
                <a:latin typeface="Roboto"/>
                <a:ea typeface="Roboto"/>
                <a:cs typeface="Roboto"/>
              </a:rPr>
              <a:t>How will you coach your team(s) to move from testing small to implementation? </a:t>
            </a:r>
            <a:endParaRPr lang="en-US" sz="2600" dirty="0">
              <a:cs typeface="Roboto"/>
            </a:endParaRPr>
          </a:p>
          <a:p>
            <a:r>
              <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What are key activities needed for implementation?</a:t>
            </a:r>
            <a:endParaRPr lang="en-US" altLang="en-US" sz="2600" dirty="0">
              <a:latin typeface="Roboto" panose="02000000000000000000" pitchFamily="2" charset="0"/>
              <a:ea typeface="Roboto" panose="02000000000000000000" pitchFamily="2" charset="0"/>
              <a:cs typeface="Roboto" panose="02000000000000000000" pitchFamily="2" charset="0"/>
            </a:endParaRPr>
          </a:p>
          <a:p>
            <a:r>
              <a:rPr kumimoji="0" lang="en-US" altLang="en-US" sz="26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rPr>
              <a:t>What are the key activities needed for spread?</a:t>
            </a:r>
          </a:p>
          <a:p>
            <a:r>
              <a:rPr lang="en-US" altLang="en-US" sz="2600" dirty="0">
                <a:latin typeface="Roboto"/>
                <a:ea typeface="Roboto"/>
                <a:cs typeface="Roboto"/>
              </a:rPr>
              <a:t>How do the key activities differ?</a:t>
            </a:r>
          </a:p>
          <a:p>
            <a:pPr marL="0" indent="0">
              <a:buNone/>
            </a:pPr>
            <a:endParaRPr lang="en-US" dirty="0">
              <a:latin typeface="Roboto"/>
              <a:ea typeface="Roboto"/>
              <a:cs typeface="Roboto"/>
            </a:endParaRPr>
          </a:p>
          <a:p>
            <a:pPr marL="0" indent="0">
              <a:buNone/>
            </a:pPr>
            <a:endParaRPr lang="en-US" dirty="0">
              <a:cs typeface="Roboto"/>
            </a:endParaRPr>
          </a:p>
          <a:p>
            <a:pPr marL="0" indent="0">
              <a:buNone/>
            </a:pPr>
            <a:endParaRPr lang="en-US" dirty="0">
              <a:ea typeface="Open Sans"/>
              <a:cs typeface="Roboto"/>
            </a:endParaRPr>
          </a:p>
          <a:p>
            <a:endParaRPr lang="en-US" dirty="0">
              <a:cs typeface="Roboto"/>
            </a:endParaRPr>
          </a:p>
          <a:p>
            <a:endParaRPr lang="en-US" dirty="0">
              <a:ea typeface="Open Sans"/>
              <a:cs typeface="Roboto"/>
            </a:endParaRPr>
          </a:p>
        </p:txBody>
      </p:sp>
    </p:spTree>
    <p:extLst>
      <p:ext uri="{BB962C8B-B14F-4D97-AF65-F5344CB8AC3E}">
        <p14:creationId xmlns:p14="http://schemas.microsoft.com/office/powerpoint/2010/main" val="60415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0DE3-60D3-DCB9-1A75-F24DA60FA1E5}"/>
              </a:ext>
            </a:extLst>
          </p:cNvPr>
          <p:cNvSpPr>
            <a:spLocks noGrp="1"/>
          </p:cNvSpPr>
          <p:nvPr>
            <p:ph type="title"/>
          </p:nvPr>
        </p:nvSpPr>
        <p:spPr/>
        <p:txBody>
          <a:bodyPr/>
          <a:lstStyle/>
          <a:p>
            <a:r>
              <a:rPr lang="en-US" dirty="0"/>
              <a:t>Preworkshop Poll</a:t>
            </a:r>
          </a:p>
        </p:txBody>
      </p:sp>
      <p:sp>
        <p:nvSpPr>
          <p:cNvPr id="3" name="Content Placeholder 2">
            <a:extLst>
              <a:ext uri="{FF2B5EF4-FFF2-40B4-BE49-F238E27FC236}">
                <a16:creationId xmlns:a16="http://schemas.microsoft.com/office/drawing/2014/main" id="{161B9076-8FD7-AEE8-ED85-2CF6AEEE5FF6}"/>
              </a:ext>
            </a:extLst>
          </p:cNvPr>
          <p:cNvSpPr>
            <a:spLocks noGrp="1"/>
          </p:cNvSpPr>
          <p:nvPr>
            <p:ph idx="1"/>
          </p:nvPr>
        </p:nvSpPr>
        <p:spPr/>
        <p:txBody>
          <a:bodyPr vert="horz" lIns="91440" tIns="45720" rIns="91440" bIns="45720" rtlCol="0" anchor="t">
            <a:normAutofit fontScale="92500" lnSpcReduction="20000"/>
          </a:bodyPr>
          <a:lstStyle/>
          <a:p>
            <a:pPr marL="342900" marR="0" lvl="0" indent="-342900">
              <a:spcBef>
                <a:spcPts val="0"/>
              </a:spcBef>
              <a:spcAft>
                <a:spcPts val="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difference between implementation and spread is a question of scale.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True or false</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If a team cannot hold their gains they should: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a. start measuring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b. reconvene the team to regain their results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c.  wait to see if things improve</a:t>
            </a:r>
          </a:p>
          <a:p>
            <a:pPr marL="514350" marR="0" lvl="0" indent="-514350">
              <a:spcBef>
                <a:spcPts val="0"/>
              </a:spcBef>
              <a:spcAft>
                <a:spcPts val="0"/>
              </a:spcAft>
              <a:buAutoNum type="arabicPeriod" startAt="3"/>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most important components of spread are: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a.  selecting the first spread recipients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b.  packaging the changes that worked </a:t>
            </a:r>
          </a:p>
          <a:p>
            <a:pPr marL="0" marR="0" lvl="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c. supporting spread recipients with technical assistance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d. getting feedback from the spread sites </a:t>
            </a:r>
          </a:p>
          <a:p>
            <a:pPr marL="0" marR="0" lvl="0" indent="0">
              <a:spcBef>
                <a:spcPts val="0"/>
              </a:spcBef>
              <a:spcAft>
                <a:spcPts val="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kern="100" dirty="0">
                <a:effectLst/>
                <a:latin typeface="Calibri" panose="020F0502020204030204" pitchFamily="34" charset="0"/>
                <a:ea typeface="Calibri" panose="020F0502020204030204" pitchFamily="34" charset="0"/>
                <a:cs typeface="Times New Roman" panose="02020603050405020304" pitchFamily="18" charset="0"/>
              </a:rPr>
              <a:t>e. leadership support </a:t>
            </a:r>
          </a:p>
          <a:p>
            <a:pPr marL="0" marR="0" lvl="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f. none of the above </a:t>
            </a:r>
          </a:p>
          <a:p>
            <a:pPr marL="0" marR="0" lvl="0" indent="0">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	g. all of the above.</a:t>
            </a:r>
          </a:p>
          <a:p>
            <a:pPr marL="0" indent="0">
              <a:buNone/>
            </a:pPr>
            <a:endParaRPr lang="en-US" dirty="0">
              <a:cs typeface="Roboto"/>
            </a:endParaRPr>
          </a:p>
        </p:txBody>
      </p:sp>
    </p:spTree>
    <p:extLst>
      <p:ext uri="{BB962C8B-B14F-4D97-AF65-F5344CB8AC3E}">
        <p14:creationId xmlns:p14="http://schemas.microsoft.com/office/powerpoint/2010/main" val="2705042090"/>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642667"/>
      </a:dk2>
      <a:lt2>
        <a:srgbClr val="E7E6E6"/>
      </a:lt2>
      <a:accent1>
        <a:srgbClr val="41B6E6"/>
      </a:accent1>
      <a:accent2>
        <a:srgbClr val="A5D65E"/>
      </a:accent2>
      <a:accent3>
        <a:srgbClr val="FF8F1C"/>
      </a:accent3>
      <a:accent4>
        <a:srgbClr val="FEDD00"/>
      </a:accent4>
      <a:accent5>
        <a:srgbClr val="00249C"/>
      </a:accent5>
      <a:accent6>
        <a:srgbClr val="C5299B"/>
      </a:accent6>
      <a:hlink>
        <a:srgbClr val="CE0058"/>
      </a:hlink>
      <a:folHlink>
        <a:srgbClr val="954F72"/>
      </a:folHlink>
    </a:clrScheme>
    <a:fontScheme name="AIM">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CV PPT colours supplied">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VIC Semibold + VIC">
      <a:majorFont>
        <a:latin typeface="VIC SemiBold"/>
        <a:ea typeface="Arial"/>
        <a:cs typeface="Arial"/>
      </a:majorFont>
      <a:minorFont>
        <a:latin typeface="ViC"/>
        <a:ea typeface="Arial"/>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template - VIC font - 101120.potx" id="{C4F89FDA-AF55-4E40-9F5D-FAEA2E2220BC}" vid="{9240D4E0-907D-48E9-936F-10B84A785496}"/>
    </a:ext>
  </a:extLst>
</a:theme>
</file>

<file path=ppt/theme/theme3.xml><?xml version="1.0" encoding="utf-8"?>
<a:theme xmlns:a="http://schemas.openxmlformats.org/drawingml/2006/main" name="2_Office Theme">
  <a:themeElements>
    <a:clrScheme name="Custom 4">
      <a:dk1>
        <a:sysClr val="windowText" lastClr="000000"/>
      </a:dk1>
      <a:lt1>
        <a:sysClr val="window" lastClr="FFFFFF"/>
      </a:lt1>
      <a:dk2>
        <a:srgbClr val="642667"/>
      </a:dk2>
      <a:lt2>
        <a:srgbClr val="E7E6E6"/>
      </a:lt2>
      <a:accent1>
        <a:srgbClr val="41B6E6"/>
      </a:accent1>
      <a:accent2>
        <a:srgbClr val="A5D65E"/>
      </a:accent2>
      <a:accent3>
        <a:srgbClr val="FF8F1C"/>
      </a:accent3>
      <a:accent4>
        <a:srgbClr val="FEDD00"/>
      </a:accent4>
      <a:accent5>
        <a:srgbClr val="00249C"/>
      </a:accent5>
      <a:accent6>
        <a:srgbClr val="C5299B"/>
      </a:accent6>
      <a:hlink>
        <a:srgbClr val="CE0058"/>
      </a:hlink>
      <a:folHlink>
        <a:srgbClr val="954F72"/>
      </a:folHlink>
    </a:clrScheme>
    <a:fontScheme name="AIM">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B00270-55DD-4287-9FCA-B96029E9EBB7}" vid="{6AA1070D-A326-417B-A641-D832EE1667B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21417</TotalTime>
  <Words>3096</Words>
  <Application>Microsoft Office PowerPoint</Application>
  <PresentationFormat>Widescreen</PresentationFormat>
  <Paragraphs>466</Paragraphs>
  <Slides>30</Slides>
  <Notes>11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30</vt:i4>
      </vt:variant>
    </vt:vector>
  </HeadingPairs>
  <TitlesOfParts>
    <vt:vector size="47" baseType="lpstr">
      <vt:lpstr>Arial</vt:lpstr>
      <vt:lpstr>Arial Black</vt:lpstr>
      <vt:lpstr>Calibri</vt:lpstr>
      <vt:lpstr>Georgia</vt:lpstr>
      <vt:lpstr>Open Sans</vt:lpstr>
      <vt:lpstr>Roboto</vt:lpstr>
      <vt:lpstr>Roboto (medium)</vt:lpstr>
      <vt:lpstr>Roboto Medium</vt:lpstr>
      <vt:lpstr>Tahoma</vt:lpstr>
      <vt:lpstr>Times New Roman</vt:lpstr>
      <vt:lpstr>ViC</vt:lpstr>
      <vt:lpstr>VIC SemiBold</vt:lpstr>
      <vt:lpstr>Wingdings</vt:lpstr>
      <vt:lpstr>Office Theme</vt:lpstr>
      <vt:lpstr>1_Office Theme</vt:lpstr>
      <vt:lpstr>2_Office Theme</vt:lpstr>
      <vt:lpstr>3_Office Theme</vt:lpstr>
      <vt:lpstr>Quality Improvement  Community of Learning</vt:lpstr>
      <vt:lpstr>Welcome!</vt:lpstr>
      <vt:lpstr>The NICHQ Team</vt:lpstr>
      <vt:lpstr>Objectives of the QI Workshop Series</vt:lpstr>
      <vt:lpstr>So far . . .</vt:lpstr>
      <vt:lpstr>QI Community of Learning Overview</vt:lpstr>
      <vt:lpstr>Today’s Agenda</vt:lpstr>
      <vt:lpstr>Discussion Questions</vt:lpstr>
      <vt:lpstr>Preworkshop Poll</vt:lpstr>
      <vt:lpstr>Model for Improvement</vt:lpstr>
      <vt:lpstr>PowerPoint Presentation</vt:lpstr>
      <vt:lpstr>Different stages require different activities</vt:lpstr>
      <vt:lpstr>PowerPoint Presentation</vt:lpstr>
      <vt:lpstr>Implementation Considerations</vt:lpstr>
      <vt:lpstr>Our Baseline  </vt:lpstr>
      <vt:lpstr>We hit our target . . . </vt:lpstr>
      <vt:lpstr>We are improving!</vt:lpstr>
      <vt:lpstr>Holding our Gains!</vt:lpstr>
      <vt:lpstr>Worksheet: Considerations for Sustainability</vt:lpstr>
      <vt:lpstr>PowerPoint Presentation</vt:lpstr>
      <vt:lpstr>Scale up and Spread</vt:lpstr>
      <vt:lpstr>IHI Breakthrough Series (6–18 Months)</vt:lpstr>
      <vt:lpstr>The IHI Breakthrough Series Collaborative</vt:lpstr>
      <vt:lpstr>Everett Rogers Adopter Categorization:  </vt:lpstr>
      <vt:lpstr>PowerPoint Presentation</vt:lpstr>
      <vt:lpstr>PowerPoint Presentation</vt:lpstr>
      <vt:lpstr>PowerPoint Presentation</vt:lpstr>
      <vt:lpstr>Thank you!   </vt:lpstr>
      <vt:lpstr>Good luck on your improvement journey!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Allen</dc:creator>
  <cp:lastModifiedBy>Sue Butts</cp:lastModifiedBy>
  <cp:revision>476</cp:revision>
  <dcterms:created xsi:type="dcterms:W3CDTF">2021-08-23T02:39:03Z</dcterms:created>
  <dcterms:modified xsi:type="dcterms:W3CDTF">2023-08-21T17:55:41Z</dcterms:modified>
</cp:coreProperties>
</file>