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704" r:id="rId5"/>
    <p:sldMasterId id="2147483716" r:id="rId6"/>
    <p:sldMasterId id="2147483718" r:id="rId7"/>
  </p:sldMasterIdLst>
  <p:notesMasterIdLst>
    <p:notesMasterId r:id="rId54"/>
  </p:notesMasterIdLst>
  <p:sldIdLst>
    <p:sldId id="301" r:id="rId8"/>
    <p:sldId id="355" r:id="rId9"/>
    <p:sldId id="2147481506" r:id="rId10"/>
    <p:sldId id="356" r:id="rId11"/>
    <p:sldId id="2147481504" r:id="rId12"/>
    <p:sldId id="2147481505" r:id="rId13"/>
    <p:sldId id="258" r:id="rId14"/>
    <p:sldId id="256" r:id="rId15"/>
    <p:sldId id="257" r:id="rId16"/>
    <p:sldId id="2147481507"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9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037" r:id="rId51"/>
    <p:sldId id="358" r:id="rId52"/>
    <p:sldId id="2147481503" r:id="rId53"/>
  </p:sldIdLst>
  <p:sldSz cx="12192000" cy="6858000"/>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and Housekeeping" id="{AE5B0A68-D263-46C5-9B33-A9DD55BC7941}">
          <p14:sldIdLst>
            <p14:sldId id="301"/>
            <p14:sldId id="355"/>
            <p14:sldId id="2147481506"/>
            <p14:sldId id="356"/>
            <p14:sldId id="2147481504"/>
            <p14:sldId id="2147481505"/>
            <p14:sldId id="258"/>
          </p14:sldIdLst>
        </p14:section>
        <p14:section name="Speaker Slides" id="{E74EB2B0-A5A2-49B1-977D-7332180722DF}">
          <p14:sldIdLst>
            <p14:sldId id="256"/>
            <p14:sldId id="257"/>
            <p14:sldId id="2147481507"/>
            <p14:sldId id="259"/>
            <p14:sldId id="260"/>
            <p14:sldId id="261"/>
            <p14:sldId id="262"/>
            <p14:sldId id="263"/>
            <p14:sldId id="264"/>
            <p14:sldId id="265"/>
            <p14:sldId id="266"/>
            <p14:sldId id="267"/>
            <p14:sldId id="268"/>
            <p14:sldId id="269"/>
            <p14:sldId id="270"/>
            <p14:sldId id="271"/>
            <p14:sldId id="29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Lst>
        </p14:section>
        <p14:section name="Closing" id="{93B1A2CA-F251-4EE4-A1DE-8E84B0C7C671}">
          <p14:sldIdLst>
            <p14:sldId id="2037"/>
            <p14:sldId id="358"/>
            <p14:sldId id="214748150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C6E36C-6FD8-B3C0-D3E9-8B0625C8F6CB}" name="Christie Allen" initials="CA" userId="S::callen@acog.org::d530ce5d-651f-450d-887b-310dd933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1EF45-E5F5-F3F3-056B-D99DB4886091}" v="2" dt="2025-06-24T14:48:10.506"/>
    <p1510:client id="{3D28A807-2071-96C8-751E-5BC939A6B158}" v="385" dt="2025-06-23T19:45:12.454"/>
    <p1510:client id="{C9F753EB-F226-19C6-86CF-35437D218671}" v="7" dt="2025-06-25T13:53:51.044"/>
    <p1510:client id="{E6E02ADA-4123-E54A-3DEA-D24B04CE7164}" v="639" dt="2025-06-24T17:30:36.215"/>
    <p1510:client id="{F2789473-04D7-6F99-2B50-5C048C6D0BB0}" v="423" dt="2025-06-23T20:20:18.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gs" Target="tags/tag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FBB0AD-6D8B-411E-8ACA-6FE3C1AF7DD6}" type="datetimeFigureOut">
              <a:rPr lang="en-US" smtClean="0"/>
              <a:t>6/25/2025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9C1F0-7EA9-4CAA-8777-2348BD5F0119}" type="slidenum">
              <a:rPr lang="en-US" smtClean="0"/>
              <a:t>‹#›</a:t>
            </a:fld>
            <a:endParaRPr lang="en-US"/>
          </a:p>
        </p:txBody>
      </p:sp>
    </p:spTree>
    <p:extLst>
      <p:ext uri="{BB962C8B-B14F-4D97-AF65-F5344CB8AC3E}">
        <p14:creationId xmlns:p14="http://schemas.microsoft.com/office/powerpoint/2010/main" val="288407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loomberg.com/news/articles/2024-08-27/hospital-cuts-claim-maternity-wards-in-both-rural-and-urban-u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ytimes.com/2024/12/04/health/maternity-wards-closing.html#:~:text=wards%2Dclosing.html-,Most%20Rural%20Hospitals%20Have%20Closed%20Their%20Maternity%20Wards%2C%20Study%20Finds,areas%20and%20large%20cities%20alike.&amp;text=Sarah%20Kliff%20is%20an%20investigative,at%20nytimes.com%2Ftip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oute-fifty.com/infrastructure/2023/08/life-rural-ambulance-desert-means-sometimes-help-isnt-way/389706/?oref=rf-topic-lander-riv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maternal-mortality/php/data-research/inde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c.gov/maternal-mortality/php/data-research/index.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maternal-mortality/php/data-research/index.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ommons.wikimedia.org/wiki/File:PDCA-Multi-Loop.p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20740-292E-42EA-A478-EC36E2DF2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34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e37edbe22_0_5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35e37edbe22_0_5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Kelly</a:t>
            </a:r>
            <a:endParaRPr/>
          </a:p>
        </p:txBody>
      </p:sp>
      <p:sp>
        <p:nvSpPr>
          <p:cNvPr id="95" name="Google Shape;95;g35e37edbe22_0_5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5e37edbe22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35e37edbe22_0_6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Kelly</a:t>
            </a:r>
            <a:endParaRPr/>
          </a:p>
          <a:p>
            <a:pPr marL="0" lvl="0" indent="0" algn="l" rtl="0">
              <a:spcBef>
                <a:spcPts val="0"/>
              </a:spcBef>
              <a:spcAft>
                <a:spcPts val="0"/>
              </a:spcAft>
              <a:buNone/>
            </a:pPr>
            <a:endParaRPr/>
          </a:p>
          <a:p>
            <a:pPr marL="0" lvl="0" indent="0" algn="l" rtl="0">
              <a:spcBef>
                <a:spcPts val="0"/>
              </a:spcBef>
              <a:spcAft>
                <a:spcPts val="0"/>
              </a:spcAft>
              <a:buNone/>
            </a:pPr>
            <a:r>
              <a:rPr lang="en"/>
              <a:t>Rural AI/AN areas are farther from hospital obstetric units, have less internet access, lower SES and insurance rates, higher unemployment and poverty compared to rural areas without highly represented MRGs – all of which are known to  compromise maternal health. </a:t>
            </a:r>
            <a:endParaRPr/>
          </a:p>
          <a:p>
            <a:pPr marL="0" lvl="0" indent="0" algn="l" rtl="0">
              <a:spcBef>
                <a:spcPts val="0"/>
              </a:spcBef>
              <a:spcAft>
                <a:spcPts val="0"/>
              </a:spcAft>
              <a:buNone/>
            </a:pPr>
            <a:endParaRPr/>
          </a:p>
        </p:txBody>
      </p:sp>
      <p:sp>
        <p:nvSpPr>
          <p:cNvPr id="102" name="Google Shape;102;g35e37edbe22_0_6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69a926dd9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g369a926dd9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Shon</a:t>
            </a:r>
            <a:endParaRPr/>
          </a:p>
          <a:p>
            <a:pPr marL="0" lvl="0" indent="0" algn="l" rtl="0">
              <a:spcBef>
                <a:spcPts val="0"/>
              </a:spcBef>
              <a:spcAft>
                <a:spcPts val="0"/>
              </a:spcAft>
              <a:buNone/>
            </a:pPr>
            <a:endParaRPr/>
          </a:p>
          <a:p>
            <a:pPr marL="0" lvl="0" indent="0" algn="l" rtl="0">
              <a:spcBef>
                <a:spcPts val="0"/>
              </a:spcBef>
              <a:spcAft>
                <a:spcPts val="0"/>
              </a:spcAft>
              <a:buNone/>
            </a:pPr>
            <a:r>
              <a:rPr lang="en"/>
              <a:t>Left: OB providers per 10,000 births </a:t>
            </a:r>
            <a:endParaRPr/>
          </a:p>
          <a:p>
            <a:pPr marL="0" lvl="0" indent="0" algn="l" rtl="0">
              <a:spcBef>
                <a:spcPts val="0"/>
              </a:spcBef>
              <a:spcAft>
                <a:spcPts val="0"/>
              </a:spcAft>
              <a:buNone/>
            </a:pPr>
            <a:endParaRPr/>
          </a:p>
          <a:p>
            <a:pPr marL="0" lvl="0" indent="0" algn="l" rtl="0">
              <a:spcBef>
                <a:spcPts val="0"/>
              </a:spcBef>
              <a:spcAft>
                <a:spcPts val="0"/>
              </a:spcAft>
              <a:buNone/>
            </a:pPr>
            <a:r>
              <a:rPr lang="en"/>
              <a:t>Right: % women </a:t>
            </a:r>
            <a:r>
              <a:rPr lang="en" b="1"/>
              <a:t>18-64</a:t>
            </a:r>
            <a:r>
              <a:rPr lang="en"/>
              <a:t> without health insurance</a:t>
            </a:r>
            <a:endParaRPr/>
          </a:p>
        </p:txBody>
      </p:sp>
      <p:sp>
        <p:nvSpPr>
          <p:cNvPr id="109" name="Google Shape;109;g369a926dd9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e37edbe22_0_9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e37edbe22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Shon (transition)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6604880d30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6604880d3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is important to note that this is an issue affecting both rural and urban areas. Patients may present to an ED or urgent care setting regardless of whether obstetric services are offered at that facility. </a:t>
            </a:r>
            <a:endParaRPr/>
          </a:p>
          <a:p>
            <a:pPr marL="0" lvl="0" indent="0" algn="l" rtl="0">
              <a:lnSpc>
                <a:spcPct val="115000"/>
              </a:lnSpc>
              <a:spcBef>
                <a:spcPts val="0"/>
              </a:spcBef>
              <a:spcAft>
                <a:spcPts val="0"/>
              </a:spcAft>
              <a:buClr>
                <a:schemeClr val="dk1"/>
              </a:buClr>
              <a:buSzPts val="1100"/>
              <a:buFont typeface="Arial"/>
              <a:buNone/>
            </a:pPr>
            <a:r>
              <a:rPr lang="en" i="1">
                <a:solidFill>
                  <a:schemeClr val="dk1"/>
                </a:solidFill>
              </a:rPr>
              <a:t>-A small subset of births occur in emergency departments, however the changing landscape of rural healthcare may mean that more patients are seen in these settings. (Callahan 2023). Closure of L&amp;D units are associated with increased out-of-hospital births and births in hospitals without an obstetric unit. (Kozhimannil 2018). -women with rural/remote residence more likely to visit the ED during pregnancy (Matenchuk 2022).</a:t>
            </a:r>
            <a:endParaRPr i="1">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i="1">
                <a:solidFill>
                  <a:schemeClr val="dk1"/>
                </a:solidFill>
              </a:rPr>
              <a:t>-majority of residency training programs are in urban settings, where trainees are more likely to be an environment that has OB and other specialty back-up</a:t>
            </a:r>
            <a:endParaRPr i="1">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i="1">
              <a:solidFill>
                <a:schemeClr val="dk1"/>
              </a:solidFill>
            </a:endParaRPr>
          </a:p>
          <a:p>
            <a:pPr marL="0" lvl="0" indent="0" algn="l" rtl="0">
              <a:spcBef>
                <a:spcPts val="800"/>
              </a:spcBef>
              <a:spcAft>
                <a:spcPts val="0"/>
              </a:spcAft>
              <a:buNone/>
            </a:pPr>
            <a:endParaRPr/>
          </a:p>
          <a:p>
            <a:pPr marL="0" lvl="0" indent="0" algn="l" rtl="0">
              <a:spcBef>
                <a:spcPts val="0"/>
              </a:spcBef>
              <a:spcAft>
                <a:spcPts val="0"/>
              </a:spcAft>
              <a:buNone/>
            </a:pPr>
            <a:r>
              <a:rPr lang="en" u="sng">
                <a:solidFill>
                  <a:schemeClr val="hlink"/>
                </a:solidFill>
                <a:hlinkClick r:id="rId3"/>
              </a:rPr>
              <a:t>https://www.bloomberg.com/news/articles/2024-08-27/hospital-cuts-claim-maternity-wards-in-both-rural-and-urban-us</a:t>
            </a:r>
            <a:endParaRPr/>
          </a:p>
          <a:p>
            <a:pPr marL="0" lvl="0" indent="0" algn="l" rtl="0">
              <a:spcBef>
                <a:spcPts val="0"/>
              </a:spcBef>
              <a:spcAft>
                <a:spcPts val="0"/>
              </a:spcAft>
              <a:buNone/>
            </a:pPr>
            <a:r>
              <a:rPr lang="en" u="sng">
                <a:solidFill>
                  <a:schemeClr val="hlink"/>
                </a:solidFill>
                <a:hlinkClick r:id="rId4"/>
              </a:rPr>
              <a:t>https://www.nytimes.com/2024/12/04/health/maternity-wards-closing.html#:~:text=wards%2Dclosing.html-,Most%20Rural%20Hospitals%20Have%20Closed%20Their%20Maternity%20Wards%2C%20Study%20Finds,areas%20and%20large%20cities%20alike.&amp;text=Sarah%20Kliff%20is%20an%20investigative,at%20nytimes.com%2Ftips</a:t>
            </a:r>
            <a:r>
              <a:rPr lang="en"/>
              <a:t>.</a:t>
            </a:r>
            <a:endParaRPr/>
          </a:p>
          <a:p>
            <a:pPr marL="0" lvl="0" indent="0" algn="l" rtl="0">
              <a:lnSpc>
                <a:spcPct val="115000"/>
              </a:lnSpc>
              <a:spcBef>
                <a:spcPts val="0"/>
              </a:spcBef>
              <a:spcAft>
                <a:spcPts val="0"/>
              </a:spcAft>
              <a:buClr>
                <a:schemeClr val="dk1"/>
              </a:buClr>
              <a:buSzPts val="1100"/>
              <a:buFont typeface="Arial"/>
              <a:buNone/>
            </a:pPr>
            <a:r>
              <a:rPr lang="en">
                <a:solidFill>
                  <a:srgbClr val="212121"/>
                </a:solidFill>
                <a:highlight>
                  <a:srgbClr val="FFFFFF"/>
                </a:highlight>
              </a:rPr>
              <a:t>Callahan M. Emergency Delivery. Emerg Med Clin North Am. 2023 May;41(2):281-294. doi: 10.1016/j.emc.2022.12.002. Epub 2023 Feb 20. PMID: 37024164.</a:t>
            </a:r>
            <a:endParaRPr>
              <a:solidFill>
                <a:srgbClr val="212121"/>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n">
                <a:solidFill>
                  <a:srgbClr val="212121"/>
                </a:solidFill>
                <a:highlight>
                  <a:srgbClr val="FFFFFF"/>
                </a:highlight>
              </a:rPr>
              <a:t>Matenchuk BA, Rosychuk RJ, Rowe BH, Metcalfe A, Chari R, Crawford S, Jelinski S, Serrano-Lomelin J, Ospina MB. Emergency Department Visits During Pregnancy. Ann Emerg Med. 2023 Feb;81(2):197-208. doi: 10.1016/j.annemergmed.2022.06.021. Epub 2022 Aug 6. PMID: 35940991.</a:t>
            </a:r>
            <a:endParaRPr>
              <a:solidFill>
                <a:srgbClr val="212121"/>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n">
                <a:solidFill>
                  <a:srgbClr val="212121"/>
                </a:solidFill>
                <a:highlight>
                  <a:srgbClr val="FFFFFF"/>
                </a:highlight>
              </a:rPr>
              <a:t>Kozhimannil KB, Hung P, Henning-Smith C, Casey MM, Prasad S. Association Between Loss of Hospital-Based Obstetric Services and Birth Outcomes in Rural Counties in the United States. JAMA. 2018 Mar 27;319(12):1239-1247. doi: 10.1001/jama.2018.1830. PMID: 29522161; PMCID: PMC5885848.</a:t>
            </a:r>
            <a:endParaRPr>
              <a:solidFill>
                <a:srgbClr val="212121"/>
              </a:solidFill>
              <a:highlight>
                <a:srgbClr val="FFFFFF"/>
              </a:highlight>
            </a:endParaRPr>
          </a:p>
          <a:p>
            <a:pPr marL="0" lvl="0" indent="0" algn="l" rtl="0">
              <a:spcBef>
                <a:spcPts val="8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6604880d3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6604880d3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dirty="0">
                <a:solidFill>
                  <a:schemeClr val="dk1"/>
                </a:solidFill>
              </a:rPr>
              <a:t>-However, emergency departments have a duty to treat all life- and limb-threatening emergencies, including obstetrics (Cooper 2016).</a:t>
            </a:r>
            <a:endParaRPr i="1"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i="1" dirty="0">
                <a:solidFill>
                  <a:schemeClr val="dk1"/>
                </a:solidFill>
              </a:rPr>
              <a:t>-Emergency departments must be prepared to manage a delivery and delivery complications in a non-obstetric setting, associated neonatal resuscitation and complications such as post-partum hemorrhage. (Cooper 2016)</a:t>
            </a:r>
            <a:endParaRPr i="1" dirty="0">
              <a:solidFill>
                <a:schemeClr val="dk1"/>
              </a:solidFill>
            </a:endParaRPr>
          </a:p>
          <a:p>
            <a:pPr marL="0" lvl="0" indent="0" algn="l" rtl="0">
              <a:lnSpc>
                <a:spcPct val="115000"/>
              </a:lnSpc>
              <a:spcBef>
                <a:spcPts val="800"/>
              </a:spcBef>
              <a:spcAft>
                <a:spcPts val="0"/>
              </a:spcAft>
              <a:buClr>
                <a:schemeClr val="dk1"/>
              </a:buClr>
              <a:buSzPts val="1100"/>
              <a:buFont typeface="Arial"/>
              <a:buNone/>
            </a:pPr>
            <a:r>
              <a:rPr lang="en" i="1" dirty="0">
                <a:solidFill>
                  <a:schemeClr val="dk1"/>
                </a:solidFill>
              </a:rPr>
              <a:t>-Training of frontline providers working in non-obstetric settings including EM physicians, EMS teams and FM providers may have more limited exposure to obstetrics care and complications during their formal training programs (Nickerson 2023)</a:t>
            </a:r>
            <a:endParaRPr i="1" dirty="0">
              <a:solidFill>
                <a:schemeClr val="dk1"/>
              </a:solidFill>
            </a:endParaRPr>
          </a:p>
          <a:p>
            <a:pPr marL="0" lvl="0" indent="0" algn="l" rtl="0">
              <a:spcBef>
                <a:spcPts val="800"/>
              </a:spcBef>
              <a:spcAft>
                <a:spcPts val="0"/>
              </a:spcAft>
              <a:buNone/>
            </a:pPr>
            <a:endParaRPr dirty="0"/>
          </a:p>
          <a:p>
            <a:pPr marL="0" lvl="0" indent="0" algn="l" rtl="0">
              <a:spcBef>
                <a:spcPts val="0"/>
              </a:spcBef>
              <a:spcAft>
                <a:spcPts val="0"/>
              </a:spcAft>
              <a:buNone/>
            </a:pPr>
            <a:r>
              <a:rPr lang="en" u="sng" dirty="0">
                <a:solidFill>
                  <a:schemeClr val="hlink"/>
                </a:solidFill>
                <a:hlinkClick r:id="rId3"/>
              </a:rPr>
              <a:t>https://www.route-fifty.com/infrastructure/2023/08/life-rural-ambulance-desert-means-sometimes-help-isnt-way/389706/?oref=rf-topic-lander-river</a:t>
            </a:r>
            <a:endParaRPr dirty="0"/>
          </a:p>
          <a:p>
            <a:pPr marL="0" lvl="0" indent="0" algn="l" rtl="0">
              <a:lnSpc>
                <a:spcPct val="115000"/>
              </a:lnSpc>
              <a:spcBef>
                <a:spcPts val="0"/>
              </a:spcBef>
              <a:spcAft>
                <a:spcPts val="0"/>
              </a:spcAft>
              <a:buClr>
                <a:schemeClr val="dk1"/>
              </a:buClr>
              <a:buSzPts val="1100"/>
              <a:buFont typeface="Arial"/>
              <a:buNone/>
            </a:pPr>
            <a:r>
              <a:rPr lang="en" sz="1200" dirty="0">
                <a:solidFill>
                  <a:srgbClr val="212121"/>
                </a:solidFill>
                <a:highlight>
                  <a:srgbClr val="FFFFFF"/>
                </a:highlight>
              </a:rPr>
              <a:t>Nickerson J, McCollum N, Abdulrahman E, Marko K, </a:t>
            </a:r>
            <a:r>
              <a:rPr lang="en" sz="1200" dirty="0" err="1">
                <a:solidFill>
                  <a:srgbClr val="212121"/>
                </a:solidFill>
                <a:highlight>
                  <a:srgbClr val="FFFFFF"/>
                </a:highlight>
              </a:rPr>
              <a:t>Soghier</a:t>
            </a:r>
            <a:r>
              <a:rPr lang="en" sz="1200" dirty="0">
                <a:solidFill>
                  <a:srgbClr val="212121"/>
                </a:solidFill>
                <a:highlight>
                  <a:srgbClr val="FFFFFF"/>
                </a:highlight>
              </a:rPr>
              <a:t> L, Rucker A, </a:t>
            </a:r>
            <a:r>
              <a:rPr lang="en" sz="1200" dirty="0" err="1">
                <a:solidFill>
                  <a:srgbClr val="212121"/>
                </a:solidFill>
                <a:highlight>
                  <a:srgbClr val="FFFFFF"/>
                </a:highlight>
              </a:rPr>
              <a:t>Madati</a:t>
            </a:r>
            <a:r>
              <a:rPr lang="en" sz="1200" dirty="0">
                <a:solidFill>
                  <a:srgbClr val="212121"/>
                </a:solidFill>
                <a:highlight>
                  <a:srgbClr val="FFFFFF"/>
                </a:highlight>
              </a:rPr>
              <a:t> J, Zhao X. Asynchronous Learning Module for Pediatric Emergency Medicine Physicians on How to Manage Vaginal Birth and Neonatal Resuscitation in the Emergency Department. </a:t>
            </a:r>
            <a:r>
              <a:rPr lang="en" sz="1200" dirty="0" err="1">
                <a:solidFill>
                  <a:srgbClr val="212121"/>
                </a:solidFill>
                <a:highlight>
                  <a:srgbClr val="FFFFFF"/>
                </a:highlight>
              </a:rPr>
              <a:t>Pediatr</a:t>
            </a:r>
            <a:r>
              <a:rPr lang="en" sz="1200" dirty="0">
                <a:solidFill>
                  <a:srgbClr val="212121"/>
                </a:solidFill>
                <a:highlight>
                  <a:srgbClr val="FFFFFF"/>
                </a:highlight>
              </a:rPr>
              <a:t> Emerg Care. 2023 Jun 1;39(6):397-401. </a:t>
            </a:r>
            <a:r>
              <a:rPr lang="en" sz="1200" dirty="0" err="1">
                <a:solidFill>
                  <a:srgbClr val="212121"/>
                </a:solidFill>
                <a:highlight>
                  <a:srgbClr val="FFFFFF"/>
                </a:highlight>
              </a:rPr>
              <a:t>doi</a:t>
            </a:r>
            <a:r>
              <a:rPr lang="en" sz="1200" dirty="0">
                <a:solidFill>
                  <a:srgbClr val="212121"/>
                </a:solidFill>
                <a:highlight>
                  <a:srgbClr val="FFFFFF"/>
                </a:highlight>
              </a:rPr>
              <a:t>: 10.1097/PEC.0000000000002959. PMID: 37163676.</a:t>
            </a:r>
            <a:endParaRPr sz="1200" dirty="0">
              <a:solidFill>
                <a:srgbClr val="21212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rgbClr val="212121"/>
                </a:solidFill>
                <a:highlight>
                  <a:srgbClr val="FFFFFF"/>
                </a:highlight>
              </a:rPr>
              <a:t>Cooper MI, </a:t>
            </a:r>
            <a:r>
              <a:rPr lang="en" dirty="0" err="1">
                <a:solidFill>
                  <a:srgbClr val="212121"/>
                </a:solidFill>
                <a:highlight>
                  <a:srgbClr val="FFFFFF"/>
                </a:highlight>
              </a:rPr>
              <a:t>Papanagnou</a:t>
            </a:r>
            <a:r>
              <a:rPr lang="en" dirty="0">
                <a:solidFill>
                  <a:srgbClr val="212121"/>
                </a:solidFill>
                <a:highlight>
                  <a:srgbClr val="FFFFFF"/>
                </a:highlight>
              </a:rPr>
              <a:t> D, </a:t>
            </a:r>
            <a:r>
              <a:rPr lang="en" dirty="0" err="1">
                <a:solidFill>
                  <a:srgbClr val="212121"/>
                </a:solidFill>
                <a:highlight>
                  <a:srgbClr val="FFFFFF"/>
                </a:highlight>
              </a:rPr>
              <a:t>Meguerdichian</a:t>
            </a:r>
            <a:r>
              <a:rPr lang="en" dirty="0">
                <a:solidFill>
                  <a:srgbClr val="212121"/>
                </a:solidFill>
                <a:highlight>
                  <a:srgbClr val="FFFFFF"/>
                </a:highlight>
              </a:rPr>
              <a:t> M, Bajaj K. Emergency Obstetrics for the Emergency Medicine Provider. </a:t>
            </a:r>
            <a:r>
              <a:rPr lang="en" dirty="0" err="1">
                <a:solidFill>
                  <a:srgbClr val="212121"/>
                </a:solidFill>
                <a:highlight>
                  <a:srgbClr val="FFFFFF"/>
                </a:highlight>
              </a:rPr>
              <a:t>MedEdPORTAL</a:t>
            </a:r>
            <a:r>
              <a:rPr lang="en" dirty="0">
                <a:solidFill>
                  <a:srgbClr val="212121"/>
                </a:solidFill>
                <a:highlight>
                  <a:srgbClr val="FFFFFF"/>
                </a:highlight>
              </a:rPr>
              <a:t>. 2016 Oct 13;12:10481. </a:t>
            </a:r>
            <a:r>
              <a:rPr lang="en" dirty="0" err="1">
                <a:solidFill>
                  <a:srgbClr val="212121"/>
                </a:solidFill>
                <a:highlight>
                  <a:srgbClr val="FFFFFF"/>
                </a:highlight>
              </a:rPr>
              <a:t>doi</a:t>
            </a:r>
            <a:r>
              <a:rPr lang="en" dirty="0">
                <a:solidFill>
                  <a:srgbClr val="212121"/>
                </a:solidFill>
                <a:highlight>
                  <a:srgbClr val="FFFFFF"/>
                </a:highlight>
              </a:rPr>
              <a:t>: 10.15766/mep_2374-8265.10481. PMID: 30984823; PMCID: PMC6440410.</a:t>
            </a:r>
            <a:endParaRPr dirty="0">
              <a:solidFill>
                <a:srgbClr val="212121"/>
              </a:solidFill>
              <a:highlight>
                <a:srgbClr val="FFFFFF"/>
              </a:highlight>
            </a:endParaRPr>
          </a:p>
          <a:p>
            <a:pPr marL="0" lvl="0" indent="0" algn="l" rtl="0">
              <a:spcBef>
                <a:spcPts val="80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69a926dd90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369a926dd90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Kelly</a:t>
            </a:r>
            <a:endParaRPr/>
          </a:p>
        </p:txBody>
      </p:sp>
      <p:sp>
        <p:nvSpPr>
          <p:cNvPr id="136" name="Google Shape;136;g369a926dd90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6604880d3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6604880d3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a:solidFill>
                  <a:schemeClr val="dk1"/>
                </a:solidFill>
              </a:rPr>
              <a:t>pregnancy-related adverse outcomes occurred during pregnancy and up to 1 year post-partum. Over 80% of pregnancy-related deaths are preventable.</a:t>
            </a:r>
            <a:endParaRPr sz="1350">
              <a:solidFill>
                <a:srgbClr val="1C1D1F"/>
              </a:solidFill>
              <a:highlight>
                <a:srgbClr val="F4FBFC"/>
              </a:highlight>
              <a:latin typeface="Nunito"/>
              <a:ea typeface="Nunito"/>
              <a:cs typeface="Nunito"/>
              <a:sym typeface="Nunito"/>
            </a:endParaRPr>
          </a:p>
          <a:p>
            <a:pPr marL="0" lvl="0" indent="0" algn="l" rtl="0">
              <a:lnSpc>
                <a:spcPct val="115000"/>
              </a:lnSpc>
              <a:spcBef>
                <a:spcPts val="800"/>
              </a:spcBef>
              <a:spcAft>
                <a:spcPts val="0"/>
              </a:spcAft>
              <a:buClr>
                <a:schemeClr val="dk1"/>
              </a:buClr>
              <a:buSzPts val="1100"/>
              <a:buFont typeface="Arial"/>
              <a:buNone/>
            </a:pPr>
            <a:r>
              <a:rPr lang="en" u="sng">
                <a:solidFill>
                  <a:schemeClr val="hlink"/>
                </a:solidFill>
                <a:hlinkClick r:id="rId3"/>
              </a:rPr>
              <a:t>https://www.cdc.gov/maternal-mortality/php/data-research/index.html</a:t>
            </a:r>
            <a:endParaRPr u="sng">
              <a:solidFill>
                <a:schemeClr val="hlink"/>
              </a:solidFill>
            </a:endParaRPr>
          </a:p>
          <a:p>
            <a:pPr marL="0" lvl="0" indent="0" algn="l" rtl="0">
              <a:spcBef>
                <a:spcPts val="80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6889d090db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6889d090d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50">
                <a:solidFill>
                  <a:srgbClr val="1C1D1F"/>
                </a:solidFill>
                <a:highlight>
                  <a:schemeClr val="lt1"/>
                </a:highlight>
                <a:latin typeface="Nunito"/>
                <a:ea typeface="Nunito"/>
                <a:cs typeface="Nunito"/>
                <a:sym typeface="Nunito"/>
              </a:rPr>
              <a:t>Among the 525 pregnancy-related deaths, an underlying cause of death was identified for 511 deaths. In 2020, the six most frequent underlying causes of pregnancy-related death—mental health conditions, cardiovascular conditions, infection, hemorrhage, embolism, hypertensive disorders of pregnancy—accounted for over 82% of pregnancy-related deaths (Table 4).</a:t>
            </a:r>
            <a:endParaRPr sz="1350">
              <a:solidFill>
                <a:srgbClr val="1C1D1F"/>
              </a:solidFill>
              <a:highlight>
                <a:srgbClr val="F4FBFC"/>
              </a:highlight>
              <a:latin typeface="Nunito"/>
              <a:ea typeface="Nunito"/>
              <a:cs typeface="Nunito"/>
              <a:sym typeface="Nunito"/>
            </a:endParaRPr>
          </a:p>
          <a:p>
            <a:pPr marL="0" lvl="0" indent="0" algn="l" rtl="0">
              <a:lnSpc>
                <a:spcPct val="115000"/>
              </a:lnSpc>
              <a:spcBef>
                <a:spcPts val="800"/>
              </a:spcBef>
              <a:spcAft>
                <a:spcPts val="0"/>
              </a:spcAft>
              <a:buClr>
                <a:schemeClr val="dk1"/>
              </a:buClr>
              <a:buSzPts val="1100"/>
              <a:buFont typeface="Arial"/>
              <a:buNone/>
            </a:pPr>
            <a:r>
              <a:rPr lang="en" u="sng">
                <a:solidFill>
                  <a:schemeClr val="hlink"/>
                </a:solidFill>
                <a:hlinkClick r:id="rId3"/>
              </a:rPr>
              <a:t>https://www.cdc.gov/maternal-mortality/php/data-research/index.html</a:t>
            </a:r>
            <a:endParaRPr u="sng">
              <a:solidFill>
                <a:schemeClr val="hlink"/>
              </a:solidFill>
            </a:endParaRPr>
          </a:p>
          <a:p>
            <a:pPr marL="0" lvl="0" indent="0" algn="l" rtl="0">
              <a:spcBef>
                <a:spcPts val="8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6889d090db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6889d090d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a:solidFill>
                  <a:schemeClr val="dk1"/>
                </a:solidFill>
              </a:rPr>
              <a:t>a striking statistic is that 47% of pregnancy-related deaths occur 7-365 days post-partum. The most frequent causes of pregnancy-related deaths are conditions that may be seen in EDs including mental health conditions, cardiovascular conditions such as cardiomyopathy, infection, hemorrhage, embolism and hypertensive disorders of pregnancy. All told, these conditions account for 82% of pregnancy-related deaths. (CDC 2024)</a:t>
            </a:r>
            <a:endParaRPr sz="1350">
              <a:solidFill>
                <a:srgbClr val="1C1D1F"/>
              </a:solidFill>
              <a:highlight>
                <a:schemeClr val="lt1"/>
              </a:highlight>
              <a:latin typeface="Nunito"/>
              <a:ea typeface="Nunito"/>
              <a:cs typeface="Nunito"/>
              <a:sym typeface="Nunito"/>
            </a:endParaRPr>
          </a:p>
          <a:p>
            <a:pPr marL="0" lvl="0" indent="0" algn="l" rtl="0">
              <a:lnSpc>
                <a:spcPct val="115000"/>
              </a:lnSpc>
              <a:spcBef>
                <a:spcPts val="800"/>
              </a:spcBef>
              <a:spcAft>
                <a:spcPts val="0"/>
              </a:spcAft>
              <a:buClr>
                <a:schemeClr val="dk1"/>
              </a:buClr>
              <a:buSzPts val="1100"/>
              <a:buFont typeface="Arial"/>
              <a:buNone/>
            </a:pPr>
            <a:r>
              <a:rPr lang="en" u="sng">
                <a:solidFill>
                  <a:schemeClr val="hlink"/>
                </a:solidFill>
                <a:hlinkClick r:id="rId3"/>
              </a:rPr>
              <a:t>https://www.cdc.gov/maternal-mortality/php/data-research/index.html</a:t>
            </a:r>
            <a:endParaRPr u="sng">
              <a:solidFill>
                <a:schemeClr val="hlink"/>
              </a:solidFill>
            </a:endParaRPr>
          </a:p>
          <a:p>
            <a:pPr marL="0" lvl="0" indent="0" algn="l" rtl="0">
              <a:spcBef>
                <a:spcPts val="8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69C1F0-7EA9-4CAA-8777-2348BD5F0119}" type="slidenum">
              <a:rPr lang="en-US" smtClean="0"/>
              <a:t>3</a:t>
            </a:fld>
            <a:endParaRPr lang="en-US"/>
          </a:p>
        </p:txBody>
      </p:sp>
    </p:spTree>
    <p:extLst>
      <p:ext uri="{BB962C8B-B14F-4D97-AF65-F5344CB8AC3E}">
        <p14:creationId xmlns:p14="http://schemas.microsoft.com/office/powerpoint/2010/main" val="152862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e37edbe22_0_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e37edbe22_0_9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Kelly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FEAC49C5-2F84-CF9D-9673-E1D58CBA30C0}"/>
            </a:ext>
          </a:extLst>
        </p:cNvPr>
        <p:cNvGrpSpPr/>
        <p:nvPr/>
      </p:nvGrpSpPr>
      <p:grpSpPr>
        <a:xfrm>
          <a:off x="0" y="0"/>
          <a:ext cx="0" cy="0"/>
          <a:chOff x="0" y="0"/>
          <a:chExt cx="0" cy="0"/>
        </a:xfrm>
      </p:grpSpPr>
      <p:sp>
        <p:nvSpPr>
          <p:cNvPr id="171" name="Google Shape;171;g35e37edbe22_0_803:notes">
            <a:extLst>
              <a:ext uri="{FF2B5EF4-FFF2-40B4-BE49-F238E27FC236}">
                <a16:creationId xmlns:a16="http://schemas.microsoft.com/office/drawing/2014/main" id="{FB7C1FFC-3B29-02A4-764D-4729A6FB80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35e37edbe22_0_803:notes">
            <a:extLst>
              <a:ext uri="{FF2B5EF4-FFF2-40B4-BE49-F238E27FC236}">
                <a16:creationId xmlns:a16="http://schemas.microsoft.com/office/drawing/2014/main" id="{ADF54B7B-4971-E0E1-823B-1E457AB4DB0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Kelly</a:t>
            </a:r>
            <a:endParaRPr/>
          </a:p>
          <a:p>
            <a:pPr marL="0" lvl="0" indent="0" algn="l" rtl="0">
              <a:spcBef>
                <a:spcPts val="0"/>
              </a:spcBef>
              <a:spcAft>
                <a:spcPts val="0"/>
              </a:spcAft>
              <a:buNone/>
            </a:pPr>
            <a:endParaRPr/>
          </a:p>
          <a:p>
            <a:pPr marL="0" lvl="0" indent="0" algn="l" rtl="0">
              <a:spcBef>
                <a:spcPts val="0"/>
              </a:spcBef>
              <a:spcAft>
                <a:spcPts val="0"/>
              </a:spcAft>
              <a:buNone/>
            </a:pPr>
            <a:r>
              <a:rPr lang="en"/>
              <a:t>Map on left is driving distances to obstetric care, dark red &gt;30 miles</a:t>
            </a:r>
            <a:endParaRPr/>
          </a:p>
          <a:p>
            <a:pPr marL="0" lvl="0" indent="0" algn="l" rtl="0">
              <a:spcBef>
                <a:spcPts val="0"/>
              </a:spcBef>
              <a:spcAft>
                <a:spcPts val="0"/>
              </a:spcAft>
              <a:buNone/>
            </a:pPr>
            <a:r>
              <a:rPr lang="en"/>
              <a:t>Map in middle shows maternity care deserts, which these counties are technically not, but they are very large. </a:t>
            </a:r>
            <a:endParaRPr/>
          </a:p>
          <a:p>
            <a:pPr marL="0" lvl="0" indent="0" algn="l" rtl="0">
              <a:spcBef>
                <a:spcPts val="0"/>
              </a:spcBef>
              <a:spcAft>
                <a:spcPts val="0"/>
              </a:spcAft>
              <a:buNone/>
            </a:pPr>
            <a:r>
              <a:rPr lang="en"/>
              <a:t>Map on right, if someone shows up to Kayenta, there is no OB care and the nearest facility is &gt;1hr away. </a:t>
            </a:r>
            <a:endParaRPr/>
          </a:p>
        </p:txBody>
      </p:sp>
      <p:sp>
        <p:nvSpPr>
          <p:cNvPr id="173" name="Google Shape;173;g35e37edbe22_0_803:notes">
            <a:extLst>
              <a:ext uri="{FF2B5EF4-FFF2-40B4-BE49-F238E27FC236}">
                <a16:creationId xmlns:a16="http://schemas.microsoft.com/office/drawing/2014/main" id="{AED4CA2F-8547-A506-A17C-503A63B76DC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8722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37edbe22_0_8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35e37edbe22_0_8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Kelly</a:t>
            </a:r>
            <a:endParaRPr/>
          </a:p>
          <a:p>
            <a:pPr marL="0" lvl="0" indent="0" algn="l" rtl="0">
              <a:spcBef>
                <a:spcPts val="0"/>
              </a:spcBef>
              <a:spcAft>
                <a:spcPts val="0"/>
              </a:spcAft>
              <a:buNone/>
            </a:pPr>
            <a:endParaRPr/>
          </a:p>
          <a:p>
            <a:pPr marL="0" lvl="0" indent="0" algn="l" rtl="0">
              <a:spcBef>
                <a:spcPts val="0"/>
              </a:spcBef>
              <a:spcAft>
                <a:spcPts val="0"/>
              </a:spcAft>
              <a:buNone/>
            </a:pPr>
            <a:r>
              <a:rPr lang="en"/>
              <a:t>Map on left is driving distances to obstetric care, dark red &gt;30 miles</a:t>
            </a:r>
            <a:endParaRPr/>
          </a:p>
          <a:p>
            <a:pPr marL="0" lvl="0" indent="0" algn="l" rtl="0">
              <a:spcBef>
                <a:spcPts val="0"/>
              </a:spcBef>
              <a:spcAft>
                <a:spcPts val="0"/>
              </a:spcAft>
              <a:buNone/>
            </a:pPr>
            <a:r>
              <a:rPr lang="en"/>
              <a:t>Map in middle shows maternity care deserts, which these counties are technically not, but they are very large. </a:t>
            </a:r>
            <a:endParaRPr/>
          </a:p>
          <a:p>
            <a:pPr marL="0" lvl="0" indent="0" algn="l" rtl="0">
              <a:spcBef>
                <a:spcPts val="0"/>
              </a:spcBef>
              <a:spcAft>
                <a:spcPts val="0"/>
              </a:spcAft>
              <a:buNone/>
            </a:pPr>
            <a:r>
              <a:rPr lang="en"/>
              <a:t>Map on right, if someone shows up to Kayenta, there is no OB care and the nearest facility is &gt;1hr away. </a:t>
            </a:r>
            <a:endParaRPr/>
          </a:p>
        </p:txBody>
      </p:sp>
      <p:sp>
        <p:nvSpPr>
          <p:cNvPr id="173" name="Google Shape;173;g35e37edbe22_0_8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9a9f6ba1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9a9f6ba1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e37edbe22_0_9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e37edbe22_0_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Emily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e37edbe22_0_9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5e37edbe22_0_9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Kelly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5e37edbe22_0_1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5e37edbe22_0_1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Kelly/Emily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369a926dd9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369a926dd9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6604880d30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6604880d3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65e1c992b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65e1c992b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Information on how to get CE – share the program in the chat at this time</a:t>
            </a:r>
          </a:p>
        </p:txBody>
      </p:sp>
      <p:sp>
        <p:nvSpPr>
          <p:cNvPr id="4" name="Slide Number Placeholder 3"/>
          <p:cNvSpPr>
            <a:spLocks noGrp="1"/>
          </p:cNvSpPr>
          <p:nvPr>
            <p:ph type="sldNum" sz="quarter" idx="5"/>
          </p:nvPr>
        </p:nvSpPr>
        <p:spPr/>
        <p:txBody>
          <a:bodyPr/>
          <a:lstStyle/>
          <a:p>
            <a:fld id="{8B69C1F0-7EA9-4CAA-8777-2348BD5F0119}" type="slidenum">
              <a:rPr lang="en-US" smtClean="0"/>
              <a:t>5</a:t>
            </a:fld>
            <a:endParaRPr lang="en-US"/>
          </a:p>
        </p:txBody>
      </p:sp>
    </p:spTree>
    <p:extLst>
      <p:ext uri="{BB962C8B-B14F-4D97-AF65-F5344CB8AC3E}">
        <p14:creationId xmlns:p14="http://schemas.microsoft.com/office/powerpoint/2010/main" val="690967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6604880d30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6604880d30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Emily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Everyone has a role to play and everyone can become a champion to care for our communities.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6889d090d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6889d090d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Emily </a:t>
            </a:r>
            <a:endParaRPr/>
          </a:p>
          <a:p>
            <a:pPr marL="0" lvl="0" indent="0" algn="l" rtl="0">
              <a:spcBef>
                <a:spcPts val="0"/>
              </a:spcBef>
              <a:spcAft>
                <a:spcPts val="0"/>
              </a:spcAft>
              <a:buNone/>
            </a:pPr>
            <a:endParaRPr/>
          </a:p>
          <a:p>
            <a:pPr marL="0" lvl="0" indent="0" algn="l" rtl="0">
              <a:spcBef>
                <a:spcPts val="0"/>
              </a:spcBef>
              <a:spcAft>
                <a:spcPts val="0"/>
              </a:spcAft>
              <a:buNone/>
            </a:pPr>
            <a:r>
              <a:rPr lang="en"/>
              <a:t>The important thing is to get started</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6889d090d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6889d090d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Emily </a:t>
            </a:r>
            <a:endParaRPr/>
          </a:p>
          <a:p>
            <a:pPr marL="0" lvl="0" indent="0" algn="l" rtl="0">
              <a:spcBef>
                <a:spcPts val="0"/>
              </a:spcBef>
              <a:spcAft>
                <a:spcPts val="0"/>
              </a:spcAft>
              <a:buNone/>
            </a:pPr>
            <a:endParaRPr/>
          </a:p>
          <a:p>
            <a:pPr marL="0" lvl="0" indent="0" algn="l" rtl="0">
              <a:spcBef>
                <a:spcPts val="0"/>
              </a:spcBef>
              <a:spcAft>
                <a:spcPts val="0"/>
              </a:spcAft>
              <a:buNone/>
            </a:pPr>
            <a:r>
              <a:rPr lang="en"/>
              <a:t>FAIL = first attempt in learning</a:t>
            </a:r>
            <a:endParaRPr/>
          </a:p>
          <a:p>
            <a:pPr marL="0" lvl="0" indent="0" algn="l" rtl="0">
              <a:spcBef>
                <a:spcPts val="0"/>
              </a:spcBef>
              <a:spcAft>
                <a:spcPts val="0"/>
              </a:spcAft>
              <a:buNone/>
            </a:pPr>
            <a:r>
              <a:rPr lang="en"/>
              <a:t>Iterative plan-do-check-act cycles support continuous quality improvement efforts</a:t>
            </a:r>
            <a:endParaRPr/>
          </a:p>
          <a:p>
            <a:pPr marL="0" lvl="0" indent="0" algn="l" rtl="0">
              <a:spcBef>
                <a:spcPts val="0"/>
              </a:spcBef>
              <a:spcAft>
                <a:spcPts val="0"/>
              </a:spcAft>
              <a:buNone/>
            </a:pPr>
            <a:r>
              <a:rPr lang="en" u="sng">
                <a:solidFill>
                  <a:schemeClr val="hlink"/>
                </a:solidFill>
                <a:hlinkClick r:id="rId3"/>
              </a:rPr>
              <a:t>https://commons.wikimedia.org/wiki/File:PDCA-Multi-Loop.png</a:t>
            </a:r>
            <a:endParaRPr/>
          </a:p>
          <a:p>
            <a:pPr marL="0" lvl="0" indent="0" algn="l" rtl="0">
              <a:spcBef>
                <a:spcPts val="0"/>
              </a:spcBef>
              <a:spcAft>
                <a:spcPts val="0"/>
              </a:spcAft>
              <a:buNone/>
            </a:pPr>
            <a:r>
              <a:rPr lang="en">
                <a:solidFill>
                  <a:schemeClr val="dk1"/>
                </a:solidFill>
              </a:rPr>
              <a:t>“Drills for obstetric emergencies are now being recommended by the Joint Commission, which</a:t>
            </a:r>
            <a:endParaRPr>
              <a:solidFill>
                <a:schemeClr val="dk1"/>
              </a:solidFill>
            </a:endParaRPr>
          </a:p>
          <a:p>
            <a:pPr marL="0" lvl="0" indent="0" algn="l" rtl="0">
              <a:spcBef>
                <a:spcPts val="0"/>
              </a:spcBef>
              <a:spcAft>
                <a:spcPts val="0"/>
              </a:spcAft>
              <a:buNone/>
            </a:pPr>
            <a:r>
              <a:rPr lang="en">
                <a:solidFill>
                  <a:schemeClr val="dk1"/>
                </a:solidFill>
              </a:rPr>
              <a:t>suggests that hospitals and providers can prevent maternal death using drills “to train staff in the</a:t>
            </a:r>
            <a:endParaRPr>
              <a:solidFill>
                <a:schemeClr val="dk1"/>
              </a:solidFill>
            </a:endParaRPr>
          </a:p>
          <a:p>
            <a:pPr marL="0" lvl="0" indent="0" algn="l" rtl="0">
              <a:spcBef>
                <a:spcPts val="0"/>
              </a:spcBef>
              <a:spcAft>
                <a:spcPts val="0"/>
              </a:spcAft>
              <a:buNone/>
            </a:pPr>
            <a:r>
              <a:rPr lang="en">
                <a:solidFill>
                  <a:schemeClr val="dk1"/>
                </a:solidFill>
              </a:rPr>
              <a:t>protocols, to refine local protocols, and to identify and fix systems problems that would prevent</a:t>
            </a:r>
            <a:endParaRPr>
              <a:solidFill>
                <a:schemeClr val="dk1"/>
              </a:solidFill>
            </a:endParaRPr>
          </a:p>
          <a:p>
            <a:pPr marL="0" lvl="0" indent="0" algn="l" rtl="0">
              <a:spcBef>
                <a:spcPts val="0"/>
              </a:spcBef>
              <a:spcAft>
                <a:spcPts val="0"/>
              </a:spcAft>
              <a:buNone/>
            </a:pPr>
            <a:r>
              <a:rPr lang="en">
                <a:solidFill>
                  <a:schemeClr val="dk1"/>
                </a:solidFill>
              </a:rPr>
              <a:t>optimal care.”1 …Simulation helps improve patient</a:t>
            </a:r>
            <a:endParaRPr>
              <a:solidFill>
                <a:schemeClr val="dk1"/>
              </a:solidFill>
            </a:endParaRPr>
          </a:p>
          <a:p>
            <a:pPr marL="0" lvl="0" indent="0" algn="l" rtl="0">
              <a:spcBef>
                <a:spcPts val="0"/>
              </a:spcBef>
              <a:spcAft>
                <a:spcPts val="0"/>
              </a:spcAft>
              <a:buNone/>
            </a:pPr>
            <a:r>
              <a:rPr lang="en">
                <a:solidFill>
                  <a:schemeClr val="dk1"/>
                </a:solidFill>
              </a:rPr>
              <a:t>safety through providing education, enhancing communication, improving patient hand-offs, and driving system</a:t>
            </a:r>
            <a:endParaRPr>
              <a:solidFill>
                <a:schemeClr val="dk1"/>
              </a:solidFill>
            </a:endParaRPr>
          </a:p>
          <a:p>
            <a:pPr marL="0" lvl="0" indent="0" algn="l" rtl="0">
              <a:spcBef>
                <a:spcPts val="0"/>
              </a:spcBef>
              <a:spcAft>
                <a:spcPts val="0"/>
              </a:spcAft>
              <a:buNone/>
            </a:pPr>
            <a:r>
              <a:rPr lang="en">
                <a:solidFill>
                  <a:schemeClr val="dk1"/>
                </a:solidFill>
              </a:rPr>
              <a:t>changes…Although materials such as obstetric simulators can be expensive, there are lowfidelity,</a:t>
            </a:r>
            <a:endParaRPr>
              <a:solidFill>
                <a:schemeClr val="dk1"/>
              </a:solidFill>
            </a:endParaRPr>
          </a:p>
          <a:p>
            <a:pPr marL="0" lvl="0" indent="0" algn="l" rtl="0">
              <a:spcBef>
                <a:spcPts val="0"/>
              </a:spcBef>
              <a:spcAft>
                <a:spcPts val="0"/>
              </a:spcAft>
              <a:buNone/>
            </a:pPr>
            <a:r>
              <a:rPr lang="en">
                <a:solidFill>
                  <a:schemeClr val="dk1"/>
                </a:solidFill>
              </a:rPr>
              <a:t>low-cost, simulators available that are very effective…However, we remind</a:t>
            </a:r>
            <a:endParaRPr>
              <a:solidFill>
                <a:schemeClr val="dk1"/>
              </a:solidFill>
            </a:endParaRPr>
          </a:p>
          <a:p>
            <a:pPr marL="0" lvl="0" indent="0" algn="l" rtl="0">
              <a:spcBef>
                <a:spcPts val="0"/>
              </a:spcBef>
              <a:spcAft>
                <a:spcPts val="0"/>
              </a:spcAft>
              <a:buNone/>
            </a:pPr>
            <a:r>
              <a:rPr lang="en">
                <a:solidFill>
                  <a:schemeClr val="dk1"/>
                </a:solidFill>
              </a:rPr>
              <a:t>the reader that the top two issues consistently causing safety concerns are based on communication and</a:t>
            </a:r>
            <a:endParaRPr>
              <a:solidFill>
                <a:schemeClr val="dk1"/>
              </a:solidFill>
            </a:endParaRPr>
          </a:p>
          <a:p>
            <a:pPr marL="0" lvl="0" indent="0" algn="l" rtl="0">
              <a:spcBef>
                <a:spcPts val="0"/>
              </a:spcBef>
              <a:spcAft>
                <a:spcPts val="0"/>
              </a:spcAft>
              <a:buNone/>
            </a:pPr>
            <a:r>
              <a:rPr lang="en">
                <a:solidFill>
                  <a:schemeClr val="dk1"/>
                </a:solidFill>
              </a:rPr>
              <a:t>teamwork. A high-tech mannequin is not necessary to work on these issues.”https://saferbirth.org/wp-content/uploads/FINAL_AIM_ObstetricInSituDrill-ProgramManual.pdf</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https://saferbirth.org/wp-content/uploads/FINAL_AIM_ObstetricInSituDrill-ProgramManual.pdf</a:t>
            </a:r>
            <a:endParaRPr/>
          </a:p>
          <a:p>
            <a:pPr marL="0" lvl="0" indent="0" algn="l" rtl="0">
              <a:spcBef>
                <a:spcPts val="0"/>
              </a:spcBef>
              <a:spcAft>
                <a:spcPts val="0"/>
              </a:spcAft>
              <a:buNone/>
            </a:pPr>
            <a:r>
              <a:rPr lang="en"/>
              <a:t>https://saferbirth.org/wp-content/uploads/FINAL_AIM_ObstetricInSituDrill-ProgramManual-2.pdf</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6889d090db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6889d090db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Emily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Expensive resources and tech are not needed to get underway. </a:t>
            </a:r>
            <a:endParaRPr dirty="0"/>
          </a:p>
          <a:p>
            <a:pPr marL="0" lvl="0" indent="0" algn="l" rtl="0">
              <a:spcBef>
                <a:spcPts val="0"/>
              </a:spcBef>
              <a:spcAft>
                <a:spcPts val="0"/>
              </a:spcAft>
              <a:buNone/>
            </a:pPr>
            <a:r>
              <a:rPr lang="en" dirty="0">
                <a:solidFill>
                  <a:schemeClr val="dk1"/>
                </a:solidFill>
              </a:rPr>
              <a:t>“Drills for obstetric emergencies are now being recommended by the Joint Commission, which</a:t>
            </a:r>
            <a:endParaRPr dirty="0">
              <a:solidFill>
                <a:schemeClr val="dk1"/>
              </a:solidFill>
            </a:endParaRPr>
          </a:p>
          <a:p>
            <a:pPr marL="0" lvl="0" indent="0" algn="l" rtl="0">
              <a:spcBef>
                <a:spcPts val="0"/>
              </a:spcBef>
              <a:spcAft>
                <a:spcPts val="0"/>
              </a:spcAft>
              <a:buNone/>
            </a:pPr>
            <a:r>
              <a:rPr lang="en" dirty="0">
                <a:solidFill>
                  <a:schemeClr val="dk1"/>
                </a:solidFill>
              </a:rPr>
              <a:t>suggests that hospitals and providers can prevent maternal death using drills “to train staff in the</a:t>
            </a:r>
            <a:endParaRPr dirty="0">
              <a:solidFill>
                <a:schemeClr val="dk1"/>
              </a:solidFill>
            </a:endParaRPr>
          </a:p>
          <a:p>
            <a:pPr marL="0" lvl="0" indent="0" algn="l" rtl="0">
              <a:spcBef>
                <a:spcPts val="0"/>
              </a:spcBef>
              <a:spcAft>
                <a:spcPts val="0"/>
              </a:spcAft>
              <a:buNone/>
            </a:pPr>
            <a:r>
              <a:rPr lang="en" dirty="0">
                <a:solidFill>
                  <a:schemeClr val="dk1"/>
                </a:solidFill>
              </a:rPr>
              <a:t>protocols, to refine local protocols, and to identify and fix systems problems that would prevent</a:t>
            </a:r>
            <a:endParaRPr dirty="0">
              <a:solidFill>
                <a:schemeClr val="dk1"/>
              </a:solidFill>
            </a:endParaRPr>
          </a:p>
          <a:p>
            <a:pPr marL="0" lvl="0" indent="0" algn="l" rtl="0">
              <a:spcBef>
                <a:spcPts val="0"/>
              </a:spcBef>
              <a:spcAft>
                <a:spcPts val="0"/>
              </a:spcAft>
              <a:buNone/>
            </a:pPr>
            <a:r>
              <a:rPr lang="en" dirty="0">
                <a:solidFill>
                  <a:schemeClr val="dk1"/>
                </a:solidFill>
              </a:rPr>
              <a:t>optimal care.”1 …Simulation helps improve patient</a:t>
            </a:r>
            <a:endParaRPr dirty="0">
              <a:solidFill>
                <a:schemeClr val="dk1"/>
              </a:solidFill>
            </a:endParaRPr>
          </a:p>
          <a:p>
            <a:pPr marL="0" lvl="0" indent="0" algn="l" rtl="0">
              <a:spcBef>
                <a:spcPts val="0"/>
              </a:spcBef>
              <a:spcAft>
                <a:spcPts val="0"/>
              </a:spcAft>
              <a:buNone/>
            </a:pPr>
            <a:r>
              <a:rPr lang="en" dirty="0">
                <a:solidFill>
                  <a:schemeClr val="dk1"/>
                </a:solidFill>
              </a:rPr>
              <a:t>safety through providing education, enhancing communication, improving patient hand-offs, and driving system</a:t>
            </a:r>
            <a:endParaRPr dirty="0">
              <a:solidFill>
                <a:schemeClr val="dk1"/>
              </a:solidFill>
            </a:endParaRPr>
          </a:p>
          <a:p>
            <a:pPr marL="0" lvl="0" indent="0" algn="l" rtl="0">
              <a:spcBef>
                <a:spcPts val="0"/>
              </a:spcBef>
              <a:spcAft>
                <a:spcPts val="0"/>
              </a:spcAft>
              <a:buNone/>
            </a:pPr>
            <a:r>
              <a:rPr lang="en" dirty="0">
                <a:solidFill>
                  <a:schemeClr val="dk1"/>
                </a:solidFill>
              </a:rPr>
              <a:t>changes…Although materials such as obstetric simulators can be expensive, there are </a:t>
            </a:r>
            <a:r>
              <a:rPr lang="en" dirty="0" err="1">
                <a:solidFill>
                  <a:schemeClr val="dk1"/>
                </a:solidFill>
              </a:rPr>
              <a:t>lowfidelity</a:t>
            </a:r>
            <a:r>
              <a:rPr lang="en" dirty="0">
                <a:solidFill>
                  <a:schemeClr val="dk1"/>
                </a:solidFill>
              </a:rPr>
              <a:t>,</a:t>
            </a:r>
            <a:endParaRPr dirty="0">
              <a:solidFill>
                <a:schemeClr val="dk1"/>
              </a:solidFill>
            </a:endParaRPr>
          </a:p>
          <a:p>
            <a:pPr marL="0" lvl="0" indent="0" algn="l" rtl="0">
              <a:spcBef>
                <a:spcPts val="0"/>
              </a:spcBef>
              <a:spcAft>
                <a:spcPts val="0"/>
              </a:spcAft>
              <a:buNone/>
            </a:pPr>
            <a:r>
              <a:rPr lang="en" dirty="0">
                <a:solidFill>
                  <a:schemeClr val="dk1"/>
                </a:solidFill>
              </a:rPr>
              <a:t>low-cost, simulators available that are very effective…However, we remind</a:t>
            </a:r>
            <a:endParaRPr dirty="0">
              <a:solidFill>
                <a:schemeClr val="dk1"/>
              </a:solidFill>
            </a:endParaRPr>
          </a:p>
          <a:p>
            <a:pPr marL="0" lvl="0" indent="0" algn="l" rtl="0">
              <a:spcBef>
                <a:spcPts val="0"/>
              </a:spcBef>
              <a:spcAft>
                <a:spcPts val="0"/>
              </a:spcAft>
              <a:buNone/>
            </a:pPr>
            <a:r>
              <a:rPr lang="en" dirty="0">
                <a:solidFill>
                  <a:schemeClr val="dk1"/>
                </a:solidFill>
              </a:rPr>
              <a:t>the reader that the top two issues consistently causing safety concerns are based on communication and</a:t>
            </a:r>
            <a:endParaRPr dirty="0">
              <a:solidFill>
                <a:schemeClr val="dk1"/>
              </a:solidFill>
            </a:endParaRPr>
          </a:p>
          <a:p>
            <a:pPr marL="0" lvl="0" indent="0" algn="l" rtl="0">
              <a:spcBef>
                <a:spcPts val="0"/>
              </a:spcBef>
              <a:spcAft>
                <a:spcPts val="0"/>
              </a:spcAft>
              <a:buNone/>
            </a:pPr>
            <a:r>
              <a:rPr lang="en" dirty="0">
                <a:solidFill>
                  <a:schemeClr val="dk1"/>
                </a:solidFill>
              </a:rPr>
              <a:t>teamwork. A high-tech mannequin is not necessary to work on these </a:t>
            </a:r>
            <a:r>
              <a:rPr lang="en" dirty="0" err="1">
                <a:solidFill>
                  <a:schemeClr val="dk1"/>
                </a:solidFill>
              </a:rPr>
              <a:t>issues.”https</a:t>
            </a:r>
            <a:r>
              <a:rPr lang="en" dirty="0">
                <a:solidFill>
                  <a:schemeClr val="dk1"/>
                </a:solidFill>
              </a:rPr>
              <a:t>://</a:t>
            </a:r>
            <a:r>
              <a:rPr lang="en" dirty="0" err="1">
                <a:solidFill>
                  <a:schemeClr val="dk1"/>
                </a:solidFill>
              </a:rPr>
              <a:t>saferbirth.org</a:t>
            </a:r>
            <a:r>
              <a:rPr lang="en" dirty="0">
                <a:solidFill>
                  <a:schemeClr val="dk1"/>
                </a:solidFill>
              </a:rPr>
              <a:t>/wp-content/uploads/</a:t>
            </a:r>
            <a:r>
              <a:rPr lang="en" dirty="0" err="1">
                <a:solidFill>
                  <a:schemeClr val="dk1"/>
                </a:solidFill>
              </a:rPr>
              <a:t>FINAL_AIM_ObstetricInSituDrill-ProgramManual.pdf</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https://</a:t>
            </a:r>
            <a:r>
              <a:rPr lang="en" dirty="0" err="1">
                <a:solidFill>
                  <a:schemeClr val="dk1"/>
                </a:solidFill>
              </a:rPr>
              <a:t>saferbirth.org</a:t>
            </a:r>
            <a:r>
              <a:rPr lang="en" dirty="0">
                <a:solidFill>
                  <a:schemeClr val="dk1"/>
                </a:solidFill>
              </a:rPr>
              <a:t>/wp-content/uploads/</a:t>
            </a:r>
            <a:r>
              <a:rPr lang="en" dirty="0" err="1">
                <a:solidFill>
                  <a:schemeClr val="dk1"/>
                </a:solidFill>
              </a:rPr>
              <a:t>FINAL_AIM_ObstetricInSituDrill-ProgramManual.pdf</a:t>
            </a:r>
            <a:endParaRPr dirty="0"/>
          </a:p>
          <a:p>
            <a:pPr marL="0" lvl="0" indent="0" algn="l" rtl="0">
              <a:spcBef>
                <a:spcPts val="0"/>
              </a:spcBef>
              <a:spcAft>
                <a:spcPts val="0"/>
              </a:spcAft>
              <a:buNone/>
            </a:pPr>
            <a:r>
              <a:rPr lang="en" dirty="0"/>
              <a:t>https://</a:t>
            </a:r>
            <a:r>
              <a:rPr lang="en" dirty="0" err="1"/>
              <a:t>saferbirth.org</a:t>
            </a:r>
            <a:r>
              <a:rPr lang="en" dirty="0"/>
              <a:t>/wp-content/uploads/FINAL_AIM_ObstetricInSituDrill-ProgramManual-2.pdf</a:t>
            </a:r>
            <a:endParaRPr dirty="0"/>
          </a:p>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65e1c992b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65e1c992b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65e1c992b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65e1c992b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Shon/Kelly </a:t>
            </a:r>
            <a:endParaRPr/>
          </a:p>
          <a:p>
            <a:pPr marL="0" lvl="0" indent="0" algn="l" rtl="0">
              <a:spcBef>
                <a:spcPts val="0"/>
              </a:spcBef>
              <a:spcAft>
                <a:spcPts val="0"/>
              </a:spcAft>
              <a:buNone/>
            </a:pPr>
            <a:endParaRPr/>
          </a:p>
          <a:p>
            <a:pPr marL="0" lvl="0" indent="0" algn="l" rtl="0">
              <a:spcBef>
                <a:spcPts val="0"/>
              </a:spcBef>
              <a:spcAft>
                <a:spcPts val="0"/>
              </a:spcAft>
              <a:buNone/>
            </a:pPr>
            <a:r>
              <a:rPr lang="en"/>
              <a:t>Expanding telehealth can help women who live long distances away for post-partum checks </a:t>
            </a:r>
            <a:endParaRPr/>
          </a:p>
          <a:p>
            <a:pPr marL="0" lvl="0" indent="0" algn="l" rtl="0">
              <a:spcBef>
                <a:spcPts val="0"/>
              </a:spcBef>
              <a:spcAft>
                <a:spcPts val="0"/>
              </a:spcAft>
              <a:buNone/>
            </a:pPr>
            <a:r>
              <a:rPr lang="en"/>
              <a:t>[  ]add image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65e1c992b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65e1c992b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Shon</a:t>
            </a:r>
            <a:endParaRPr/>
          </a:p>
          <a:p>
            <a:pPr marL="0" lvl="0" indent="0" algn="l" rtl="0">
              <a:spcBef>
                <a:spcPts val="0"/>
              </a:spcBef>
              <a:spcAft>
                <a:spcPts val="0"/>
              </a:spcAft>
              <a:buNone/>
            </a:pPr>
            <a:endParaRPr/>
          </a:p>
          <a:p>
            <a:pPr marL="0" lvl="0" indent="0" algn="l" rtl="0">
              <a:spcBef>
                <a:spcPts val="0"/>
              </a:spcBef>
              <a:spcAft>
                <a:spcPts val="0"/>
              </a:spcAft>
              <a:buNone/>
            </a:pPr>
            <a:r>
              <a:rPr lang="en"/>
              <a:t>AI/remote monitoring</a:t>
            </a:r>
            <a:endParaRPr/>
          </a:p>
          <a:p>
            <a:pPr marL="0" lvl="0" indent="0" algn="l" rtl="0">
              <a:spcBef>
                <a:spcPts val="0"/>
              </a:spcBef>
              <a:spcAft>
                <a:spcPts val="0"/>
              </a:spcAft>
              <a:buNone/>
            </a:pPr>
            <a:r>
              <a:rPr lang="en"/>
              <a:t>[  ]add image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65e1c992b7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65e1c992b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69a926dd90_1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69a926dd90_1_3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6" name="Google Shape;276;g369a926dd90_1_3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69a9f6ba1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69a9f6ba1d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g369a9f6ba1d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KB: </a:t>
            </a:r>
            <a:r>
              <a:rPr lang="en-US">
                <a:solidFill>
                  <a:srgbClr val="1D1F25"/>
                </a:solidFill>
              </a:rPr>
              <a:t>Kelly Bogaert, MD, MSc, FACOG is an Assistant Professor of Obstetrics &amp; Gynecology at the University of Colorado and a practicing OB/GYN generalist at Denver Health in Denver, Colorado. She completed medical school at the University of Washington and her OB/GYN residency training at the Icahn School of Medicine at Mount Sinai in New York. She then went on to complete a two-year Global/Rural Health Fellowship (HEAL) through the University of California San Francisco. During fellowship, she split her time working with the Indian Health Service on Navajo Nation in Shiprock, New Mexico and Partners in Health in rural Rwanda, working on projects related to rural obstetric emergencies and medical education. She also completed a Masters in Epidemiology at the London School of Hygiene and Tropical Medicine. In her current work, she is focused on clinical care in an urban safety net hospital while pursuing research focused on education, training, and simulation related to obstetric emergencies in rural and global settings. </a:t>
            </a:r>
            <a:endParaRPr lang="en-US">
              <a:solidFill>
                <a:srgbClr val="000000"/>
              </a:solidFill>
              <a:ea typeface="Calibri" panose="020F0502020204030204"/>
              <a:cs typeface="Calibri" panose="020F0502020204030204"/>
            </a:endParaRPr>
          </a:p>
          <a:p>
            <a:endParaRPr lang="en-US" dirty="0">
              <a:solidFill>
                <a:srgbClr val="1D1F25"/>
              </a:solidFill>
              <a:ea typeface="Calibri"/>
              <a:cs typeface="Calibri"/>
            </a:endParaRPr>
          </a:p>
          <a:p>
            <a:r>
              <a:rPr lang="en-US" dirty="0">
                <a:solidFill>
                  <a:srgbClr val="1D1F25"/>
                </a:solidFill>
                <a:ea typeface="Calibri"/>
                <a:cs typeface="Calibri"/>
              </a:rPr>
              <a:t>SR: </a:t>
            </a:r>
            <a:r>
              <a:rPr lang="en-US" dirty="0">
                <a:solidFill>
                  <a:srgbClr val="1D1F25"/>
                </a:solidFill>
              </a:rPr>
              <a:t>Dr. Shon Rowan is an Obstetrician Gynecologist at West Virginia University. He serves at the medical director for the WV AIM and is the Immediate Past Chair for the WV section of ACOG. He is the Vice Chair of Operations for the OB-GYN department. </a:t>
            </a:r>
            <a:br>
              <a:rPr lang="en-US" dirty="0">
                <a:cs typeface="+mn-lt"/>
              </a:rPr>
            </a:br>
            <a:r>
              <a:rPr lang="en-US">
                <a:solidFill>
                  <a:srgbClr val="1D1F25"/>
                </a:solidFill>
              </a:rPr>
              <a:t>In his role with AIM, he has worked with the state perinatal partnership to deliver presentations to rural emergency rooms on obstetrical emergencies since 2019. </a:t>
            </a:r>
            <a:endParaRPr lang="en-US">
              <a:solidFill>
                <a:srgbClr val="000000"/>
              </a:solidFill>
              <a:ea typeface="Calibri" panose="020F0502020204030204"/>
              <a:cs typeface="Calibri" panose="020F0502020204030204"/>
            </a:endParaRPr>
          </a:p>
          <a:p>
            <a:endParaRPr lang="en-US" dirty="0">
              <a:solidFill>
                <a:srgbClr val="1D1F25"/>
              </a:solidFill>
              <a:ea typeface="Calibri"/>
              <a:cs typeface="Calibri"/>
            </a:endParaRPr>
          </a:p>
          <a:p>
            <a:r>
              <a:rPr lang="en-US" dirty="0">
                <a:solidFill>
                  <a:srgbClr val="1D1F25"/>
                </a:solidFill>
                <a:ea typeface="Calibri"/>
                <a:cs typeface="Calibri"/>
              </a:rPr>
              <a:t>EB: </a:t>
            </a:r>
            <a:r>
              <a:rPr lang="en-US" dirty="0">
                <a:solidFill>
                  <a:srgbClr val="1D1F25"/>
                </a:solidFill>
              </a:rPr>
              <a:t>Dr. Emily Bartlett is a board-certified Emergency Medicine physician working with the Indian Health Service at Gallup Indian Medical Center. She completed an emergency medicine residency training at the University of Washington – Harborview program in Seattle Washington, where she completed a focused population health track and received a University of Washington Global Opportunities in Health fellowship award to support on emergency medicine development in Guatemala. Her ongoing work within the IHS has included leadership in emergency department operations, readiness for pediatric and maternal emergencies, and interventions spanning the emergency department-public health interface. Based on this work, she has received the Navajo Area Director’s award and the IHS Director’s Award for team performance. In 2024, she completed the George Washington University Atlantic Fellows for Health Equity fellowship, focused on interdisciplinary leadership skills for healthcare improvement in complex environments, and remains a senior fellow of the Atlantic Institute. </a:t>
            </a:r>
            <a:endParaRPr lang="en-US" dirty="0">
              <a:solidFill>
                <a:srgbClr val="1D1F25"/>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864E0-CBF1-4906-98E2-732605A3A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776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69a926dd90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69a926dd90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3E91B-DCA6-2047-8516-8915DCE399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895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e37edbe22_0_9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e37edbe22_0_9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e37edbe22_0_9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e37edbe22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Kelly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5e37edbe22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g35e37edbe22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Clr>
                <a:schemeClr val="dk1"/>
              </a:buClr>
              <a:buSzPts val="1100"/>
              <a:buFont typeface="Arial"/>
              <a:buNone/>
            </a:pPr>
            <a:r>
              <a:rPr lang="en"/>
              <a:t>Kelly</a:t>
            </a:r>
            <a:endParaRPr/>
          </a:p>
        </p:txBody>
      </p:sp>
      <p:sp>
        <p:nvSpPr>
          <p:cNvPr id="80" name="Google Shape;80;g35e37edbe22_0_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e37edbe22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35e37edbe22_0_3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1">
                <a:solidFill>
                  <a:srgbClr val="31394D"/>
                </a:solidFill>
                <a:latin typeface="Merriweather"/>
                <a:ea typeface="Merriweather"/>
                <a:cs typeface="Merriweather"/>
                <a:sym typeface="Merriweather"/>
              </a:rPr>
              <a:t>Kelly</a:t>
            </a:r>
            <a:endParaRPr b="1">
              <a:solidFill>
                <a:srgbClr val="31394D"/>
              </a:solidFill>
              <a:latin typeface="Merriweather"/>
              <a:ea typeface="Merriweather"/>
              <a:cs typeface="Merriweather"/>
              <a:sym typeface="Merriweather"/>
            </a:endParaRPr>
          </a:p>
          <a:p>
            <a:pPr marL="457200" lvl="0" indent="-304800" algn="l" rtl="0">
              <a:spcBef>
                <a:spcPts val="1000"/>
              </a:spcBef>
              <a:spcAft>
                <a:spcPts val="0"/>
              </a:spcAft>
              <a:buClr>
                <a:srgbClr val="31394D"/>
              </a:buClr>
              <a:buSzPts val="1200"/>
              <a:buFont typeface="Merriweather"/>
              <a:buChar char="●"/>
            </a:pPr>
            <a:r>
              <a:rPr lang="en" b="1">
                <a:solidFill>
                  <a:srgbClr val="31394D"/>
                </a:solidFill>
                <a:latin typeface="Merriweather"/>
                <a:ea typeface="Merriweather"/>
                <a:cs typeface="Merriweather"/>
                <a:sym typeface="Merriweather"/>
              </a:rPr>
              <a:t>36% of US counties </a:t>
            </a:r>
            <a:r>
              <a:rPr lang="en">
                <a:solidFill>
                  <a:srgbClr val="31394D"/>
                </a:solidFill>
                <a:latin typeface="Merriweather"/>
                <a:ea typeface="Merriweather"/>
                <a:cs typeface="Merriweather"/>
                <a:sym typeface="Merriweather"/>
              </a:rPr>
              <a:t>are considered MCDs.</a:t>
            </a:r>
            <a:endParaRPr>
              <a:solidFill>
                <a:srgbClr val="31394D"/>
              </a:solidFill>
              <a:latin typeface="Merriweather"/>
              <a:ea typeface="Merriweather"/>
              <a:cs typeface="Merriweather"/>
              <a:sym typeface="Merriweather"/>
            </a:endParaRPr>
          </a:p>
          <a:p>
            <a:pPr marL="457200" lvl="0" indent="-304800" algn="l" rtl="0">
              <a:spcBef>
                <a:spcPts val="0"/>
              </a:spcBef>
              <a:spcAft>
                <a:spcPts val="0"/>
              </a:spcAft>
              <a:buClr>
                <a:srgbClr val="31394D"/>
              </a:buClr>
              <a:buSzPts val="1200"/>
              <a:buFont typeface="Merriweather"/>
              <a:buChar char="●"/>
            </a:pPr>
            <a:r>
              <a:rPr lang="en" b="1">
                <a:solidFill>
                  <a:srgbClr val="31394D"/>
                </a:solidFill>
                <a:latin typeface="Merriweather"/>
                <a:ea typeface="Merriweather"/>
                <a:cs typeface="Merriweather"/>
                <a:sym typeface="Merriweather"/>
              </a:rPr>
              <a:t>More than 2.2 million birthing people of childbearing age </a:t>
            </a:r>
            <a:r>
              <a:rPr lang="en">
                <a:solidFill>
                  <a:srgbClr val="31394D"/>
                </a:solidFill>
                <a:latin typeface="Merriweather"/>
                <a:ea typeface="Merriweather"/>
                <a:cs typeface="Merriweather"/>
                <a:sym typeface="Merriweather"/>
              </a:rPr>
              <a:t>live in MCDs with no hospital offering obstetric care, no birth center, and no obstetric provider.</a:t>
            </a:r>
            <a:endParaRPr>
              <a:solidFill>
                <a:srgbClr val="31394D"/>
              </a:solidFill>
              <a:latin typeface="Merriweather"/>
              <a:ea typeface="Merriweather"/>
              <a:cs typeface="Merriweather"/>
              <a:sym typeface="Merriweather"/>
            </a:endParaRPr>
          </a:p>
          <a:p>
            <a:pPr marL="457200" lvl="0" indent="-304800" algn="l" rtl="0">
              <a:spcBef>
                <a:spcPts val="0"/>
              </a:spcBef>
              <a:spcAft>
                <a:spcPts val="0"/>
              </a:spcAft>
              <a:buClr>
                <a:srgbClr val="31394D"/>
              </a:buClr>
              <a:buSzPts val="1200"/>
              <a:buFont typeface="Merriweather"/>
              <a:buChar char="●"/>
            </a:pPr>
            <a:r>
              <a:rPr lang="en" b="1">
                <a:solidFill>
                  <a:srgbClr val="31394D"/>
                </a:solidFill>
                <a:latin typeface="Merriweather"/>
                <a:ea typeface="Merriweather"/>
                <a:cs typeface="Merriweather"/>
                <a:sym typeface="Merriweather"/>
              </a:rPr>
              <a:t>More than 146,000 infants</a:t>
            </a:r>
            <a:r>
              <a:rPr lang="en">
                <a:solidFill>
                  <a:srgbClr val="31394D"/>
                </a:solidFill>
                <a:latin typeface="Merriweather"/>
                <a:ea typeface="Merriweather"/>
                <a:cs typeface="Merriweather"/>
                <a:sym typeface="Merriweather"/>
              </a:rPr>
              <a:t> were born in MCDs in 2022. </a:t>
            </a:r>
            <a:endParaRPr>
              <a:solidFill>
                <a:srgbClr val="31394D"/>
              </a:solidFill>
              <a:latin typeface="Merriweather"/>
              <a:ea typeface="Merriweather"/>
              <a:cs typeface="Merriweather"/>
              <a:sym typeface="Merriweather"/>
            </a:endParaRPr>
          </a:p>
          <a:p>
            <a:pPr marL="0" lvl="0" indent="0" algn="r" rtl="0">
              <a:lnSpc>
                <a:spcPct val="115000"/>
              </a:lnSpc>
              <a:spcBef>
                <a:spcPts val="1000"/>
              </a:spcBef>
              <a:spcAft>
                <a:spcPts val="0"/>
              </a:spcAft>
              <a:buNone/>
            </a:pPr>
            <a:r>
              <a:rPr lang="en" sz="800" i="1">
                <a:solidFill>
                  <a:srgbClr val="31394D"/>
                </a:solidFill>
                <a:latin typeface="Merriweather"/>
                <a:ea typeface="Merriweather"/>
                <a:cs typeface="Merriweather"/>
                <a:sym typeface="Merriweather"/>
              </a:rPr>
              <a:t>March of Dimes 2022</a:t>
            </a:r>
            <a:endParaRPr sz="800" i="1">
              <a:solidFill>
                <a:srgbClr val="31394D"/>
              </a:solidFill>
              <a:latin typeface="Merriweather"/>
              <a:ea typeface="Merriweather"/>
              <a:cs typeface="Merriweather"/>
              <a:sym typeface="Merriweather"/>
            </a:endParaRPr>
          </a:p>
          <a:p>
            <a:pPr marL="0" lvl="0" indent="0" algn="l" rtl="0">
              <a:spcBef>
                <a:spcPts val="1200"/>
              </a:spcBef>
              <a:spcAft>
                <a:spcPts val="0"/>
              </a:spcAft>
              <a:buNone/>
            </a:pPr>
            <a:endParaRPr/>
          </a:p>
        </p:txBody>
      </p:sp>
      <p:sp>
        <p:nvSpPr>
          <p:cNvPr id="87" name="Google Shape;87;g35e37edbe22_0_3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 Id="rId5" Type="http://schemas.openxmlformats.org/officeDocument/2006/relationships/image" Target="../media/image43.png"/><Relationship Id="rId4" Type="http://schemas.openxmlformats.org/officeDocument/2006/relationships/image" Target="../media/image42.png"/></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www.saerbirth.org/" TargetMode="External"/><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266E4-5AAC-26E0-1A96-EBF539F1B42E}"/>
              </a:ext>
            </a:extLst>
          </p:cNvPr>
          <p:cNvSpPr>
            <a:spLocks noGrp="1"/>
          </p:cNvSpPr>
          <p:nvPr>
            <p:ph type="ctrTitle"/>
          </p:nvPr>
        </p:nvSpPr>
        <p:spPr>
          <a:xfrm>
            <a:off x="1664460" y="3822799"/>
            <a:ext cx="9144000" cy="1963750"/>
          </a:xfrm>
        </p:spPr>
        <p:txBody>
          <a:bodyPr anchor="b"/>
          <a:lstStyle>
            <a:lvl1pPr algn="ctr">
              <a:defRPr sz="6000" b="1">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F3095B8-E08F-42E3-0E7B-AD3340C55685}"/>
              </a:ext>
            </a:extLst>
          </p:cNvPr>
          <p:cNvSpPr>
            <a:spLocks noGrp="1"/>
          </p:cNvSpPr>
          <p:nvPr>
            <p:ph type="subTitle" idx="1"/>
          </p:nvPr>
        </p:nvSpPr>
        <p:spPr>
          <a:xfrm>
            <a:off x="1664460" y="578654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hree">
            <a:extLst>
              <a:ext uri="{FF2B5EF4-FFF2-40B4-BE49-F238E27FC236}">
                <a16:creationId xmlns:a16="http://schemas.microsoft.com/office/drawing/2014/main" id="{2524DE63-438C-2394-2426-7E097E4ADCF9}"/>
              </a:ext>
            </a:extLst>
          </p:cNvPr>
          <p:cNvSpPr/>
          <p:nvPr userDrawn="1"/>
        </p:nvSpPr>
        <p:spPr>
          <a:xfrm rot="11478549" flipH="1">
            <a:off x="-4778105" y="-1779825"/>
            <a:ext cx="4888898" cy="116787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wo">
            <a:extLst>
              <a:ext uri="{FF2B5EF4-FFF2-40B4-BE49-F238E27FC236}">
                <a16:creationId xmlns:a16="http://schemas.microsoft.com/office/drawing/2014/main" id="{7592180C-CACD-2664-9F7D-5B88F534FE41}"/>
              </a:ext>
            </a:extLst>
          </p:cNvPr>
          <p:cNvSpPr/>
          <p:nvPr userDrawn="1"/>
        </p:nvSpPr>
        <p:spPr>
          <a:xfrm rot="20441118">
            <a:off x="-3221901" y="2155880"/>
            <a:ext cx="4324036" cy="6076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ne">
            <a:extLst>
              <a:ext uri="{FF2B5EF4-FFF2-40B4-BE49-F238E27FC236}">
                <a16:creationId xmlns:a16="http://schemas.microsoft.com/office/drawing/2014/main" id="{30DA14E7-330D-0C66-5A88-6DFEB6DE89AE}"/>
              </a:ext>
            </a:extLst>
          </p:cNvPr>
          <p:cNvSpPr/>
          <p:nvPr userDrawn="1"/>
        </p:nvSpPr>
        <p:spPr>
          <a:xfrm rot="918162" flipH="1">
            <a:off x="11338660" y="1032850"/>
            <a:ext cx="3249455" cy="68868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for a company&#10;&#10;Description automatically generated">
            <a:extLst>
              <a:ext uri="{FF2B5EF4-FFF2-40B4-BE49-F238E27FC236}">
                <a16:creationId xmlns:a16="http://schemas.microsoft.com/office/drawing/2014/main" id="{EA71DFA9-9EA1-6522-CB05-2C5F70159A54}"/>
              </a:ext>
            </a:extLst>
          </p:cNvPr>
          <p:cNvPicPr>
            <a:picLocks noChangeAspect="1"/>
          </p:cNvPicPr>
          <p:nvPr userDrawn="1"/>
        </p:nvPicPr>
        <p:blipFill rotWithShape="1">
          <a:blip r:embed="rId2"/>
          <a:srcRect l="19091" t="29091" r="18182" b="29548"/>
          <a:stretch/>
        </p:blipFill>
        <p:spPr>
          <a:xfrm>
            <a:off x="3076340" y="-142532"/>
            <a:ext cx="6039319" cy="3965331"/>
          </a:xfrm>
          <a:prstGeom prst="rect">
            <a:avLst/>
          </a:prstGeom>
        </p:spPr>
      </p:pic>
    </p:spTree>
    <p:extLst>
      <p:ext uri="{BB962C8B-B14F-4D97-AF65-F5344CB8AC3E}">
        <p14:creationId xmlns:p14="http://schemas.microsoft.com/office/powerpoint/2010/main" val="1988675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25020BD2-FFA3-F34A-B762-08C2C339E16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56449C64-587E-F8CD-3047-065753DFDC8B}"/>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7647884E-5A9B-E299-DBB9-C30492929F7C}"/>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4463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C2B5EAC2-411C-1A90-452B-FAF8833DF38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3C52F1F1-DC55-D5F4-671B-8121B132F4F2}"/>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5298905-99DB-EDD0-411D-71D77B5E7938}"/>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501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One">
            <a:extLst>
              <a:ext uri="{FF2B5EF4-FFF2-40B4-BE49-F238E27FC236}">
                <a16:creationId xmlns:a16="http://schemas.microsoft.com/office/drawing/2014/main" id="{0E0D87CD-9F6D-4EE5-F651-AA2ACB4C44F9}"/>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C96AA6C9-6F31-1492-426D-3DEE5641064B}"/>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wo">
            <a:extLst>
              <a:ext uri="{FF2B5EF4-FFF2-40B4-BE49-F238E27FC236}">
                <a16:creationId xmlns:a16="http://schemas.microsoft.com/office/drawing/2014/main" id="{41B522CB-7675-7514-AB1E-7C5DDE0336BD}"/>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08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1D5D7-CAA0-BCFD-4D0F-E571E1AE9A0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763CE5B-831C-5201-93B3-BD453BBA85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B084F3-9E76-0E25-E6FC-C258A06F3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wo">
            <a:extLst>
              <a:ext uri="{FF2B5EF4-FFF2-40B4-BE49-F238E27FC236}">
                <a16:creationId xmlns:a16="http://schemas.microsoft.com/office/drawing/2014/main" id="{DE978498-6790-C825-63AD-F4908FCE5D62}"/>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782CE90A-D4C9-BE83-AD15-8114FA694E42}"/>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F4B36A6E-9423-8144-5B87-98036FF442AF}"/>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6" name="!!Two">
            <a:extLst>
              <a:ext uri="{FF2B5EF4-FFF2-40B4-BE49-F238E27FC236}">
                <a16:creationId xmlns:a16="http://schemas.microsoft.com/office/drawing/2014/main" id="{3B5F6ADD-36EE-879A-FA50-CEB9B0D00CD3}"/>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ne">
            <a:extLst>
              <a:ext uri="{FF2B5EF4-FFF2-40B4-BE49-F238E27FC236}">
                <a16:creationId xmlns:a16="http://schemas.microsoft.com/office/drawing/2014/main" id="{27647AA4-1DF8-8C84-F34B-038CE577BB9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hree">
            <a:extLst>
              <a:ext uri="{FF2B5EF4-FFF2-40B4-BE49-F238E27FC236}">
                <a16:creationId xmlns:a16="http://schemas.microsoft.com/office/drawing/2014/main" id="{AE43FD16-6BBC-9BEF-F8B9-7CCC8F13CBE3}"/>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638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One">
            <a:extLst>
              <a:ext uri="{FF2B5EF4-FFF2-40B4-BE49-F238E27FC236}">
                <a16:creationId xmlns:a16="http://schemas.microsoft.com/office/drawing/2014/main" id="{6CA1A45B-10D8-9899-625B-71D77F08209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2882FC7A-508D-150B-24C2-B59FBBF49664}"/>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wo">
            <a:extLst>
              <a:ext uri="{FF2B5EF4-FFF2-40B4-BE49-F238E27FC236}">
                <a16:creationId xmlns:a16="http://schemas.microsoft.com/office/drawing/2014/main" id="{5317AF90-36D4-B14E-8C51-8E51A83838B7}"/>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577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687256C8-2798-9EA6-5423-E1C707434D17}"/>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538A3AA1-AD18-DDF0-718C-B57E064334E6}"/>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138C8158-160B-99DF-F646-2101D87FE9A3}"/>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406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602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6F9B-6F4B-E57E-163C-1190B5214B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Two">
            <a:extLst>
              <a:ext uri="{FF2B5EF4-FFF2-40B4-BE49-F238E27FC236}">
                <a16:creationId xmlns:a16="http://schemas.microsoft.com/office/drawing/2014/main" id="{2F13D7D1-2B34-962E-C539-B03D7D99BC46}"/>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One">
            <a:extLst>
              <a:ext uri="{FF2B5EF4-FFF2-40B4-BE49-F238E27FC236}">
                <a16:creationId xmlns:a16="http://schemas.microsoft.com/office/drawing/2014/main" id="{0D8E1DD2-3ADC-CD98-0B66-F0F656958729}"/>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6E3B015F-FE84-3304-38A1-2730C611EAD7}"/>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4C25C7-3C68-B181-BB76-9B528C24B561}"/>
              </a:ext>
            </a:extLst>
          </p:cNvPr>
          <p:cNvPicPr>
            <a:picLocks noChangeAspect="1"/>
          </p:cNvPicPr>
          <p:nvPr userDrawn="1"/>
        </p:nvPicPr>
        <p:blipFill>
          <a:blip r:embed="rId2"/>
          <a:stretch>
            <a:fillRect/>
          </a:stretch>
        </p:blipFill>
        <p:spPr>
          <a:xfrm>
            <a:off x="9156886" y="4255817"/>
            <a:ext cx="2389839" cy="2328874"/>
          </a:xfrm>
          <a:prstGeom prst="rect">
            <a:avLst/>
          </a:prstGeom>
        </p:spPr>
      </p:pic>
    </p:spTree>
    <p:extLst>
      <p:ext uri="{BB962C8B-B14F-4D97-AF65-F5344CB8AC3E}">
        <p14:creationId xmlns:p14="http://schemas.microsoft.com/office/powerpoint/2010/main" val="354875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197776-1860-CCB8-478F-AC2A18441BC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645594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wo">
            <a:extLst>
              <a:ext uri="{FF2B5EF4-FFF2-40B4-BE49-F238E27FC236}">
                <a16:creationId xmlns:a16="http://schemas.microsoft.com/office/drawing/2014/main" id="{8276489F-8536-DF22-24B4-F3AAABA1C1A0}"/>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ne">
            <a:extLst>
              <a:ext uri="{FF2B5EF4-FFF2-40B4-BE49-F238E27FC236}">
                <a16:creationId xmlns:a16="http://schemas.microsoft.com/office/drawing/2014/main" id="{516773A0-577A-4592-F378-559B7293E3E3}"/>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hree">
            <a:extLst>
              <a:ext uri="{FF2B5EF4-FFF2-40B4-BE49-F238E27FC236}">
                <a16:creationId xmlns:a16="http://schemas.microsoft.com/office/drawing/2014/main" id="{ED6E047A-09BA-1B94-980A-2C264580C12B}"/>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4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45619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AB90F27-40E0-46D4-C4CB-CDA6C2E779C6}"/>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C1A09F1B-10E2-3E1A-7230-D93A7B15B8C4}"/>
              </a:ext>
            </a:extLst>
          </p:cNvPr>
          <p:cNvPicPr>
            <a:picLocks noChangeAspect="1"/>
          </p:cNvPicPr>
          <p:nvPr userDrawn="1"/>
        </p:nvPicPr>
        <p:blipFill>
          <a:blip r:embed="rId2"/>
          <a:stretch>
            <a:fillRect/>
          </a:stretch>
        </p:blipFill>
        <p:spPr>
          <a:xfrm>
            <a:off x="7625432" y="3429000"/>
            <a:ext cx="3487214" cy="2213040"/>
          </a:xfrm>
          <a:prstGeom prst="rect">
            <a:avLst/>
          </a:prstGeom>
        </p:spPr>
      </p:pic>
    </p:spTree>
    <p:extLst>
      <p:ext uri="{BB962C8B-B14F-4D97-AF65-F5344CB8AC3E}">
        <p14:creationId xmlns:p14="http://schemas.microsoft.com/office/powerpoint/2010/main" val="168705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D8DFAA-3C57-4118-0ECD-99273BDA7B8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pic>
        <p:nvPicPr>
          <p:cNvPr id="3" name="Picture 2">
            <a:extLst>
              <a:ext uri="{FF2B5EF4-FFF2-40B4-BE49-F238E27FC236}">
                <a16:creationId xmlns:a16="http://schemas.microsoft.com/office/drawing/2014/main" id="{BD3206B4-A1A9-B321-20AA-3E9682D4D2CF}"/>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01AA1482-9723-6FED-3E49-12F2A191F61E}"/>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8" name="Picture 7">
            <a:extLst>
              <a:ext uri="{FF2B5EF4-FFF2-40B4-BE49-F238E27FC236}">
                <a16:creationId xmlns:a16="http://schemas.microsoft.com/office/drawing/2014/main" id="{C083BFFE-5F2C-57E4-C7E8-2E102B9D5302}"/>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9" name="Picture 8">
            <a:extLst>
              <a:ext uri="{FF2B5EF4-FFF2-40B4-BE49-F238E27FC236}">
                <a16:creationId xmlns:a16="http://schemas.microsoft.com/office/drawing/2014/main" id="{1A4695FB-1B57-D132-611B-193E85A474E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10" name="Picture 9">
            <a:extLst>
              <a:ext uri="{FF2B5EF4-FFF2-40B4-BE49-F238E27FC236}">
                <a16:creationId xmlns:a16="http://schemas.microsoft.com/office/drawing/2014/main" id="{735CD240-8CD5-55DC-F213-8AF11DEDE998}"/>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11" name="Picture 10">
            <a:extLst>
              <a:ext uri="{FF2B5EF4-FFF2-40B4-BE49-F238E27FC236}">
                <a16:creationId xmlns:a16="http://schemas.microsoft.com/office/drawing/2014/main" id="{6898FCDA-0AC2-0949-05EF-7A047097E019}"/>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12" name="Picture 11">
            <a:extLst>
              <a:ext uri="{FF2B5EF4-FFF2-40B4-BE49-F238E27FC236}">
                <a16:creationId xmlns:a16="http://schemas.microsoft.com/office/drawing/2014/main" id="{239307D9-B587-AD1E-9536-366D34009FC6}"/>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3" name="Picture 12">
            <a:extLst>
              <a:ext uri="{FF2B5EF4-FFF2-40B4-BE49-F238E27FC236}">
                <a16:creationId xmlns:a16="http://schemas.microsoft.com/office/drawing/2014/main" id="{17770720-A8D1-FD2E-FD40-FF6D2E3EBEF9}"/>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368805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wo">
            <a:extLst>
              <a:ext uri="{FF2B5EF4-FFF2-40B4-BE49-F238E27FC236}">
                <a16:creationId xmlns:a16="http://schemas.microsoft.com/office/drawing/2014/main" id="{CE7B91B7-5D39-3F70-6996-15DE5AC1C76D}"/>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ne">
            <a:extLst>
              <a:ext uri="{FF2B5EF4-FFF2-40B4-BE49-F238E27FC236}">
                <a16:creationId xmlns:a16="http://schemas.microsoft.com/office/drawing/2014/main" id="{81B7A1A5-D640-4C5D-A5D9-76E9F19ADDFC}"/>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hree">
            <a:extLst>
              <a:ext uri="{FF2B5EF4-FFF2-40B4-BE49-F238E27FC236}">
                <a16:creationId xmlns:a16="http://schemas.microsoft.com/office/drawing/2014/main" id="{EA10BBBE-5741-4BBD-D6F4-730060D7DAE2}"/>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9F7896A-584E-6F1B-AD4A-64F291A33E4F}"/>
              </a:ext>
            </a:extLst>
          </p:cNvPr>
          <p:cNvPicPr>
            <a:picLocks noChangeAspect="1"/>
          </p:cNvPicPr>
          <p:nvPr userDrawn="1"/>
        </p:nvPicPr>
        <p:blipFill>
          <a:blip r:embed="rId2"/>
          <a:stretch>
            <a:fillRect/>
          </a:stretch>
        </p:blipFill>
        <p:spPr>
          <a:xfrm>
            <a:off x="859127" y="814587"/>
            <a:ext cx="1822862" cy="1816765"/>
          </a:xfrm>
          <a:prstGeom prst="rect">
            <a:avLst/>
          </a:prstGeom>
        </p:spPr>
      </p:pic>
      <p:pic>
        <p:nvPicPr>
          <p:cNvPr id="19" name="Picture 18">
            <a:extLst>
              <a:ext uri="{FF2B5EF4-FFF2-40B4-BE49-F238E27FC236}">
                <a16:creationId xmlns:a16="http://schemas.microsoft.com/office/drawing/2014/main" id="{6A8207A9-4DE4-A692-8AC8-8C62363EF129}"/>
              </a:ext>
            </a:extLst>
          </p:cNvPr>
          <p:cNvPicPr>
            <a:picLocks noChangeAspect="1"/>
          </p:cNvPicPr>
          <p:nvPr userDrawn="1"/>
        </p:nvPicPr>
        <p:blipFill>
          <a:blip r:embed="rId3"/>
          <a:stretch>
            <a:fillRect/>
          </a:stretch>
        </p:blipFill>
        <p:spPr>
          <a:xfrm>
            <a:off x="3297601" y="816325"/>
            <a:ext cx="1822862" cy="1816765"/>
          </a:xfrm>
          <a:prstGeom prst="rect">
            <a:avLst/>
          </a:prstGeom>
        </p:spPr>
      </p:pic>
      <p:pic>
        <p:nvPicPr>
          <p:cNvPr id="20" name="Picture 19">
            <a:extLst>
              <a:ext uri="{FF2B5EF4-FFF2-40B4-BE49-F238E27FC236}">
                <a16:creationId xmlns:a16="http://schemas.microsoft.com/office/drawing/2014/main" id="{F30BB5E6-EE1E-CC15-7B03-F59E605FC8C3}"/>
              </a:ext>
            </a:extLst>
          </p:cNvPr>
          <p:cNvPicPr>
            <a:picLocks noChangeAspect="1"/>
          </p:cNvPicPr>
          <p:nvPr userDrawn="1"/>
        </p:nvPicPr>
        <p:blipFill>
          <a:blip r:embed="rId4"/>
          <a:stretch>
            <a:fillRect/>
          </a:stretch>
        </p:blipFill>
        <p:spPr>
          <a:xfrm>
            <a:off x="5603444" y="814587"/>
            <a:ext cx="1822862" cy="1816765"/>
          </a:xfrm>
          <a:prstGeom prst="rect">
            <a:avLst/>
          </a:prstGeom>
        </p:spPr>
      </p:pic>
      <p:pic>
        <p:nvPicPr>
          <p:cNvPr id="21" name="Picture 20">
            <a:extLst>
              <a:ext uri="{FF2B5EF4-FFF2-40B4-BE49-F238E27FC236}">
                <a16:creationId xmlns:a16="http://schemas.microsoft.com/office/drawing/2014/main" id="{1162FCD9-8021-5B16-5DF0-E50DF466FA50}"/>
              </a:ext>
            </a:extLst>
          </p:cNvPr>
          <p:cNvPicPr>
            <a:picLocks noChangeAspect="1"/>
          </p:cNvPicPr>
          <p:nvPr userDrawn="1"/>
        </p:nvPicPr>
        <p:blipFill>
          <a:blip r:embed="rId5"/>
          <a:stretch>
            <a:fillRect/>
          </a:stretch>
        </p:blipFill>
        <p:spPr>
          <a:xfrm>
            <a:off x="7909287" y="824410"/>
            <a:ext cx="1822862" cy="1816765"/>
          </a:xfrm>
          <a:prstGeom prst="rect">
            <a:avLst/>
          </a:prstGeom>
        </p:spPr>
      </p:pic>
      <p:pic>
        <p:nvPicPr>
          <p:cNvPr id="22" name="Picture 21">
            <a:extLst>
              <a:ext uri="{FF2B5EF4-FFF2-40B4-BE49-F238E27FC236}">
                <a16:creationId xmlns:a16="http://schemas.microsoft.com/office/drawing/2014/main" id="{0A4ACE0E-EAF4-DC9A-A3AA-5EF817AE7A0A}"/>
              </a:ext>
            </a:extLst>
          </p:cNvPr>
          <p:cNvPicPr>
            <a:picLocks noChangeAspect="1"/>
          </p:cNvPicPr>
          <p:nvPr userDrawn="1"/>
        </p:nvPicPr>
        <p:blipFill>
          <a:blip r:embed="rId6"/>
          <a:stretch>
            <a:fillRect/>
          </a:stretch>
        </p:blipFill>
        <p:spPr>
          <a:xfrm>
            <a:off x="2032246" y="3231145"/>
            <a:ext cx="1822862" cy="1822862"/>
          </a:xfrm>
          <a:prstGeom prst="rect">
            <a:avLst/>
          </a:prstGeom>
        </p:spPr>
      </p:pic>
      <p:pic>
        <p:nvPicPr>
          <p:cNvPr id="23" name="Picture 22">
            <a:extLst>
              <a:ext uri="{FF2B5EF4-FFF2-40B4-BE49-F238E27FC236}">
                <a16:creationId xmlns:a16="http://schemas.microsoft.com/office/drawing/2014/main" id="{3302A31C-29AE-A0C9-1D14-77A2CD4F39EC}"/>
              </a:ext>
            </a:extLst>
          </p:cNvPr>
          <p:cNvPicPr>
            <a:picLocks noChangeAspect="1"/>
          </p:cNvPicPr>
          <p:nvPr userDrawn="1"/>
        </p:nvPicPr>
        <p:blipFill>
          <a:blip r:embed="rId7"/>
          <a:stretch>
            <a:fillRect/>
          </a:stretch>
        </p:blipFill>
        <p:spPr>
          <a:xfrm>
            <a:off x="4379715" y="3301215"/>
            <a:ext cx="1822862" cy="1822862"/>
          </a:xfrm>
          <a:prstGeom prst="rect">
            <a:avLst/>
          </a:prstGeom>
        </p:spPr>
      </p:pic>
      <p:pic>
        <p:nvPicPr>
          <p:cNvPr id="24" name="Picture 23">
            <a:extLst>
              <a:ext uri="{FF2B5EF4-FFF2-40B4-BE49-F238E27FC236}">
                <a16:creationId xmlns:a16="http://schemas.microsoft.com/office/drawing/2014/main" id="{C65314E1-06E3-B00A-CC3D-6B92F2395033}"/>
              </a:ext>
            </a:extLst>
          </p:cNvPr>
          <p:cNvPicPr>
            <a:picLocks noChangeAspect="1"/>
          </p:cNvPicPr>
          <p:nvPr userDrawn="1"/>
        </p:nvPicPr>
        <p:blipFill>
          <a:blip r:embed="rId8"/>
          <a:stretch>
            <a:fillRect/>
          </a:stretch>
        </p:blipFill>
        <p:spPr>
          <a:xfrm>
            <a:off x="6670546" y="3373272"/>
            <a:ext cx="1822862" cy="1822862"/>
          </a:xfrm>
          <a:prstGeom prst="rect">
            <a:avLst/>
          </a:prstGeom>
        </p:spPr>
      </p:pic>
      <p:pic>
        <p:nvPicPr>
          <p:cNvPr id="25" name="Picture 24">
            <a:extLst>
              <a:ext uri="{FF2B5EF4-FFF2-40B4-BE49-F238E27FC236}">
                <a16:creationId xmlns:a16="http://schemas.microsoft.com/office/drawing/2014/main" id="{B3B51295-C3AB-CD73-C59C-E2DD2B953962}"/>
              </a:ext>
            </a:extLst>
          </p:cNvPr>
          <p:cNvPicPr>
            <a:picLocks noChangeAspect="1"/>
          </p:cNvPicPr>
          <p:nvPr userDrawn="1"/>
        </p:nvPicPr>
        <p:blipFill>
          <a:blip r:embed="rId9"/>
          <a:stretch>
            <a:fillRect/>
          </a:stretch>
        </p:blipFill>
        <p:spPr>
          <a:xfrm>
            <a:off x="9093736" y="3369872"/>
            <a:ext cx="1822862" cy="1822862"/>
          </a:xfrm>
          <a:prstGeom prst="rect">
            <a:avLst/>
          </a:prstGeom>
        </p:spPr>
      </p:pic>
      <p:sp>
        <p:nvSpPr>
          <p:cNvPr id="26" name="TextBox 25">
            <a:extLst>
              <a:ext uri="{FF2B5EF4-FFF2-40B4-BE49-F238E27FC236}">
                <a16:creationId xmlns:a16="http://schemas.microsoft.com/office/drawing/2014/main" id="{ACABF053-4DA8-BA77-A316-F01656F66623}"/>
              </a:ext>
            </a:extLst>
          </p:cNvPr>
          <p:cNvSpPr txBox="1"/>
          <p:nvPr userDrawn="1"/>
        </p:nvSpPr>
        <p:spPr>
          <a:xfrm>
            <a:off x="647708" y="2734071"/>
            <a:ext cx="2164228" cy="276999"/>
          </a:xfrm>
          <a:prstGeom prst="rect">
            <a:avLst/>
          </a:prstGeom>
          <a:noFill/>
        </p:spPr>
        <p:txBody>
          <a:bodyPr wrap="square" rtlCol="0">
            <a:spAutoFit/>
          </a:bodyPr>
          <a:lstStyle/>
          <a:p>
            <a:pPr algn="ctr"/>
            <a:r>
              <a:rPr lang="en-US" sz="1200"/>
              <a:t>Obstetric Hemorrhage</a:t>
            </a:r>
          </a:p>
        </p:txBody>
      </p:sp>
      <p:sp>
        <p:nvSpPr>
          <p:cNvPr id="27" name="TextBox 26">
            <a:extLst>
              <a:ext uri="{FF2B5EF4-FFF2-40B4-BE49-F238E27FC236}">
                <a16:creationId xmlns:a16="http://schemas.microsoft.com/office/drawing/2014/main" id="{BB2E364D-E46F-6873-C6BE-546A25758445}"/>
              </a:ext>
            </a:extLst>
          </p:cNvPr>
          <p:cNvSpPr txBox="1"/>
          <p:nvPr userDrawn="1"/>
        </p:nvSpPr>
        <p:spPr>
          <a:xfrm>
            <a:off x="3126918" y="2666761"/>
            <a:ext cx="2164228" cy="461665"/>
          </a:xfrm>
          <a:prstGeom prst="rect">
            <a:avLst/>
          </a:prstGeom>
          <a:noFill/>
        </p:spPr>
        <p:txBody>
          <a:bodyPr wrap="square" rtlCol="0">
            <a:spAutoFit/>
          </a:bodyPr>
          <a:lstStyle/>
          <a:p>
            <a:pPr algn="ctr"/>
            <a:r>
              <a:rPr lang="en-US" sz="1200"/>
              <a:t>Severe Hypertension in Pregnancy </a:t>
            </a:r>
          </a:p>
        </p:txBody>
      </p:sp>
      <p:sp>
        <p:nvSpPr>
          <p:cNvPr id="28" name="TextBox 27">
            <a:extLst>
              <a:ext uri="{FF2B5EF4-FFF2-40B4-BE49-F238E27FC236}">
                <a16:creationId xmlns:a16="http://schemas.microsoft.com/office/drawing/2014/main" id="{9B4ECD21-CDAE-2818-D2AF-B38BFF62016C}"/>
              </a:ext>
            </a:extLst>
          </p:cNvPr>
          <p:cNvSpPr txBox="1"/>
          <p:nvPr userDrawn="1"/>
        </p:nvSpPr>
        <p:spPr>
          <a:xfrm>
            <a:off x="5417749" y="2646928"/>
            <a:ext cx="2164228" cy="461665"/>
          </a:xfrm>
          <a:prstGeom prst="rect">
            <a:avLst/>
          </a:prstGeom>
          <a:noFill/>
        </p:spPr>
        <p:txBody>
          <a:bodyPr wrap="square" rtlCol="0">
            <a:spAutoFit/>
          </a:bodyPr>
          <a:lstStyle/>
          <a:p>
            <a:pPr algn="ctr"/>
            <a:r>
              <a:rPr lang="en-US" sz="1200"/>
              <a:t>Safe Reduction of Primary Cesarean</a:t>
            </a:r>
          </a:p>
        </p:txBody>
      </p:sp>
      <p:sp>
        <p:nvSpPr>
          <p:cNvPr id="29" name="TextBox 28">
            <a:extLst>
              <a:ext uri="{FF2B5EF4-FFF2-40B4-BE49-F238E27FC236}">
                <a16:creationId xmlns:a16="http://schemas.microsoft.com/office/drawing/2014/main" id="{A1516A95-64E5-D01E-BC6E-BCD35C92DE20}"/>
              </a:ext>
            </a:extLst>
          </p:cNvPr>
          <p:cNvSpPr txBox="1"/>
          <p:nvPr userDrawn="1"/>
        </p:nvSpPr>
        <p:spPr>
          <a:xfrm>
            <a:off x="7760866" y="2643612"/>
            <a:ext cx="2164228" cy="646331"/>
          </a:xfrm>
          <a:prstGeom prst="rect">
            <a:avLst/>
          </a:prstGeom>
          <a:noFill/>
        </p:spPr>
        <p:txBody>
          <a:bodyPr wrap="square" rtlCol="0">
            <a:spAutoFit/>
          </a:bodyPr>
          <a:lstStyle/>
          <a:p>
            <a:pPr algn="ctr"/>
            <a:r>
              <a:rPr lang="en-US" sz="1200"/>
              <a:t>Care of Pregnant and Postpartum People with Substance Use Disorder</a:t>
            </a:r>
          </a:p>
        </p:txBody>
      </p:sp>
      <p:sp>
        <p:nvSpPr>
          <p:cNvPr id="30" name="TextBox 29">
            <a:extLst>
              <a:ext uri="{FF2B5EF4-FFF2-40B4-BE49-F238E27FC236}">
                <a16:creationId xmlns:a16="http://schemas.microsoft.com/office/drawing/2014/main" id="{B1F0D71B-310A-04DA-10C7-D0B985FED8E6}"/>
              </a:ext>
            </a:extLst>
          </p:cNvPr>
          <p:cNvSpPr txBox="1"/>
          <p:nvPr userDrawn="1"/>
        </p:nvSpPr>
        <p:spPr>
          <a:xfrm>
            <a:off x="1861563" y="5049305"/>
            <a:ext cx="2164228" cy="461665"/>
          </a:xfrm>
          <a:prstGeom prst="rect">
            <a:avLst/>
          </a:prstGeom>
          <a:noFill/>
        </p:spPr>
        <p:txBody>
          <a:bodyPr wrap="square" rtlCol="0">
            <a:spAutoFit/>
          </a:bodyPr>
          <a:lstStyle/>
          <a:p>
            <a:pPr algn="ctr"/>
            <a:r>
              <a:rPr lang="en-US" sz="1200"/>
              <a:t>Perinatal Mental Health Conditions </a:t>
            </a:r>
          </a:p>
        </p:txBody>
      </p:sp>
      <p:sp>
        <p:nvSpPr>
          <p:cNvPr id="31" name="TextBox 30">
            <a:extLst>
              <a:ext uri="{FF2B5EF4-FFF2-40B4-BE49-F238E27FC236}">
                <a16:creationId xmlns:a16="http://schemas.microsoft.com/office/drawing/2014/main" id="{970FFE72-735B-DE03-0D34-C7D181E4CD0F}"/>
              </a:ext>
            </a:extLst>
          </p:cNvPr>
          <p:cNvSpPr txBox="1"/>
          <p:nvPr userDrawn="1"/>
        </p:nvSpPr>
        <p:spPr>
          <a:xfrm>
            <a:off x="4142853" y="5112132"/>
            <a:ext cx="2164228" cy="461665"/>
          </a:xfrm>
          <a:prstGeom prst="rect">
            <a:avLst/>
          </a:prstGeom>
          <a:noFill/>
        </p:spPr>
        <p:txBody>
          <a:bodyPr wrap="square" rtlCol="0">
            <a:spAutoFit/>
          </a:bodyPr>
          <a:lstStyle/>
          <a:p>
            <a:pPr algn="ctr"/>
            <a:r>
              <a:rPr lang="en-US" sz="1200"/>
              <a:t>Postpartum Discharge Transition </a:t>
            </a:r>
          </a:p>
        </p:txBody>
      </p:sp>
      <p:sp>
        <p:nvSpPr>
          <p:cNvPr id="32" name="TextBox 31">
            <a:extLst>
              <a:ext uri="{FF2B5EF4-FFF2-40B4-BE49-F238E27FC236}">
                <a16:creationId xmlns:a16="http://schemas.microsoft.com/office/drawing/2014/main" id="{A1B11759-3E16-97DB-11BC-7439D88A60B5}"/>
              </a:ext>
            </a:extLst>
          </p:cNvPr>
          <p:cNvSpPr txBox="1"/>
          <p:nvPr userDrawn="1"/>
        </p:nvSpPr>
        <p:spPr>
          <a:xfrm>
            <a:off x="6556501" y="5112131"/>
            <a:ext cx="2164228" cy="461665"/>
          </a:xfrm>
          <a:prstGeom prst="rect">
            <a:avLst/>
          </a:prstGeom>
          <a:noFill/>
        </p:spPr>
        <p:txBody>
          <a:bodyPr wrap="square" rtlCol="0">
            <a:spAutoFit/>
          </a:bodyPr>
          <a:lstStyle/>
          <a:p>
            <a:pPr algn="ctr"/>
            <a:r>
              <a:rPr lang="en-US" sz="1200"/>
              <a:t>Cardiac Conditions in Obstetric Care</a:t>
            </a:r>
          </a:p>
        </p:txBody>
      </p:sp>
      <p:sp>
        <p:nvSpPr>
          <p:cNvPr id="33" name="TextBox 32">
            <a:extLst>
              <a:ext uri="{FF2B5EF4-FFF2-40B4-BE49-F238E27FC236}">
                <a16:creationId xmlns:a16="http://schemas.microsoft.com/office/drawing/2014/main" id="{E9775184-B0F2-625D-D189-77ABDCE365CD}"/>
              </a:ext>
            </a:extLst>
          </p:cNvPr>
          <p:cNvSpPr txBox="1"/>
          <p:nvPr userDrawn="1"/>
        </p:nvSpPr>
        <p:spPr>
          <a:xfrm>
            <a:off x="8923053" y="5196030"/>
            <a:ext cx="2164228" cy="276999"/>
          </a:xfrm>
          <a:prstGeom prst="rect">
            <a:avLst/>
          </a:prstGeom>
          <a:noFill/>
        </p:spPr>
        <p:txBody>
          <a:bodyPr wrap="square" rtlCol="0">
            <a:spAutoFit/>
          </a:bodyPr>
          <a:lstStyle/>
          <a:p>
            <a:pPr algn="ctr"/>
            <a:r>
              <a:rPr lang="en-US" sz="1200"/>
              <a:t>Sepsis in Obstetric Care</a:t>
            </a:r>
          </a:p>
        </p:txBody>
      </p:sp>
    </p:spTree>
    <p:extLst>
      <p:ext uri="{BB962C8B-B14F-4D97-AF65-F5344CB8AC3E}">
        <p14:creationId xmlns:p14="http://schemas.microsoft.com/office/powerpoint/2010/main" val="1329634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087B156-B91B-A120-1146-CC33D47CC727}"/>
              </a:ext>
            </a:extLst>
          </p:cNvPr>
          <p:cNvSpPr>
            <a:spLocks noGrp="1"/>
          </p:cNvSpPr>
          <p:nvPr>
            <p:ph type="title"/>
          </p:nvPr>
        </p:nvSpPr>
        <p:spPr>
          <a:xfrm>
            <a:off x="838200" y="406618"/>
            <a:ext cx="10515600" cy="1325563"/>
          </a:xfrm>
        </p:spPr>
        <p:txBody>
          <a:bodyPr/>
          <a:lstStyle>
            <a:lvl1pPr>
              <a:defRPr>
                <a:solidFill>
                  <a:schemeClr val="tx1"/>
                </a:solidFill>
              </a:defRPr>
            </a:lvl1pPr>
          </a:lstStyle>
          <a:p>
            <a:endParaRPr lang="en-US"/>
          </a:p>
        </p:txBody>
      </p:sp>
      <p:sp>
        <p:nvSpPr>
          <p:cNvPr id="6" name="Content Placeholder 4">
            <a:extLst>
              <a:ext uri="{FF2B5EF4-FFF2-40B4-BE49-F238E27FC236}">
                <a16:creationId xmlns:a16="http://schemas.microsoft.com/office/drawing/2014/main" id="{C7074D43-599A-CC24-C4E5-FCB36A85E675}"/>
              </a:ext>
            </a:extLst>
          </p:cNvPr>
          <p:cNvSpPr>
            <a:spLocks noGrp="1"/>
          </p:cNvSpPr>
          <p:nvPr>
            <p:ph idx="1"/>
          </p:nvPr>
        </p:nvSpPr>
        <p:spPr>
          <a:xfrm>
            <a:off x="838200" y="1825625"/>
            <a:ext cx="10515600" cy="4351338"/>
          </a:xfrm>
        </p:spPr>
        <p:txBody>
          <a:bodyPr vert="horz" lIns="91440" tIns="45720" rIns="91440" bIns="45720" rtlCol="0" anchor="t">
            <a:normAutofit/>
          </a:bodyPr>
          <a:lstStyle>
            <a:lvl1pPr marL="0" indent="0">
              <a:buNone/>
              <a:defRPr/>
            </a:lvl1pPr>
          </a:lstStyle>
          <a:p>
            <a:pPr indent="-365760">
              <a:lnSpc>
                <a:spcPct val="100000"/>
              </a:lnSpc>
              <a:spcAft>
                <a:spcPts val="1000"/>
              </a:spcAft>
            </a:pPr>
            <a:endParaRPr lang="en-US" sz="3600">
              <a:ea typeface="Open Sans"/>
              <a:cs typeface="Open Sans"/>
            </a:endParaRPr>
          </a:p>
        </p:txBody>
      </p:sp>
      <p:pic>
        <p:nvPicPr>
          <p:cNvPr id="7" name="Picture 6" descr="A colorful circle with a black and white circle with a black cross in the center&#10;&#10;Description automatically generated">
            <a:extLst>
              <a:ext uri="{FF2B5EF4-FFF2-40B4-BE49-F238E27FC236}">
                <a16:creationId xmlns:a16="http://schemas.microsoft.com/office/drawing/2014/main" id="{51A8C9DB-234B-4731-C99B-09AA00B3A308}"/>
              </a:ext>
            </a:extLst>
          </p:cNvPr>
          <p:cNvPicPr>
            <a:picLocks noChangeAspect="1"/>
          </p:cNvPicPr>
          <p:nvPr userDrawn="1"/>
        </p:nvPicPr>
        <p:blipFill>
          <a:blip r:embed="rId2"/>
          <a:stretch>
            <a:fillRect/>
          </a:stretch>
        </p:blipFill>
        <p:spPr>
          <a:xfrm rot="900000">
            <a:off x="3448666" y="590462"/>
            <a:ext cx="917912" cy="917912"/>
          </a:xfrm>
          <a:prstGeom prst="rect">
            <a:avLst/>
          </a:prstGeom>
        </p:spPr>
      </p:pic>
      <p:pic>
        <p:nvPicPr>
          <p:cNvPr id="8" name="Picture 7" descr="A circular logo with colorful circles&#10;&#10;Description automatically generated">
            <a:extLst>
              <a:ext uri="{FF2B5EF4-FFF2-40B4-BE49-F238E27FC236}">
                <a16:creationId xmlns:a16="http://schemas.microsoft.com/office/drawing/2014/main" id="{F17B888A-CBF8-13B9-49C7-4B33E12954CF}"/>
              </a:ext>
            </a:extLst>
          </p:cNvPr>
          <p:cNvPicPr>
            <a:picLocks noChangeAspect="1"/>
          </p:cNvPicPr>
          <p:nvPr userDrawn="1"/>
        </p:nvPicPr>
        <p:blipFill>
          <a:blip r:embed="rId3"/>
          <a:stretch>
            <a:fillRect/>
          </a:stretch>
        </p:blipFill>
        <p:spPr>
          <a:xfrm rot="900000">
            <a:off x="4524127" y="590462"/>
            <a:ext cx="917912" cy="917912"/>
          </a:xfrm>
          <a:prstGeom prst="rect">
            <a:avLst/>
          </a:prstGeom>
        </p:spPr>
      </p:pic>
      <p:pic>
        <p:nvPicPr>
          <p:cNvPr id="9" name="Picture 8" descr="A colorful circle with a graph and arrow&#10;&#10;Description automatically generated">
            <a:extLst>
              <a:ext uri="{FF2B5EF4-FFF2-40B4-BE49-F238E27FC236}">
                <a16:creationId xmlns:a16="http://schemas.microsoft.com/office/drawing/2014/main" id="{3DE61377-7F71-CBA2-4C31-5957EADBF8ED}"/>
              </a:ext>
            </a:extLst>
          </p:cNvPr>
          <p:cNvPicPr>
            <a:picLocks noChangeAspect="1"/>
          </p:cNvPicPr>
          <p:nvPr userDrawn="1"/>
        </p:nvPicPr>
        <p:blipFill>
          <a:blip r:embed="rId4"/>
          <a:stretch>
            <a:fillRect/>
          </a:stretch>
        </p:blipFill>
        <p:spPr>
          <a:xfrm rot="900000">
            <a:off x="5610474" y="595905"/>
            <a:ext cx="907026" cy="907026"/>
          </a:xfrm>
          <a:prstGeom prst="rect">
            <a:avLst/>
          </a:prstGeom>
        </p:spPr>
      </p:pic>
      <p:pic>
        <p:nvPicPr>
          <p:cNvPr id="10" name="Picture 9" descr="A circular logo with a baby in it&#10;&#10;Description automatically generated">
            <a:extLst>
              <a:ext uri="{FF2B5EF4-FFF2-40B4-BE49-F238E27FC236}">
                <a16:creationId xmlns:a16="http://schemas.microsoft.com/office/drawing/2014/main" id="{20E9C369-EDFA-C5C7-82AE-A740E58B7CBC}"/>
              </a:ext>
            </a:extLst>
          </p:cNvPr>
          <p:cNvPicPr>
            <a:picLocks noChangeAspect="1"/>
          </p:cNvPicPr>
          <p:nvPr userDrawn="1"/>
        </p:nvPicPr>
        <p:blipFill>
          <a:blip r:embed="rId5"/>
          <a:stretch>
            <a:fillRect/>
          </a:stretch>
        </p:blipFill>
        <p:spPr>
          <a:xfrm rot="900000">
            <a:off x="6696821" y="595905"/>
            <a:ext cx="907026" cy="907026"/>
          </a:xfrm>
          <a:prstGeom prst="rect">
            <a:avLst/>
          </a:prstGeom>
        </p:spPr>
      </p:pic>
      <p:pic>
        <p:nvPicPr>
          <p:cNvPr id="11" name="Picture 10" descr="A colorful circle with a brain in it&#10;&#10;Description automatically generated">
            <a:extLst>
              <a:ext uri="{FF2B5EF4-FFF2-40B4-BE49-F238E27FC236}">
                <a16:creationId xmlns:a16="http://schemas.microsoft.com/office/drawing/2014/main" id="{C2373C9F-000E-0DC3-A3F0-A6866D88FC61}"/>
              </a:ext>
            </a:extLst>
          </p:cNvPr>
          <p:cNvPicPr>
            <a:picLocks noChangeAspect="1"/>
          </p:cNvPicPr>
          <p:nvPr userDrawn="1"/>
        </p:nvPicPr>
        <p:blipFill>
          <a:blip r:embed="rId6"/>
          <a:stretch>
            <a:fillRect/>
          </a:stretch>
        </p:blipFill>
        <p:spPr>
          <a:xfrm rot="900000">
            <a:off x="7821911" y="595905"/>
            <a:ext cx="917912" cy="917912"/>
          </a:xfrm>
          <a:prstGeom prst="rect">
            <a:avLst/>
          </a:prstGeom>
        </p:spPr>
      </p:pic>
      <p:pic>
        <p:nvPicPr>
          <p:cNvPr id="12" name="Picture 11" descr="A circular logo with arrows&#10;&#10;Description automatically generated">
            <a:extLst>
              <a:ext uri="{FF2B5EF4-FFF2-40B4-BE49-F238E27FC236}">
                <a16:creationId xmlns:a16="http://schemas.microsoft.com/office/drawing/2014/main" id="{3783DBBB-F640-A550-BFD0-776E94FA72E1}"/>
              </a:ext>
            </a:extLst>
          </p:cNvPr>
          <p:cNvPicPr>
            <a:picLocks noChangeAspect="1"/>
          </p:cNvPicPr>
          <p:nvPr userDrawn="1"/>
        </p:nvPicPr>
        <p:blipFill>
          <a:blip r:embed="rId7"/>
          <a:stretch>
            <a:fillRect/>
          </a:stretch>
        </p:blipFill>
        <p:spPr>
          <a:xfrm rot="900000">
            <a:off x="8900652" y="595905"/>
            <a:ext cx="917912" cy="917912"/>
          </a:xfrm>
          <a:prstGeom prst="rect">
            <a:avLst/>
          </a:prstGeom>
        </p:spPr>
      </p:pic>
      <p:pic>
        <p:nvPicPr>
          <p:cNvPr id="13" name="Picture 12" descr="A circular logo with a heart and a pulse line&#10;&#10;Description automatically generated">
            <a:extLst>
              <a:ext uri="{FF2B5EF4-FFF2-40B4-BE49-F238E27FC236}">
                <a16:creationId xmlns:a16="http://schemas.microsoft.com/office/drawing/2014/main" id="{16679385-6E88-BAD8-7223-332C103039EE}"/>
              </a:ext>
            </a:extLst>
          </p:cNvPr>
          <p:cNvPicPr>
            <a:picLocks noChangeAspect="1"/>
          </p:cNvPicPr>
          <p:nvPr userDrawn="1"/>
        </p:nvPicPr>
        <p:blipFill>
          <a:blip r:embed="rId8"/>
          <a:stretch>
            <a:fillRect/>
          </a:stretch>
        </p:blipFill>
        <p:spPr>
          <a:xfrm rot="900000">
            <a:off x="9968505" y="617676"/>
            <a:ext cx="917912" cy="917912"/>
          </a:xfrm>
          <a:prstGeom prst="rect">
            <a:avLst/>
          </a:prstGeom>
        </p:spPr>
      </p:pic>
      <p:pic>
        <p:nvPicPr>
          <p:cNvPr id="14" name="Picture 13" descr="A colorful circle with arrows&#10;&#10;Description automatically generated">
            <a:extLst>
              <a:ext uri="{FF2B5EF4-FFF2-40B4-BE49-F238E27FC236}">
                <a16:creationId xmlns:a16="http://schemas.microsoft.com/office/drawing/2014/main" id="{4E13D5E9-E126-2800-DA97-79080E0F0ABA}"/>
              </a:ext>
            </a:extLst>
          </p:cNvPr>
          <p:cNvPicPr>
            <a:picLocks noChangeAspect="1"/>
          </p:cNvPicPr>
          <p:nvPr userDrawn="1"/>
        </p:nvPicPr>
        <p:blipFill>
          <a:blip r:embed="rId9"/>
          <a:stretch>
            <a:fillRect/>
          </a:stretch>
        </p:blipFill>
        <p:spPr>
          <a:xfrm rot="900000">
            <a:off x="11079901" y="595905"/>
            <a:ext cx="917912" cy="917912"/>
          </a:xfrm>
          <a:prstGeom prst="rect">
            <a:avLst/>
          </a:prstGeom>
        </p:spPr>
      </p:pic>
    </p:spTree>
    <p:extLst>
      <p:ext uri="{BB962C8B-B14F-4D97-AF65-F5344CB8AC3E}">
        <p14:creationId xmlns:p14="http://schemas.microsoft.com/office/powerpoint/2010/main" val="4063866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01F4D3E-4A0E-0FF6-BC3B-0FB1C952CEB1}"/>
              </a:ext>
            </a:extLst>
          </p:cNvPr>
          <p:cNvPicPr>
            <a:picLocks noChangeAspect="1"/>
          </p:cNvPicPr>
          <p:nvPr userDrawn="1"/>
        </p:nvPicPr>
        <p:blipFill>
          <a:blip r:embed="rId2"/>
          <a:stretch>
            <a:fillRect/>
          </a:stretch>
        </p:blipFill>
        <p:spPr>
          <a:xfrm>
            <a:off x="8820624" y="2057281"/>
            <a:ext cx="2749534" cy="2743438"/>
          </a:xfrm>
          <a:prstGeom prst="rect">
            <a:avLst/>
          </a:prstGeom>
        </p:spPr>
      </p:pic>
      <p:sp>
        <p:nvSpPr>
          <p:cNvPr id="3" name="Title 1">
            <a:extLst>
              <a:ext uri="{FF2B5EF4-FFF2-40B4-BE49-F238E27FC236}">
                <a16:creationId xmlns:a16="http://schemas.microsoft.com/office/drawing/2014/main" id="{45510B2F-B2C0-0ADD-5228-6C09BA749440}"/>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055959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8B15EF4-FCE2-CAB3-57D5-6DD513BBB431}"/>
              </a:ext>
            </a:extLst>
          </p:cNvPr>
          <p:cNvPicPr>
            <a:picLocks noChangeAspect="1"/>
          </p:cNvPicPr>
          <p:nvPr userDrawn="1"/>
        </p:nvPicPr>
        <p:blipFill>
          <a:blip r:embed="rId2"/>
          <a:stretch>
            <a:fillRect/>
          </a:stretch>
        </p:blipFill>
        <p:spPr>
          <a:xfrm>
            <a:off x="8646801" y="2057281"/>
            <a:ext cx="2743438" cy="2743438"/>
          </a:xfrm>
          <a:prstGeom prst="rect">
            <a:avLst/>
          </a:prstGeom>
        </p:spPr>
      </p:pic>
      <p:sp>
        <p:nvSpPr>
          <p:cNvPr id="3" name="Title 1">
            <a:extLst>
              <a:ext uri="{FF2B5EF4-FFF2-40B4-BE49-F238E27FC236}">
                <a16:creationId xmlns:a16="http://schemas.microsoft.com/office/drawing/2014/main" id="{C65E5A9A-F458-BEE9-EF58-5A5A70909C6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55034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F79D1-F4F6-FA6F-5454-2B1D86ACBA09}"/>
              </a:ext>
            </a:extLst>
          </p:cNvPr>
          <p:cNvPicPr>
            <a:picLocks noChangeAspect="1"/>
          </p:cNvPicPr>
          <p:nvPr userDrawn="1"/>
        </p:nvPicPr>
        <p:blipFill>
          <a:blip r:embed="rId2"/>
          <a:stretch>
            <a:fillRect/>
          </a:stretch>
        </p:blipFill>
        <p:spPr>
          <a:xfrm>
            <a:off x="8689530" y="1903457"/>
            <a:ext cx="2743438" cy="2743438"/>
          </a:xfrm>
          <a:prstGeom prst="rect">
            <a:avLst/>
          </a:prstGeom>
        </p:spPr>
      </p:pic>
      <p:sp>
        <p:nvSpPr>
          <p:cNvPr id="6" name="Title 1">
            <a:extLst>
              <a:ext uri="{FF2B5EF4-FFF2-40B4-BE49-F238E27FC236}">
                <a16:creationId xmlns:a16="http://schemas.microsoft.com/office/drawing/2014/main" id="{D85DC54D-1E88-6270-A08A-2B37B1CFD3F4}"/>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88996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093531-C265-4783-43E8-5A8693412D90}"/>
              </a:ext>
            </a:extLst>
          </p:cNvPr>
          <p:cNvPicPr>
            <a:picLocks noChangeAspect="1"/>
          </p:cNvPicPr>
          <p:nvPr userDrawn="1"/>
        </p:nvPicPr>
        <p:blipFill>
          <a:blip r:embed="rId2"/>
          <a:stretch>
            <a:fillRect/>
          </a:stretch>
        </p:blipFill>
        <p:spPr>
          <a:xfrm>
            <a:off x="8450248" y="1963277"/>
            <a:ext cx="2743438" cy="2743438"/>
          </a:xfrm>
          <a:prstGeom prst="rect">
            <a:avLst/>
          </a:prstGeom>
        </p:spPr>
      </p:pic>
      <p:sp>
        <p:nvSpPr>
          <p:cNvPr id="6" name="Title 1">
            <a:extLst>
              <a:ext uri="{FF2B5EF4-FFF2-40B4-BE49-F238E27FC236}">
                <a16:creationId xmlns:a16="http://schemas.microsoft.com/office/drawing/2014/main" id="{3D9E967D-3743-5C00-E8D5-6627E6C4F09A}"/>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29568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7B9ECB-FA64-8840-085C-216548C32034}"/>
              </a:ext>
            </a:extLst>
          </p:cNvPr>
          <p:cNvPicPr>
            <a:picLocks noChangeAspect="1"/>
          </p:cNvPicPr>
          <p:nvPr userDrawn="1"/>
        </p:nvPicPr>
        <p:blipFill>
          <a:blip r:embed="rId2"/>
          <a:stretch>
            <a:fillRect/>
          </a:stretch>
        </p:blipFill>
        <p:spPr>
          <a:xfrm>
            <a:off x="8535705" y="2054233"/>
            <a:ext cx="2743438" cy="2749534"/>
          </a:xfrm>
          <a:prstGeom prst="rect">
            <a:avLst/>
          </a:prstGeom>
        </p:spPr>
      </p:pic>
      <p:sp>
        <p:nvSpPr>
          <p:cNvPr id="6" name="Title 1">
            <a:extLst>
              <a:ext uri="{FF2B5EF4-FFF2-40B4-BE49-F238E27FC236}">
                <a16:creationId xmlns:a16="http://schemas.microsoft.com/office/drawing/2014/main" id="{971FC378-A494-19ED-9DB1-8AA090E04E19}"/>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895704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952BE1C8-E10D-683E-A6C3-6862B5947B6A}"/>
              </a:ext>
            </a:extLst>
          </p:cNvPr>
          <p:cNvSpPr/>
          <p:nvPr userDrawn="1"/>
        </p:nvSpPr>
        <p:spPr>
          <a:xfrm rot="16979946">
            <a:off x="1117403" y="3322444"/>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1C1CC83E-7220-83AB-B799-21A014BA404D}"/>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BA027433-7A75-DEF4-FE8B-67359F7AE212}"/>
              </a:ext>
            </a:extLst>
          </p:cNvPr>
          <p:cNvSpPr/>
          <p:nvPr userDrawn="1"/>
        </p:nvSpPr>
        <p:spPr>
          <a:xfrm rot="8566684" flipH="1">
            <a:off x="-945480" y="2950481"/>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616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93B15527-BB5A-75F0-AE05-86A9F337A20C}"/>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AD6A97D3-72F8-FE8C-AEC7-9D376781E3F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D0FC0F66-EF27-6ABF-9680-1A49034F6940}"/>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DA1DAD5-5AC0-EF92-5549-0EC5082DFE14}"/>
              </a:ext>
            </a:extLst>
          </p:cNvPr>
          <p:cNvPicPr>
            <a:picLocks noChangeAspect="1"/>
          </p:cNvPicPr>
          <p:nvPr userDrawn="1"/>
        </p:nvPicPr>
        <p:blipFill>
          <a:blip r:embed="rId2"/>
          <a:stretch>
            <a:fillRect/>
          </a:stretch>
        </p:blipFill>
        <p:spPr>
          <a:xfrm>
            <a:off x="8186294" y="2143278"/>
            <a:ext cx="2749534" cy="2743438"/>
          </a:xfrm>
          <a:prstGeom prst="rect">
            <a:avLst/>
          </a:prstGeom>
        </p:spPr>
      </p:pic>
      <p:sp>
        <p:nvSpPr>
          <p:cNvPr id="6" name="Title 1">
            <a:extLst>
              <a:ext uri="{FF2B5EF4-FFF2-40B4-BE49-F238E27FC236}">
                <a16:creationId xmlns:a16="http://schemas.microsoft.com/office/drawing/2014/main" id="{4B7DC382-C6A7-F19B-1E83-B4D83D841B55}"/>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4246321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7099F6-0162-A89A-5640-9DB0B6393AB6}"/>
              </a:ext>
            </a:extLst>
          </p:cNvPr>
          <p:cNvPicPr>
            <a:picLocks noChangeAspect="1"/>
          </p:cNvPicPr>
          <p:nvPr userDrawn="1"/>
        </p:nvPicPr>
        <p:blipFill>
          <a:blip r:embed="rId2"/>
          <a:stretch>
            <a:fillRect/>
          </a:stretch>
        </p:blipFill>
        <p:spPr>
          <a:xfrm>
            <a:off x="8339152" y="2057281"/>
            <a:ext cx="2743438" cy="2743438"/>
          </a:xfrm>
          <a:prstGeom prst="rect">
            <a:avLst/>
          </a:prstGeom>
        </p:spPr>
      </p:pic>
      <p:sp>
        <p:nvSpPr>
          <p:cNvPr id="6" name="Title 1">
            <a:extLst>
              <a:ext uri="{FF2B5EF4-FFF2-40B4-BE49-F238E27FC236}">
                <a16:creationId xmlns:a16="http://schemas.microsoft.com/office/drawing/2014/main" id="{AA745709-91DC-947B-0852-2384BED99841}"/>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47504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orful circle with a black and white circle with a black cross in the center&#10;&#10;Description automatically generated">
            <a:extLst>
              <a:ext uri="{FF2B5EF4-FFF2-40B4-BE49-F238E27FC236}">
                <a16:creationId xmlns:a16="http://schemas.microsoft.com/office/drawing/2014/main" id="{640AA023-E49B-6ABE-6B3A-3C90D7CAF0FF}"/>
              </a:ext>
            </a:extLst>
          </p:cNvPr>
          <p:cNvPicPr>
            <a:picLocks noChangeAspect="1"/>
          </p:cNvPicPr>
          <p:nvPr userDrawn="1"/>
        </p:nvPicPr>
        <p:blipFill>
          <a:blip r:embed="rId2"/>
          <a:stretch>
            <a:fillRect/>
          </a:stretch>
        </p:blipFill>
        <p:spPr>
          <a:xfrm>
            <a:off x="8341723" y="2142844"/>
            <a:ext cx="2744086" cy="2744086"/>
          </a:xfrm>
          <a:prstGeom prst="rect">
            <a:avLst/>
          </a:prstGeom>
        </p:spPr>
      </p:pic>
      <p:sp>
        <p:nvSpPr>
          <p:cNvPr id="6" name="Title 1">
            <a:extLst>
              <a:ext uri="{FF2B5EF4-FFF2-40B4-BE49-F238E27FC236}">
                <a16:creationId xmlns:a16="http://schemas.microsoft.com/office/drawing/2014/main" id="{24565E1B-FEBF-2C60-3CE5-1D45412C1427}"/>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76591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71CE-9019-EABE-93AE-6A18AF7B6A78}"/>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11E836CE-FB80-E891-14DC-F11ACFB33507}"/>
              </a:ext>
            </a:extLst>
          </p:cNvPr>
          <p:cNvPicPr>
            <a:picLocks noChangeAspect="1"/>
          </p:cNvPicPr>
          <p:nvPr userDrawn="1"/>
        </p:nvPicPr>
        <p:blipFill>
          <a:blip r:embed="rId2"/>
          <a:stretch>
            <a:fillRect/>
          </a:stretch>
        </p:blipFill>
        <p:spPr>
          <a:xfrm>
            <a:off x="994954" y="2030166"/>
            <a:ext cx="1822862" cy="1816765"/>
          </a:xfrm>
          <a:prstGeom prst="rect">
            <a:avLst/>
          </a:prstGeom>
        </p:spPr>
      </p:pic>
      <p:pic>
        <p:nvPicPr>
          <p:cNvPr id="4" name="Picture 3">
            <a:extLst>
              <a:ext uri="{FF2B5EF4-FFF2-40B4-BE49-F238E27FC236}">
                <a16:creationId xmlns:a16="http://schemas.microsoft.com/office/drawing/2014/main" id="{3FFCE656-838E-537E-EB14-E8226D7D9189}"/>
              </a:ext>
            </a:extLst>
          </p:cNvPr>
          <p:cNvPicPr>
            <a:picLocks noChangeAspect="1"/>
          </p:cNvPicPr>
          <p:nvPr userDrawn="1"/>
        </p:nvPicPr>
        <p:blipFill>
          <a:blip r:embed="rId3"/>
          <a:stretch>
            <a:fillRect/>
          </a:stretch>
        </p:blipFill>
        <p:spPr>
          <a:xfrm>
            <a:off x="3239391" y="2030165"/>
            <a:ext cx="1822862" cy="1816765"/>
          </a:xfrm>
          <a:prstGeom prst="rect">
            <a:avLst/>
          </a:prstGeom>
        </p:spPr>
      </p:pic>
      <p:pic>
        <p:nvPicPr>
          <p:cNvPr id="5" name="Picture 4">
            <a:extLst>
              <a:ext uri="{FF2B5EF4-FFF2-40B4-BE49-F238E27FC236}">
                <a16:creationId xmlns:a16="http://schemas.microsoft.com/office/drawing/2014/main" id="{6430DF43-7B34-7254-5B7E-0AB3DD2D47F9}"/>
              </a:ext>
            </a:extLst>
          </p:cNvPr>
          <p:cNvPicPr>
            <a:picLocks noChangeAspect="1"/>
          </p:cNvPicPr>
          <p:nvPr userDrawn="1"/>
        </p:nvPicPr>
        <p:blipFill>
          <a:blip r:embed="rId4"/>
          <a:stretch>
            <a:fillRect/>
          </a:stretch>
        </p:blipFill>
        <p:spPr>
          <a:xfrm>
            <a:off x="5483828" y="2030165"/>
            <a:ext cx="1822862" cy="1816765"/>
          </a:xfrm>
          <a:prstGeom prst="rect">
            <a:avLst/>
          </a:prstGeom>
        </p:spPr>
      </p:pic>
      <p:pic>
        <p:nvPicPr>
          <p:cNvPr id="6" name="Picture 5">
            <a:extLst>
              <a:ext uri="{FF2B5EF4-FFF2-40B4-BE49-F238E27FC236}">
                <a16:creationId xmlns:a16="http://schemas.microsoft.com/office/drawing/2014/main" id="{17386810-BCCE-0A98-AB3A-E66FE9D4DDC0}"/>
              </a:ext>
            </a:extLst>
          </p:cNvPr>
          <p:cNvPicPr>
            <a:picLocks noChangeAspect="1"/>
          </p:cNvPicPr>
          <p:nvPr userDrawn="1"/>
        </p:nvPicPr>
        <p:blipFill>
          <a:blip r:embed="rId5"/>
          <a:stretch>
            <a:fillRect/>
          </a:stretch>
        </p:blipFill>
        <p:spPr>
          <a:xfrm>
            <a:off x="7670074" y="2030165"/>
            <a:ext cx="1822862" cy="1816765"/>
          </a:xfrm>
          <a:prstGeom prst="rect">
            <a:avLst/>
          </a:prstGeom>
        </p:spPr>
      </p:pic>
      <p:pic>
        <p:nvPicPr>
          <p:cNvPr id="7" name="Picture 6">
            <a:extLst>
              <a:ext uri="{FF2B5EF4-FFF2-40B4-BE49-F238E27FC236}">
                <a16:creationId xmlns:a16="http://schemas.microsoft.com/office/drawing/2014/main" id="{2F4CD499-9C2A-7443-D79D-0BE616D05EEA}"/>
              </a:ext>
            </a:extLst>
          </p:cNvPr>
          <p:cNvPicPr>
            <a:picLocks noChangeAspect="1"/>
          </p:cNvPicPr>
          <p:nvPr userDrawn="1"/>
        </p:nvPicPr>
        <p:blipFill>
          <a:blip r:embed="rId6"/>
          <a:stretch>
            <a:fillRect/>
          </a:stretch>
        </p:blipFill>
        <p:spPr>
          <a:xfrm>
            <a:off x="2088077" y="3846930"/>
            <a:ext cx="1822862" cy="1822862"/>
          </a:xfrm>
          <a:prstGeom prst="rect">
            <a:avLst/>
          </a:prstGeom>
        </p:spPr>
      </p:pic>
      <p:pic>
        <p:nvPicPr>
          <p:cNvPr id="8" name="Picture 7">
            <a:extLst>
              <a:ext uri="{FF2B5EF4-FFF2-40B4-BE49-F238E27FC236}">
                <a16:creationId xmlns:a16="http://schemas.microsoft.com/office/drawing/2014/main" id="{E3654C82-AEBD-547E-A3E7-D90B5B3D554C}"/>
              </a:ext>
            </a:extLst>
          </p:cNvPr>
          <p:cNvPicPr>
            <a:picLocks noChangeAspect="1"/>
          </p:cNvPicPr>
          <p:nvPr userDrawn="1"/>
        </p:nvPicPr>
        <p:blipFill>
          <a:blip r:embed="rId7"/>
          <a:stretch>
            <a:fillRect/>
          </a:stretch>
        </p:blipFill>
        <p:spPr>
          <a:xfrm>
            <a:off x="4390705" y="3846930"/>
            <a:ext cx="1822862" cy="1822862"/>
          </a:xfrm>
          <a:prstGeom prst="rect">
            <a:avLst/>
          </a:prstGeom>
        </p:spPr>
      </p:pic>
      <p:pic>
        <p:nvPicPr>
          <p:cNvPr id="9" name="Picture 8">
            <a:extLst>
              <a:ext uri="{FF2B5EF4-FFF2-40B4-BE49-F238E27FC236}">
                <a16:creationId xmlns:a16="http://schemas.microsoft.com/office/drawing/2014/main" id="{4DF9BD54-4B1C-0280-0709-2FBA720DAB38}"/>
              </a:ext>
            </a:extLst>
          </p:cNvPr>
          <p:cNvPicPr>
            <a:picLocks noChangeAspect="1"/>
          </p:cNvPicPr>
          <p:nvPr userDrawn="1"/>
        </p:nvPicPr>
        <p:blipFill>
          <a:blip r:embed="rId8"/>
          <a:stretch>
            <a:fillRect/>
          </a:stretch>
        </p:blipFill>
        <p:spPr>
          <a:xfrm>
            <a:off x="6629601" y="3846930"/>
            <a:ext cx="1822862" cy="1822862"/>
          </a:xfrm>
          <a:prstGeom prst="rect">
            <a:avLst/>
          </a:prstGeom>
        </p:spPr>
      </p:pic>
      <p:pic>
        <p:nvPicPr>
          <p:cNvPr id="10" name="Picture 9">
            <a:extLst>
              <a:ext uri="{FF2B5EF4-FFF2-40B4-BE49-F238E27FC236}">
                <a16:creationId xmlns:a16="http://schemas.microsoft.com/office/drawing/2014/main" id="{C0952F8A-78A4-332C-B547-F4EA4DC763F7}"/>
              </a:ext>
            </a:extLst>
          </p:cNvPr>
          <p:cNvPicPr>
            <a:picLocks noChangeAspect="1"/>
          </p:cNvPicPr>
          <p:nvPr userDrawn="1"/>
        </p:nvPicPr>
        <p:blipFill>
          <a:blip r:embed="rId9"/>
          <a:stretch>
            <a:fillRect/>
          </a:stretch>
        </p:blipFill>
        <p:spPr>
          <a:xfrm>
            <a:off x="8944889" y="3846930"/>
            <a:ext cx="1822862" cy="1822862"/>
          </a:xfrm>
          <a:prstGeom prst="rect">
            <a:avLst/>
          </a:prstGeom>
        </p:spPr>
      </p:pic>
    </p:spTree>
    <p:extLst>
      <p:ext uri="{BB962C8B-B14F-4D97-AF65-F5344CB8AC3E}">
        <p14:creationId xmlns:p14="http://schemas.microsoft.com/office/powerpoint/2010/main" val="127084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wo">
            <a:extLst>
              <a:ext uri="{FF2B5EF4-FFF2-40B4-BE49-F238E27FC236}">
                <a16:creationId xmlns:a16="http://schemas.microsoft.com/office/drawing/2014/main" id="{25FE69DA-F340-98BE-122F-01A894144346}"/>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One">
            <a:extLst>
              <a:ext uri="{FF2B5EF4-FFF2-40B4-BE49-F238E27FC236}">
                <a16:creationId xmlns:a16="http://schemas.microsoft.com/office/drawing/2014/main" id="{E107DFE5-E3AF-EE38-8564-7E557FBDF941}"/>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Three">
            <a:extLst>
              <a:ext uri="{FF2B5EF4-FFF2-40B4-BE49-F238E27FC236}">
                <a16:creationId xmlns:a16="http://schemas.microsoft.com/office/drawing/2014/main" id="{8DF910B8-340B-3EBA-D6C6-31CCC24A8061}"/>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Title 1">
            <a:extLst>
              <a:ext uri="{FF2B5EF4-FFF2-40B4-BE49-F238E27FC236}">
                <a16:creationId xmlns:a16="http://schemas.microsoft.com/office/drawing/2014/main" id="{316544BB-A633-EC05-B1D9-34FF7449A893}"/>
              </a:ext>
            </a:extLst>
          </p:cNvPr>
          <p:cNvSpPr txBox="1">
            <a:spLocks/>
          </p:cNvSpPr>
          <p:nvPr userDrawn="1"/>
        </p:nvSpPr>
        <p:spPr>
          <a:xfrm>
            <a:off x="9084316" y="4705278"/>
            <a:ext cx="3105001" cy="1239530"/>
          </a:xfrm>
          <a:prstGeom prst="rect">
            <a:avLst/>
          </a:prstGeom>
          <a:noFill/>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Respectful,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Equitable, and </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Supportive Care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pic>
        <p:nvPicPr>
          <p:cNvPr id="4" name="Picture 3" descr="A green rectangle with black stripes&#10;&#10;Description automatically generated">
            <a:extLst>
              <a:ext uri="{FF2B5EF4-FFF2-40B4-BE49-F238E27FC236}">
                <a16:creationId xmlns:a16="http://schemas.microsoft.com/office/drawing/2014/main" id="{6BC6AAA7-80BA-D257-CDB6-2B342FAE2C80}"/>
              </a:ext>
            </a:extLst>
          </p:cNvPr>
          <p:cNvPicPr>
            <a:picLocks noChangeAspect="1"/>
          </p:cNvPicPr>
          <p:nvPr userDrawn="1"/>
        </p:nvPicPr>
        <p:blipFill>
          <a:blip r:embed="rId2"/>
          <a:stretch>
            <a:fillRect/>
          </a:stretch>
        </p:blipFill>
        <p:spPr>
          <a:xfrm>
            <a:off x="152400" y="3113904"/>
            <a:ext cx="10550105" cy="1338968"/>
          </a:xfrm>
          <a:prstGeom prst="rect">
            <a:avLst/>
          </a:prstGeom>
        </p:spPr>
      </p:pic>
      <p:grpSp>
        <p:nvGrpSpPr>
          <p:cNvPr id="8" name="Group 7">
            <a:extLst>
              <a:ext uri="{FF2B5EF4-FFF2-40B4-BE49-F238E27FC236}">
                <a16:creationId xmlns:a16="http://schemas.microsoft.com/office/drawing/2014/main" id="{1636CBCB-C6A6-4F9A-F21C-8BAA6E4C104C}"/>
              </a:ext>
            </a:extLst>
          </p:cNvPr>
          <p:cNvGrpSpPr/>
          <p:nvPr userDrawn="1"/>
        </p:nvGrpSpPr>
        <p:grpSpPr>
          <a:xfrm>
            <a:off x="1015041" y="2984507"/>
            <a:ext cx="1607390" cy="1607390"/>
            <a:chOff x="1015041" y="2984507"/>
            <a:chExt cx="1607390" cy="1607390"/>
          </a:xfrm>
        </p:grpSpPr>
        <p:pic>
          <p:nvPicPr>
            <p:cNvPr id="9" name="Picture 8" descr="A red circle with black background&#10;&#10;Description automatically generated">
              <a:extLst>
                <a:ext uri="{FF2B5EF4-FFF2-40B4-BE49-F238E27FC236}">
                  <a16:creationId xmlns:a16="http://schemas.microsoft.com/office/drawing/2014/main" id="{B615EA4B-2111-3C5F-2282-B990AF599A99}"/>
                </a:ext>
              </a:extLst>
            </p:cNvPr>
            <p:cNvPicPr>
              <a:picLocks noChangeAspect="1"/>
            </p:cNvPicPr>
            <p:nvPr/>
          </p:nvPicPr>
          <p:blipFill>
            <a:blip r:embed="rId3"/>
            <a:stretch>
              <a:fillRect/>
            </a:stretch>
          </p:blipFill>
          <p:spPr>
            <a:xfrm>
              <a:off x="1015041" y="2984507"/>
              <a:ext cx="1607390" cy="1607390"/>
            </a:xfrm>
            <a:prstGeom prst="rect">
              <a:avLst/>
            </a:prstGeom>
          </p:spPr>
        </p:pic>
        <p:pic>
          <p:nvPicPr>
            <p:cNvPr id="10" name="Picture 9">
              <a:extLst>
                <a:ext uri="{FF2B5EF4-FFF2-40B4-BE49-F238E27FC236}">
                  <a16:creationId xmlns:a16="http://schemas.microsoft.com/office/drawing/2014/main" id="{C5F9981E-4176-3742-D301-FC38BFEB98B1}"/>
                </a:ext>
              </a:extLst>
            </p:cNvPr>
            <p:cNvPicPr>
              <a:picLocks noChangeAspect="1"/>
            </p:cNvPicPr>
            <p:nvPr/>
          </p:nvPicPr>
          <p:blipFill>
            <a:blip r:embed="rId4"/>
            <a:stretch>
              <a:fillRect/>
            </a:stretch>
          </p:blipFill>
          <p:spPr>
            <a:xfrm>
              <a:off x="1247506" y="3207447"/>
              <a:ext cx="1142463" cy="1161513"/>
            </a:xfrm>
            <a:prstGeom prst="rect">
              <a:avLst/>
            </a:prstGeom>
            <a:ln>
              <a:noFill/>
            </a:ln>
          </p:spPr>
        </p:pic>
      </p:grpSp>
      <p:grpSp>
        <p:nvGrpSpPr>
          <p:cNvPr id="11" name="Group 10">
            <a:extLst>
              <a:ext uri="{FF2B5EF4-FFF2-40B4-BE49-F238E27FC236}">
                <a16:creationId xmlns:a16="http://schemas.microsoft.com/office/drawing/2014/main" id="{7E474D57-C4E5-6D0C-7729-DC345A22A30C}"/>
              </a:ext>
            </a:extLst>
          </p:cNvPr>
          <p:cNvGrpSpPr/>
          <p:nvPr userDrawn="1"/>
        </p:nvGrpSpPr>
        <p:grpSpPr>
          <a:xfrm>
            <a:off x="3099758" y="2984507"/>
            <a:ext cx="1607390" cy="1607390"/>
            <a:chOff x="3099758" y="2984507"/>
            <a:chExt cx="1607390" cy="1607390"/>
          </a:xfrm>
        </p:grpSpPr>
        <p:pic>
          <p:nvPicPr>
            <p:cNvPr id="12" name="Picture 11" descr="A purple circle with black background&#10;&#10;Description automatically generated">
              <a:extLst>
                <a:ext uri="{FF2B5EF4-FFF2-40B4-BE49-F238E27FC236}">
                  <a16:creationId xmlns:a16="http://schemas.microsoft.com/office/drawing/2014/main" id="{983336A1-8522-1EA1-2A52-BEC4E8F403D8}"/>
                </a:ext>
              </a:extLst>
            </p:cNvPr>
            <p:cNvPicPr>
              <a:picLocks noChangeAspect="1"/>
            </p:cNvPicPr>
            <p:nvPr/>
          </p:nvPicPr>
          <p:blipFill>
            <a:blip r:embed="rId5"/>
            <a:stretch>
              <a:fillRect/>
            </a:stretch>
          </p:blipFill>
          <p:spPr>
            <a:xfrm>
              <a:off x="3099758" y="2984507"/>
              <a:ext cx="1607390" cy="1607390"/>
            </a:xfrm>
            <a:prstGeom prst="rect">
              <a:avLst/>
            </a:prstGeom>
          </p:spPr>
        </p:pic>
        <p:pic>
          <p:nvPicPr>
            <p:cNvPr id="13" name="Picture 12">
              <a:extLst>
                <a:ext uri="{FF2B5EF4-FFF2-40B4-BE49-F238E27FC236}">
                  <a16:creationId xmlns:a16="http://schemas.microsoft.com/office/drawing/2014/main" id="{AAF4E975-097B-904F-1932-630027975FB7}"/>
                </a:ext>
              </a:extLst>
            </p:cNvPr>
            <p:cNvPicPr>
              <a:picLocks noChangeAspect="1"/>
            </p:cNvPicPr>
            <p:nvPr/>
          </p:nvPicPr>
          <p:blipFill>
            <a:blip r:embed="rId6"/>
            <a:stretch>
              <a:fillRect/>
            </a:stretch>
          </p:blipFill>
          <p:spPr>
            <a:xfrm>
              <a:off x="3327460" y="3192979"/>
              <a:ext cx="1137609" cy="1132937"/>
            </a:xfrm>
            <a:prstGeom prst="rect">
              <a:avLst/>
            </a:prstGeom>
          </p:spPr>
        </p:pic>
      </p:grpSp>
      <p:grpSp>
        <p:nvGrpSpPr>
          <p:cNvPr id="14" name="Group 13">
            <a:extLst>
              <a:ext uri="{FF2B5EF4-FFF2-40B4-BE49-F238E27FC236}">
                <a16:creationId xmlns:a16="http://schemas.microsoft.com/office/drawing/2014/main" id="{25707545-0CCA-1965-3234-BD9A31117109}"/>
              </a:ext>
            </a:extLst>
          </p:cNvPr>
          <p:cNvGrpSpPr/>
          <p:nvPr userDrawn="1"/>
        </p:nvGrpSpPr>
        <p:grpSpPr>
          <a:xfrm>
            <a:off x="5184475" y="2984507"/>
            <a:ext cx="1607390" cy="1607390"/>
            <a:chOff x="5184475" y="2984507"/>
            <a:chExt cx="1607390" cy="1607390"/>
          </a:xfrm>
        </p:grpSpPr>
        <p:pic>
          <p:nvPicPr>
            <p:cNvPr id="15" name="Picture 14" descr="A orange circle with black background&#10;&#10;Description automatically generated">
              <a:extLst>
                <a:ext uri="{FF2B5EF4-FFF2-40B4-BE49-F238E27FC236}">
                  <a16:creationId xmlns:a16="http://schemas.microsoft.com/office/drawing/2014/main" id="{62DD4BF0-1BE1-E151-E8AA-1B45091FE157}"/>
                </a:ext>
              </a:extLst>
            </p:cNvPr>
            <p:cNvPicPr>
              <a:picLocks noChangeAspect="1"/>
            </p:cNvPicPr>
            <p:nvPr/>
          </p:nvPicPr>
          <p:blipFill>
            <a:blip r:embed="rId7"/>
            <a:stretch>
              <a:fillRect/>
            </a:stretch>
          </p:blipFill>
          <p:spPr>
            <a:xfrm>
              <a:off x="5184475" y="2984507"/>
              <a:ext cx="1607390" cy="1607390"/>
            </a:xfrm>
            <a:prstGeom prst="rect">
              <a:avLst/>
            </a:prstGeom>
          </p:spPr>
        </p:pic>
        <p:pic>
          <p:nvPicPr>
            <p:cNvPr id="16" name="Picture 15">
              <a:extLst>
                <a:ext uri="{FF2B5EF4-FFF2-40B4-BE49-F238E27FC236}">
                  <a16:creationId xmlns:a16="http://schemas.microsoft.com/office/drawing/2014/main" id="{EDF94D46-76FA-0E1F-44F4-03A98210FCC9}"/>
                </a:ext>
              </a:extLst>
            </p:cNvPr>
            <p:cNvPicPr>
              <a:picLocks noChangeAspect="1"/>
            </p:cNvPicPr>
            <p:nvPr/>
          </p:nvPicPr>
          <p:blipFill>
            <a:blip r:embed="rId8"/>
            <a:stretch>
              <a:fillRect/>
            </a:stretch>
          </p:blipFill>
          <p:spPr>
            <a:xfrm>
              <a:off x="5412176" y="3192979"/>
              <a:ext cx="1137609" cy="1132936"/>
            </a:xfrm>
            <a:prstGeom prst="rect">
              <a:avLst/>
            </a:prstGeom>
          </p:spPr>
        </p:pic>
      </p:grpSp>
      <p:grpSp>
        <p:nvGrpSpPr>
          <p:cNvPr id="17" name="Group 16">
            <a:extLst>
              <a:ext uri="{FF2B5EF4-FFF2-40B4-BE49-F238E27FC236}">
                <a16:creationId xmlns:a16="http://schemas.microsoft.com/office/drawing/2014/main" id="{02D9A999-5594-746F-F8A6-B4FF61CBDF42}"/>
              </a:ext>
            </a:extLst>
          </p:cNvPr>
          <p:cNvGrpSpPr/>
          <p:nvPr userDrawn="1"/>
        </p:nvGrpSpPr>
        <p:grpSpPr>
          <a:xfrm>
            <a:off x="7269192" y="2984507"/>
            <a:ext cx="1607390" cy="1607390"/>
            <a:chOff x="7269192" y="2984507"/>
            <a:chExt cx="1607390" cy="1607390"/>
          </a:xfrm>
        </p:grpSpPr>
        <p:pic>
          <p:nvPicPr>
            <p:cNvPr id="18" name="Picture 17" descr="A yellow circle with black background&#10;&#10;Description automatically generated">
              <a:extLst>
                <a:ext uri="{FF2B5EF4-FFF2-40B4-BE49-F238E27FC236}">
                  <a16:creationId xmlns:a16="http://schemas.microsoft.com/office/drawing/2014/main" id="{A954A0FB-DC6D-3DAB-9780-25A6A5647BC6}"/>
                </a:ext>
              </a:extLst>
            </p:cNvPr>
            <p:cNvPicPr>
              <a:picLocks noChangeAspect="1"/>
            </p:cNvPicPr>
            <p:nvPr/>
          </p:nvPicPr>
          <p:blipFill>
            <a:blip r:embed="rId9"/>
            <a:stretch>
              <a:fillRect/>
            </a:stretch>
          </p:blipFill>
          <p:spPr>
            <a:xfrm>
              <a:off x="7269192" y="2984507"/>
              <a:ext cx="1607390" cy="1607390"/>
            </a:xfrm>
            <a:prstGeom prst="rect">
              <a:avLst/>
            </a:prstGeom>
          </p:spPr>
        </p:pic>
        <p:pic>
          <p:nvPicPr>
            <p:cNvPr id="19" name="Picture 18">
              <a:extLst>
                <a:ext uri="{FF2B5EF4-FFF2-40B4-BE49-F238E27FC236}">
                  <a16:creationId xmlns:a16="http://schemas.microsoft.com/office/drawing/2014/main" id="{D43822DE-A811-D2A2-F285-F8E373514E7E}"/>
                </a:ext>
              </a:extLst>
            </p:cNvPr>
            <p:cNvPicPr>
              <a:picLocks noChangeAspect="1"/>
            </p:cNvPicPr>
            <p:nvPr/>
          </p:nvPicPr>
          <p:blipFill>
            <a:blip r:embed="rId10"/>
            <a:stretch>
              <a:fillRect/>
            </a:stretch>
          </p:blipFill>
          <p:spPr>
            <a:xfrm>
              <a:off x="7492041" y="3207357"/>
              <a:ext cx="1147314" cy="1147314"/>
            </a:xfrm>
            <a:prstGeom prst="rect">
              <a:avLst/>
            </a:prstGeom>
          </p:spPr>
        </p:pic>
      </p:grpSp>
      <p:grpSp>
        <p:nvGrpSpPr>
          <p:cNvPr id="20" name="Group 19">
            <a:extLst>
              <a:ext uri="{FF2B5EF4-FFF2-40B4-BE49-F238E27FC236}">
                <a16:creationId xmlns:a16="http://schemas.microsoft.com/office/drawing/2014/main" id="{23F46BFD-BF3A-D0BF-1F03-A16CF9248BF4}"/>
              </a:ext>
            </a:extLst>
          </p:cNvPr>
          <p:cNvGrpSpPr/>
          <p:nvPr userDrawn="1"/>
        </p:nvGrpSpPr>
        <p:grpSpPr>
          <a:xfrm>
            <a:off x="9181380" y="1942381"/>
            <a:ext cx="2743200" cy="2743200"/>
            <a:chOff x="9181380" y="1942381"/>
            <a:chExt cx="2743200" cy="2743200"/>
          </a:xfrm>
        </p:grpSpPr>
        <p:pic>
          <p:nvPicPr>
            <p:cNvPr id="21" name="Picture 20" descr="A green circle with black background&#10;&#10;Description automatically generated">
              <a:extLst>
                <a:ext uri="{FF2B5EF4-FFF2-40B4-BE49-F238E27FC236}">
                  <a16:creationId xmlns:a16="http://schemas.microsoft.com/office/drawing/2014/main" id="{64D26546-046E-1CF7-B03A-E9ACC4972120}"/>
                </a:ext>
              </a:extLst>
            </p:cNvPr>
            <p:cNvPicPr>
              <a:picLocks noChangeAspect="1"/>
            </p:cNvPicPr>
            <p:nvPr/>
          </p:nvPicPr>
          <p:blipFill>
            <a:blip r:embed="rId11"/>
            <a:stretch>
              <a:fillRect/>
            </a:stretch>
          </p:blipFill>
          <p:spPr>
            <a:xfrm>
              <a:off x="9181380" y="1942381"/>
              <a:ext cx="2743200" cy="2743200"/>
            </a:xfrm>
            <a:prstGeom prst="rect">
              <a:avLst/>
            </a:prstGeom>
          </p:spPr>
        </p:pic>
        <p:pic>
          <p:nvPicPr>
            <p:cNvPr id="22" name="Picture 21">
              <a:extLst>
                <a:ext uri="{FF2B5EF4-FFF2-40B4-BE49-F238E27FC236}">
                  <a16:creationId xmlns:a16="http://schemas.microsoft.com/office/drawing/2014/main" id="{44E3FBD3-8FE6-2C59-ECC7-ECA8C0B03D8B}"/>
                </a:ext>
              </a:extLst>
            </p:cNvPr>
            <p:cNvPicPr>
              <a:picLocks noChangeAspect="1"/>
            </p:cNvPicPr>
            <p:nvPr/>
          </p:nvPicPr>
          <p:blipFill>
            <a:blip r:embed="rId12"/>
            <a:stretch>
              <a:fillRect/>
            </a:stretch>
          </p:blipFill>
          <p:spPr>
            <a:xfrm>
              <a:off x="9512060" y="2248094"/>
              <a:ext cx="2067463" cy="2059885"/>
            </a:xfrm>
            <a:prstGeom prst="rect">
              <a:avLst/>
            </a:prstGeom>
          </p:spPr>
        </p:pic>
      </p:grpSp>
      <p:sp>
        <p:nvSpPr>
          <p:cNvPr id="23" name="Title 1">
            <a:extLst>
              <a:ext uri="{FF2B5EF4-FFF2-40B4-BE49-F238E27FC236}">
                <a16:creationId xmlns:a16="http://schemas.microsoft.com/office/drawing/2014/main" id="{AE9804CA-5A6D-56D4-94CE-2A6951BA92E8}"/>
              </a:ext>
            </a:extLst>
          </p:cNvPr>
          <p:cNvSpPr txBox="1">
            <a:spLocks/>
          </p:cNvSpPr>
          <p:nvPr userDrawn="1"/>
        </p:nvSpPr>
        <p:spPr>
          <a:xfrm>
            <a:off x="207960"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Readiness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4" name="Title 1">
            <a:extLst>
              <a:ext uri="{FF2B5EF4-FFF2-40B4-BE49-F238E27FC236}">
                <a16:creationId xmlns:a16="http://schemas.microsoft.com/office/drawing/2014/main" id="{B44C7F8F-01DB-73D8-7B75-A13A9C3CAA28}"/>
              </a:ext>
            </a:extLst>
          </p:cNvPr>
          <p:cNvSpPr txBox="1">
            <a:spLocks/>
          </p:cNvSpPr>
          <p:nvPr userDrawn="1"/>
        </p:nvSpPr>
        <p:spPr>
          <a:xfrm>
            <a:off x="2372679" y="1924882"/>
            <a:ext cx="3283791" cy="12764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Recognition and Prevention</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5" name="Title 1">
            <a:extLst>
              <a:ext uri="{FF2B5EF4-FFF2-40B4-BE49-F238E27FC236}">
                <a16:creationId xmlns:a16="http://schemas.microsoft.com/office/drawing/2014/main" id="{830736FF-3DD0-1EA7-3D99-D90B77B541E9}"/>
              </a:ext>
            </a:extLst>
          </p:cNvPr>
          <p:cNvSpPr txBox="1">
            <a:spLocks/>
          </p:cNvSpPr>
          <p:nvPr userDrawn="1"/>
        </p:nvSpPr>
        <p:spPr>
          <a:xfrm>
            <a:off x="4434904" y="4705278"/>
            <a:ext cx="3283791" cy="8585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Response</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6" name="Title 1">
            <a:extLst>
              <a:ext uri="{FF2B5EF4-FFF2-40B4-BE49-F238E27FC236}">
                <a16:creationId xmlns:a16="http://schemas.microsoft.com/office/drawing/2014/main" id="{CBA42BD6-CCB8-C259-2739-883AE713EAE7}"/>
              </a:ext>
            </a:extLst>
          </p:cNvPr>
          <p:cNvSpPr txBox="1">
            <a:spLocks/>
          </p:cNvSpPr>
          <p:nvPr userDrawn="1"/>
        </p:nvSpPr>
        <p:spPr>
          <a:xfrm>
            <a:off x="6163856" y="1843951"/>
            <a:ext cx="3830130" cy="11412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Reporting and Systems</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Learning</a:t>
            </a:r>
            <a:endParaRPr kumimoji="0" lang="en-US" sz="1800" b="1" i="0" u="none" strike="noStrike" kern="1200" cap="none" spc="0" normalizeH="0" baseline="0" noProof="0">
              <a:ln>
                <a:noFill/>
              </a:ln>
              <a:solidFill>
                <a:prstClr val="black"/>
              </a:solidFill>
              <a:effectLst/>
              <a:uLnTx/>
              <a:uFillTx/>
              <a:latin typeface="Open Sans"/>
              <a:ea typeface="Open Sans"/>
              <a:cs typeface="Open Sans"/>
            </a:endParaRPr>
          </a:p>
        </p:txBody>
      </p:sp>
      <p:sp>
        <p:nvSpPr>
          <p:cNvPr id="27" name="Title 1">
            <a:extLst>
              <a:ext uri="{FF2B5EF4-FFF2-40B4-BE49-F238E27FC236}">
                <a16:creationId xmlns:a16="http://schemas.microsoft.com/office/drawing/2014/main" id="{ABEA0081-DB87-797D-9680-F75B0A003D30}"/>
              </a:ext>
            </a:extLst>
          </p:cNvPr>
          <p:cNvSpPr txBox="1">
            <a:spLocks/>
          </p:cNvSpPr>
          <p:nvPr userDrawn="1"/>
        </p:nvSpPr>
        <p:spPr>
          <a:xfrm>
            <a:off x="838200" y="365125"/>
            <a:ext cx="10515600" cy="1325563"/>
          </a:xfrm>
          <a:prstGeom prst="rect">
            <a:avLst/>
          </a:prstGeom>
        </p:spPr>
        <p:txBody>
          <a:bodyPr lIns="91440" tIns="45720" rIns="91440" bIns="45720" anchor="ctr"/>
          <a:lst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C5299B"/>
              </a:solidFill>
              <a:effectLst/>
              <a:uLnTx/>
              <a:uFillTx/>
              <a:latin typeface="Open Sans"/>
              <a:ea typeface="+mj-ea"/>
              <a:cs typeface="+mj-cs"/>
            </a:endParaRPr>
          </a:p>
        </p:txBody>
      </p:sp>
      <p:sp>
        <p:nvSpPr>
          <p:cNvPr id="28" name="Title 1">
            <a:extLst>
              <a:ext uri="{FF2B5EF4-FFF2-40B4-BE49-F238E27FC236}">
                <a16:creationId xmlns:a16="http://schemas.microsoft.com/office/drawing/2014/main" id="{54B0BCD9-F831-D087-0C24-98E99B6798A3}"/>
              </a:ext>
            </a:extLst>
          </p:cNvPr>
          <p:cNvSpPr>
            <a:spLocks noGrp="1"/>
          </p:cNvSpPr>
          <p:nvPr>
            <p:ph type="title"/>
          </p:nvPr>
        </p:nvSpPr>
        <p:spPr>
          <a:xfrm>
            <a:off x="990600" y="5175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77554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2000"/>
                            </p:stCondLst>
                            <p:childTnLst>
                              <p:par>
                                <p:cTn id="41" presetID="53" presetClass="entr" presetSubtype="16"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right)">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4" grpId="0"/>
      <p:bldP spid="25" grpId="0"/>
      <p:bldP spid="26"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One">
            <a:extLst>
              <a:ext uri="{FF2B5EF4-FFF2-40B4-BE49-F238E27FC236}">
                <a16:creationId xmlns:a16="http://schemas.microsoft.com/office/drawing/2014/main" id="{E35B8AFA-CDFC-CA60-1393-4DCA0CC216BB}"/>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74557994-C13B-E083-65EE-F137AF5C368F}"/>
              </a:ext>
            </a:extLst>
          </p:cNvPr>
          <p:cNvSpPr/>
          <p:nvPr userDrawn="1"/>
        </p:nvSpPr>
        <p:spPr>
          <a:xfrm rot="9256399" flipH="1">
            <a:off x="-1255822" y="1872547"/>
            <a:ext cx="2536781"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wo">
            <a:extLst>
              <a:ext uri="{FF2B5EF4-FFF2-40B4-BE49-F238E27FC236}">
                <a16:creationId xmlns:a16="http://schemas.microsoft.com/office/drawing/2014/main" id="{860A0487-9A24-8F92-776F-C4FE5D155AAF}"/>
              </a:ext>
            </a:extLst>
          </p:cNvPr>
          <p:cNvSpPr/>
          <p:nvPr userDrawn="1"/>
        </p:nvSpPr>
        <p:spPr>
          <a:xfrm rot="16979946">
            <a:off x="1117404" y="3527360"/>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urple gears on a black background&#10;&#10;Description automatically generated">
            <a:extLst>
              <a:ext uri="{FF2B5EF4-FFF2-40B4-BE49-F238E27FC236}">
                <a16:creationId xmlns:a16="http://schemas.microsoft.com/office/drawing/2014/main" id="{F4C3F5D5-FF44-AC15-21AB-DEB977FEA2AE}"/>
              </a:ext>
            </a:extLst>
          </p:cNvPr>
          <p:cNvPicPr>
            <a:picLocks noChangeAspect="1"/>
          </p:cNvPicPr>
          <p:nvPr userDrawn="1"/>
        </p:nvPicPr>
        <p:blipFill>
          <a:blip r:embed="rId2"/>
          <a:stretch>
            <a:fillRect/>
          </a:stretch>
        </p:blipFill>
        <p:spPr>
          <a:xfrm>
            <a:off x="2062620" y="1105944"/>
            <a:ext cx="7409144" cy="5564687"/>
          </a:xfrm>
          <a:prstGeom prst="rect">
            <a:avLst/>
          </a:prstGeom>
        </p:spPr>
      </p:pic>
      <p:sp>
        <p:nvSpPr>
          <p:cNvPr id="7" name="Title 1">
            <a:extLst>
              <a:ext uri="{FF2B5EF4-FFF2-40B4-BE49-F238E27FC236}">
                <a16:creationId xmlns:a16="http://schemas.microsoft.com/office/drawing/2014/main" id="{831CB16F-783D-EFCC-56A3-9E5490D2D61D}"/>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71305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devices with a group of people on them&#10;&#10;Description automatically generated">
            <a:extLst>
              <a:ext uri="{FF2B5EF4-FFF2-40B4-BE49-F238E27FC236}">
                <a16:creationId xmlns:a16="http://schemas.microsoft.com/office/drawing/2014/main" id="{A01DDEC9-4A3A-4A1F-7620-F06F2CD7593A}"/>
              </a:ext>
            </a:extLst>
          </p:cNvPr>
          <p:cNvPicPr>
            <a:picLocks noChangeAspect="1"/>
          </p:cNvPicPr>
          <p:nvPr userDrawn="1"/>
        </p:nvPicPr>
        <p:blipFill>
          <a:blip r:embed="rId2"/>
          <a:stretch>
            <a:fillRect/>
          </a:stretch>
        </p:blipFill>
        <p:spPr>
          <a:xfrm>
            <a:off x="3629892" y="-525486"/>
            <a:ext cx="8562108" cy="8532420"/>
          </a:xfrm>
          <a:prstGeom prst="rect">
            <a:avLst/>
          </a:prstGeom>
        </p:spPr>
      </p:pic>
      <p:sp>
        <p:nvSpPr>
          <p:cNvPr id="7" name="Title 1">
            <a:extLst>
              <a:ext uri="{FF2B5EF4-FFF2-40B4-BE49-F238E27FC236}">
                <a16:creationId xmlns:a16="http://schemas.microsoft.com/office/drawing/2014/main" id="{40DAE978-3AE8-AB46-E114-CC72FF9DE89B}"/>
              </a:ext>
            </a:extLst>
          </p:cNvPr>
          <p:cNvSpPr>
            <a:spLocks noGrp="1"/>
          </p:cNvSpPr>
          <p:nvPr>
            <p:ph type="title"/>
          </p:nvPr>
        </p:nvSpPr>
        <p:spPr>
          <a:xfrm>
            <a:off x="838200" y="365125"/>
            <a:ext cx="10515600" cy="1325563"/>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20094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193551" y="965198"/>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001480" y="40402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pic>
        <p:nvPicPr>
          <p:cNvPr id="8" name="Picture 7">
            <a:extLst>
              <a:ext uri="{FF2B5EF4-FFF2-40B4-BE49-F238E27FC236}">
                <a16:creationId xmlns:a16="http://schemas.microsoft.com/office/drawing/2014/main" id="{8461B82F-0825-3327-3E7E-04330EFF3FBE}"/>
              </a:ext>
            </a:extLst>
          </p:cNvPr>
          <p:cNvPicPr>
            <a:picLocks noChangeAspect="1"/>
          </p:cNvPicPr>
          <p:nvPr userDrawn="1"/>
        </p:nvPicPr>
        <p:blipFill>
          <a:blip r:embed="rId4"/>
          <a:stretch>
            <a:fillRect/>
          </a:stretch>
        </p:blipFill>
        <p:spPr>
          <a:xfrm>
            <a:off x="8014648" y="2993968"/>
            <a:ext cx="3486949" cy="2213725"/>
          </a:xfrm>
          <a:prstGeom prst="rect">
            <a:avLst/>
          </a:prstGeom>
        </p:spPr>
      </p:pic>
      <p:pic>
        <p:nvPicPr>
          <p:cNvPr id="9" name="Picture 8" descr="A group of people standing together&#10;&#10;Description automatically generated">
            <a:extLst>
              <a:ext uri="{FF2B5EF4-FFF2-40B4-BE49-F238E27FC236}">
                <a16:creationId xmlns:a16="http://schemas.microsoft.com/office/drawing/2014/main" id="{DDD0C485-6009-7840-4678-E68DDA9A1FAF}"/>
              </a:ext>
            </a:extLst>
          </p:cNvPr>
          <p:cNvPicPr>
            <a:picLocks noChangeAspect="1"/>
          </p:cNvPicPr>
          <p:nvPr userDrawn="1"/>
        </p:nvPicPr>
        <p:blipFill>
          <a:blip r:embed="rId5"/>
          <a:stretch>
            <a:fillRect/>
          </a:stretch>
        </p:blipFill>
        <p:spPr>
          <a:xfrm>
            <a:off x="626728" y="369378"/>
            <a:ext cx="2391120" cy="2329601"/>
          </a:xfrm>
          <a:prstGeom prst="rect">
            <a:avLst/>
          </a:prstGeom>
        </p:spPr>
      </p:pic>
    </p:spTree>
    <p:extLst>
      <p:ext uri="{BB962C8B-B14F-4D97-AF65-F5344CB8AC3E}">
        <p14:creationId xmlns:p14="http://schemas.microsoft.com/office/powerpoint/2010/main" val="2303322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Two">
            <a:extLst>
              <a:ext uri="{FF2B5EF4-FFF2-40B4-BE49-F238E27FC236}">
                <a16:creationId xmlns:a16="http://schemas.microsoft.com/office/drawing/2014/main" id="{529B8866-E148-7698-99F7-E2CD7EB8B0B1}"/>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ne">
            <a:extLst>
              <a:ext uri="{FF2B5EF4-FFF2-40B4-BE49-F238E27FC236}">
                <a16:creationId xmlns:a16="http://schemas.microsoft.com/office/drawing/2014/main" id="{9023668F-3433-546D-FBA8-A038E02B0C79}"/>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hree">
            <a:extLst>
              <a:ext uri="{FF2B5EF4-FFF2-40B4-BE49-F238E27FC236}">
                <a16:creationId xmlns:a16="http://schemas.microsoft.com/office/drawing/2014/main" id="{F8BDF087-310E-E24E-420E-0758E487664F}"/>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B227AB-3EE3-881B-649B-731A15A229C4}"/>
              </a:ext>
            </a:extLst>
          </p:cNvPr>
          <p:cNvPicPr>
            <a:picLocks noChangeAspect="1"/>
          </p:cNvPicPr>
          <p:nvPr userDrawn="1"/>
        </p:nvPicPr>
        <p:blipFill>
          <a:blip r:embed="rId2"/>
          <a:stretch>
            <a:fillRect/>
          </a:stretch>
        </p:blipFill>
        <p:spPr>
          <a:xfrm>
            <a:off x="3369780" y="1314966"/>
            <a:ext cx="5007826" cy="3282515"/>
          </a:xfrm>
          <a:prstGeom prst="rect">
            <a:avLst/>
          </a:prstGeom>
        </p:spPr>
      </p:pic>
      <p:sp>
        <p:nvSpPr>
          <p:cNvPr id="6" name="TextBox 5">
            <a:extLst>
              <a:ext uri="{FF2B5EF4-FFF2-40B4-BE49-F238E27FC236}">
                <a16:creationId xmlns:a16="http://schemas.microsoft.com/office/drawing/2014/main" id="{5055AFE6-CE05-AF2C-B8D5-9061934DE985}"/>
              </a:ext>
            </a:extLst>
          </p:cNvPr>
          <p:cNvSpPr txBox="1"/>
          <p:nvPr userDrawn="1"/>
        </p:nvSpPr>
        <p:spPr>
          <a:xfrm>
            <a:off x="1319713" y="5540956"/>
            <a:ext cx="955257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0" i="0">
                <a:solidFill>
                  <a:schemeClr val="tx1"/>
                </a:solidFill>
                <a:effectLst/>
                <a:latin typeface="+mj-lt"/>
              </a:rPr>
              <a:t>This presentation is supported by the Health Resources and Services Administration (HRSA) of the U.S. Department of Health and Human Services (HHS) as part of an award, </a:t>
            </a:r>
            <a:r>
              <a:rPr lang="en-US" sz="1050" b="0" i="0" u="none" strike="noStrike" baseline="0">
                <a:solidFill>
                  <a:schemeClr val="tx1"/>
                </a:solidFill>
                <a:latin typeface="+mj-lt"/>
              </a:rPr>
              <a:t>UC4MC49476</a:t>
            </a:r>
            <a:r>
              <a:rPr lang="en-US" sz="1050" b="0" i="0" u="none" strike="noStrike" baseline="0">
                <a:solidFill>
                  <a:schemeClr val="tx1"/>
                </a:solidFill>
                <a:effectLst/>
                <a:latin typeface="+mj-lt"/>
              </a:rPr>
              <a:t>, </a:t>
            </a:r>
            <a:r>
              <a:rPr lang="en-US" sz="1050" b="0" i="0">
                <a:solidFill>
                  <a:schemeClr val="tx1"/>
                </a:solidFill>
                <a:effectLst/>
                <a:latin typeface="+mj-lt"/>
              </a:rPr>
              <a:t>totaling $3,000,000 with 0% financed with non-governmental sources. The contents are those of the author(s) and do not necessarily represent the official views of, nor an endorsement, by HRSA, HHS, or the U.S. Government. For more information, please visit HRSA.gov.</a:t>
            </a:r>
          </a:p>
        </p:txBody>
      </p:sp>
      <p:sp>
        <p:nvSpPr>
          <p:cNvPr id="7" name="TextBox 6">
            <a:extLst>
              <a:ext uri="{FF2B5EF4-FFF2-40B4-BE49-F238E27FC236}">
                <a16:creationId xmlns:a16="http://schemas.microsoft.com/office/drawing/2014/main" id="{87C1D6AA-A6C8-569C-110F-3C136823E0E1}"/>
              </a:ext>
            </a:extLst>
          </p:cNvPr>
          <p:cNvSpPr txBox="1"/>
          <p:nvPr userDrawn="1"/>
        </p:nvSpPr>
        <p:spPr>
          <a:xfrm>
            <a:off x="4246999" y="4264342"/>
            <a:ext cx="3392680" cy="461665"/>
          </a:xfrm>
          <a:prstGeom prst="rect">
            <a:avLst/>
          </a:prstGeom>
          <a:noFill/>
        </p:spPr>
        <p:txBody>
          <a:bodyPr wrap="square" rtlCol="0">
            <a:spAutoFit/>
          </a:bodyPr>
          <a:lstStyle/>
          <a:p>
            <a:pPr algn="ctr"/>
            <a:r>
              <a:rPr lang="en-US" sz="2400">
                <a:hlinkClick r:id="rId3"/>
              </a:rPr>
              <a:t>www.saferbirth.org</a:t>
            </a:r>
            <a:r>
              <a:rPr lang="en-US" sz="2400"/>
              <a:t> </a:t>
            </a:r>
          </a:p>
        </p:txBody>
      </p:sp>
    </p:spTree>
    <p:extLst>
      <p:ext uri="{BB962C8B-B14F-4D97-AF65-F5344CB8AC3E}">
        <p14:creationId xmlns:p14="http://schemas.microsoft.com/office/powerpoint/2010/main" val="2498419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6963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0BD7B8E5-B6D9-3E93-D331-9370B27B56C2}"/>
              </a:ext>
            </a:extLst>
          </p:cNvPr>
          <p:cNvSpPr/>
          <p:nvPr userDrawn="1"/>
        </p:nvSpPr>
        <p:spPr>
          <a:xfrm rot="16527242">
            <a:off x="4676934" y="976485"/>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C62A595C-BCFA-ACF6-FDCF-7137B5472C3E}"/>
              </a:ext>
            </a:extLst>
          </p:cNvPr>
          <p:cNvSpPr/>
          <p:nvPr userDrawn="1"/>
        </p:nvSpPr>
        <p:spPr>
          <a:xfrm rot="3872758" flipH="1">
            <a:off x="10031727" y="2546742"/>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DA3A4E75-F460-7A9F-8EC7-738894BB8BB7}"/>
              </a:ext>
            </a:extLst>
          </p:cNvPr>
          <p:cNvSpPr/>
          <p:nvPr userDrawn="1"/>
        </p:nvSpPr>
        <p:spPr>
          <a:xfrm rot="7104613" flipH="1">
            <a:off x="1210555" y="2995508"/>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5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BDDD-A061-B2C5-CD41-4BB744EA2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3BCF21-9E32-5FBF-4CFC-54DC06CA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45AB0-011B-C7DF-ABF2-57E00D8C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96631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405F-9CB2-675F-B467-50CE906B6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C0256E-26AB-DBDB-F072-850DD3CBA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67E3F-4CAB-7764-4BF3-09118C1B26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28895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9060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51166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01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33730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147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698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289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084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262A-4169-C23B-3112-35E13C20FA7B}"/>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1C2B9D2-C210-D362-C2F4-AA1C498981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wo">
            <a:extLst>
              <a:ext uri="{FF2B5EF4-FFF2-40B4-BE49-F238E27FC236}">
                <a16:creationId xmlns:a16="http://schemas.microsoft.com/office/drawing/2014/main" id="{1C74CEAC-F142-C893-3898-E7DFB0BE2AA6}"/>
              </a:ext>
            </a:extLst>
          </p:cNvPr>
          <p:cNvSpPr/>
          <p:nvPr userDrawn="1"/>
        </p:nvSpPr>
        <p:spPr>
          <a:xfrm rot="16556892">
            <a:off x="4193345" y="546184"/>
            <a:ext cx="2676770" cy="14006547"/>
          </a:xfrm>
          <a:prstGeom prst="rect">
            <a:avLst/>
          </a:prstGeom>
          <a:solidFill>
            <a:srgbClr val="CE005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0468EFC4-68F1-5E0E-F2E6-4F5A987C2C2B}"/>
              </a:ext>
            </a:extLst>
          </p:cNvPr>
          <p:cNvSpPr/>
          <p:nvPr userDrawn="1"/>
        </p:nvSpPr>
        <p:spPr>
          <a:xfrm rot="1786471" flipH="1">
            <a:off x="10931117" y="1891389"/>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109A6716-E4EF-2407-9E75-AF1CE422B5B0}"/>
              </a:ext>
            </a:extLst>
          </p:cNvPr>
          <p:cNvSpPr/>
          <p:nvPr userDrawn="1"/>
        </p:nvSpPr>
        <p:spPr>
          <a:xfrm rot="8180668" flipH="1">
            <a:off x="-942126" y="306479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268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1079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9758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103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0215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7600" y="3534800"/>
            <a:ext cx="11976800" cy="321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647833" y="352633"/>
            <a:ext cx="10911600" cy="19648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5600"/>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2" name="Google Shape;12;p2"/>
          <p:cNvSpPr txBox="1">
            <a:spLocks noGrp="1"/>
          </p:cNvSpPr>
          <p:nvPr>
            <p:ph type="subTitle" idx="1"/>
          </p:nvPr>
        </p:nvSpPr>
        <p:spPr>
          <a:xfrm>
            <a:off x="647833" y="2317433"/>
            <a:ext cx="10911600" cy="1148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400"/>
              <a:buNone/>
              <a:defRPr sz="3200"/>
            </a:lvl1pPr>
            <a:lvl2pPr lvl="1">
              <a:lnSpc>
                <a:spcPct val="100000"/>
              </a:lnSpc>
              <a:spcBef>
                <a:spcPts val="0"/>
              </a:spcBef>
              <a:spcAft>
                <a:spcPts val="0"/>
              </a:spcAft>
              <a:buSzPts val="2400"/>
              <a:buNone/>
              <a:defRPr sz="3200"/>
            </a:lvl2pPr>
            <a:lvl3pPr lvl="2">
              <a:lnSpc>
                <a:spcPct val="100000"/>
              </a:lnSpc>
              <a:spcBef>
                <a:spcPts val="0"/>
              </a:spcBef>
              <a:spcAft>
                <a:spcPts val="0"/>
              </a:spcAft>
              <a:buSzPts val="2400"/>
              <a:buNone/>
              <a:defRPr sz="3200"/>
            </a:lvl3pPr>
            <a:lvl4pPr lvl="3">
              <a:lnSpc>
                <a:spcPct val="100000"/>
              </a:lnSpc>
              <a:spcBef>
                <a:spcPts val="0"/>
              </a:spcBef>
              <a:spcAft>
                <a:spcPts val="0"/>
              </a:spcAft>
              <a:buSzPts val="2400"/>
              <a:buNone/>
              <a:defRPr sz="3200"/>
            </a:lvl4pPr>
            <a:lvl5pPr lvl="4">
              <a:lnSpc>
                <a:spcPct val="100000"/>
              </a:lnSpc>
              <a:spcBef>
                <a:spcPts val="0"/>
              </a:spcBef>
              <a:spcAft>
                <a:spcPts val="0"/>
              </a:spcAft>
              <a:buSzPts val="2400"/>
              <a:buNone/>
              <a:defRPr sz="3200"/>
            </a:lvl5pPr>
            <a:lvl6pPr lvl="5">
              <a:lnSpc>
                <a:spcPct val="100000"/>
              </a:lnSpc>
              <a:spcBef>
                <a:spcPts val="0"/>
              </a:spcBef>
              <a:spcAft>
                <a:spcPts val="0"/>
              </a:spcAft>
              <a:buSzPts val="2400"/>
              <a:buNone/>
              <a:defRPr sz="3200"/>
            </a:lvl6pPr>
            <a:lvl7pPr lvl="6">
              <a:lnSpc>
                <a:spcPct val="100000"/>
              </a:lnSpc>
              <a:spcBef>
                <a:spcPts val="0"/>
              </a:spcBef>
              <a:spcAft>
                <a:spcPts val="0"/>
              </a:spcAft>
              <a:buSzPts val="2400"/>
              <a:buNone/>
              <a:defRPr sz="3200"/>
            </a:lvl7pPr>
            <a:lvl8pPr lvl="7">
              <a:lnSpc>
                <a:spcPct val="100000"/>
              </a:lnSpc>
              <a:spcBef>
                <a:spcPts val="0"/>
              </a:spcBef>
              <a:spcAft>
                <a:spcPts val="0"/>
              </a:spcAft>
              <a:buSzPts val="2400"/>
              <a:buNone/>
              <a:defRPr sz="3200"/>
            </a:lvl8pPr>
            <a:lvl9pPr lvl="8">
              <a:lnSpc>
                <a:spcPct val="100000"/>
              </a:lnSpc>
              <a:spcBef>
                <a:spcPts val="0"/>
              </a:spcBef>
              <a:spcAft>
                <a:spcPts val="0"/>
              </a:spcAft>
              <a:buSzPts val="2400"/>
              <a:buNone/>
              <a:defRPr sz="3200"/>
            </a:lvl9pPr>
          </a:lstStyle>
          <a:p>
            <a:endParaRPr/>
          </a:p>
        </p:txBody>
      </p:sp>
      <p:sp>
        <p:nvSpPr>
          <p:cNvPr id="13" name="Google Shape;13;p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754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a:off x="107600" y="3534800"/>
            <a:ext cx="11976800" cy="321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3"/>
          <p:cNvSpPr txBox="1">
            <a:spLocks noGrp="1"/>
          </p:cNvSpPr>
          <p:nvPr>
            <p:ph type="title"/>
          </p:nvPr>
        </p:nvSpPr>
        <p:spPr>
          <a:xfrm>
            <a:off x="647833" y="2286000"/>
            <a:ext cx="10911600" cy="1047600"/>
          </a:xfrm>
          <a:prstGeom prst="rect">
            <a:avLst/>
          </a:prstGeom>
        </p:spPr>
        <p:txBody>
          <a:bodyPr spcFirstLastPara="1" wrap="square" lIns="91425" tIns="91425" rIns="91425" bIns="91425" anchor="b" anchorCtr="0">
            <a:norm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7" name="Google Shape;17;p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3660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276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5" name="Google Shape;25;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6" name="Google Shape;26;p5"/>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12827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415600" y="593367"/>
            <a:ext cx="11360800" cy="831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8294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2" name="Google Shape;32;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3" name="Google Shape;33;p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82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1779644A-A5E7-E41E-5836-67EB2C7879B7}"/>
              </a:ext>
            </a:extLst>
          </p:cNvPr>
          <p:cNvSpPr/>
          <p:nvPr userDrawn="1"/>
        </p:nvSpPr>
        <p:spPr>
          <a:xfrm rot="17021602">
            <a:off x="2443996" y="680470"/>
            <a:ext cx="2344998" cy="1400654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D63436E4-366C-DBB9-470D-A8E4F515CD1D}"/>
              </a:ext>
            </a:extLst>
          </p:cNvPr>
          <p:cNvSpPr/>
          <p:nvPr userDrawn="1"/>
        </p:nvSpPr>
        <p:spPr>
          <a:xfrm rot="735074" flipH="1">
            <a:off x="11691363" y="764486"/>
            <a:ext cx="2212563" cy="8244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457142A-0480-4F9C-7E98-655783A29513}"/>
              </a:ext>
            </a:extLst>
          </p:cNvPr>
          <p:cNvSpPr/>
          <p:nvPr userDrawn="1"/>
        </p:nvSpPr>
        <p:spPr>
          <a:xfrm rot="9546134" flipH="1">
            <a:off x="-2847126" y="1102648"/>
            <a:ext cx="3606444" cy="9386541"/>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7641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53667" y="701800"/>
            <a:ext cx="74720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6" name="Google Shape;36;p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63433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p:nvPr/>
        </p:nvSpPr>
        <p:spPr>
          <a:xfrm>
            <a:off x="6182400" y="107600"/>
            <a:ext cx="5902000" cy="6642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 name="Google Shape;39;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354000" y="1575600"/>
            <a:ext cx="5393600" cy="20448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1" name="Google Shape;41;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2" name="Google Shape;42;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2018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100"/>
              <a:buNone/>
              <a:defRPr sz="2800"/>
            </a:lvl1pPr>
          </a:lstStyle>
          <a:p>
            <a:endParaRPr/>
          </a:p>
        </p:txBody>
      </p:sp>
      <p:sp>
        <p:nvSpPr>
          <p:cNvPr id="46" name="Google Shape;46;p1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2552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7"/>
        <p:cNvGrpSpPr/>
        <p:nvPr/>
      </p:nvGrpSpPr>
      <p:grpSpPr>
        <a:xfrm>
          <a:off x="0" y="0"/>
          <a:ext cx="0" cy="0"/>
          <a:chOff x="0" y="0"/>
          <a:chExt cx="0" cy="0"/>
        </a:xfrm>
      </p:grpSpPr>
      <p:sp>
        <p:nvSpPr>
          <p:cNvPr id="48" name="Google Shape;48;p11"/>
          <p:cNvSpPr/>
          <p:nvPr/>
        </p:nvSpPr>
        <p:spPr>
          <a:xfrm>
            <a:off x="107600" y="3534800"/>
            <a:ext cx="11976800" cy="3215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11"/>
          <p:cNvSpPr txBox="1">
            <a:spLocks noGrp="1"/>
          </p:cNvSpPr>
          <p:nvPr>
            <p:ph type="title" hasCustomPrompt="1"/>
          </p:nvPr>
        </p:nvSpPr>
        <p:spPr>
          <a:xfrm>
            <a:off x="415600" y="990668"/>
            <a:ext cx="11360800" cy="2675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Font typeface="Source Sans Pro"/>
              <a:buNone/>
              <a:defRPr sz="16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6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6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6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6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6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6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6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6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415600" y="3793576"/>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Clr>
                <a:schemeClr val="lt1"/>
              </a:buClr>
              <a:buSzPts val="1800"/>
              <a:buChar char="●"/>
              <a:defRPr>
                <a:solidFill>
                  <a:schemeClr val="lt1"/>
                </a:solidFill>
              </a:defRPr>
            </a:lvl1pPr>
            <a:lvl2pPr marL="1219170" lvl="1" indent="-423323" algn="ctr">
              <a:spcBef>
                <a:spcPts val="0"/>
              </a:spcBef>
              <a:spcAft>
                <a:spcPts val="0"/>
              </a:spcAft>
              <a:buClr>
                <a:schemeClr val="lt1"/>
              </a:buClr>
              <a:buSzPts val="1400"/>
              <a:buChar char="○"/>
              <a:defRPr>
                <a:solidFill>
                  <a:schemeClr val="lt1"/>
                </a:solidFill>
              </a:defRPr>
            </a:lvl2pPr>
            <a:lvl3pPr marL="1828754" lvl="2" indent="-423323" algn="ctr">
              <a:spcBef>
                <a:spcPts val="0"/>
              </a:spcBef>
              <a:spcAft>
                <a:spcPts val="0"/>
              </a:spcAft>
              <a:buClr>
                <a:schemeClr val="lt1"/>
              </a:buClr>
              <a:buSzPts val="1400"/>
              <a:buChar char="■"/>
              <a:defRPr>
                <a:solidFill>
                  <a:schemeClr val="lt1"/>
                </a:solidFill>
              </a:defRPr>
            </a:lvl3pPr>
            <a:lvl4pPr marL="2438339" lvl="3" indent="-423323" algn="ctr">
              <a:spcBef>
                <a:spcPts val="0"/>
              </a:spcBef>
              <a:spcAft>
                <a:spcPts val="0"/>
              </a:spcAft>
              <a:buClr>
                <a:schemeClr val="lt1"/>
              </a:buClr>
              <a:buSzPts val="1400"/>
              <a:buChar char="●"/>
              <a:defRPr>
                <a:solidFill>
                  <a:schemeClr val="lt1"/>
                </a:solidFill>
              </a:defRPr>
            </a:lvl4pPr>
            <a:lvl5pPr marL="3047924" lvl="4" indent="-423323" algn="ctr">
              <a:spcBef>
                <a:spcPts val="0"/>
              </a:spcBef>
              <a:spcAft>
                <a:spcPts val="0"/>
              </a:spcAft>
              <a:buClr>
                <a:schemeClr val="lt1"/>
              </a:buClr>
              <a:buSzPts val="1400"/>
              <a:buChar char="○"/>
              <a:defRPr>
                <a:solidFill>
                  <a:schemeClr val="lt1"/>
                </a:solidFill>
              </a:defRPr>
            </a:lvl5pPr>
            <a:lvl6pPr marL="3657509" lvl="5" indent="-423323" algn="ctr">
              <a:spcBef>
                <a:spcPts val="0"/>
              </a:spcBef>
              <a:spcAft>
                <a:spcPts val="0"/>
              </a:spcAft>
              <a:buClr>
                <a:schemeClr val="lt1"/>
              </a:buClr>
              <a:buSzPts val="1400"/>
              <a:buChar char="■"/>
              <a:defRPr>
                <a:solidFill>
                  <a:schemeClr val="lt1"/>
                </a:solidFill>
              </a:defRPr>
            </a:lvl6pPr>
            <a:lvl7pPr marL="4267093" lvl="6" indent="-423323" algn="ctr">
              <a:spcBef>
                <a:spcPts val="0"/>
              </a:spcBef>
              <a:spcAft>
                <a:spcPts val="0"/>
              </a:spcAft>
              <a:buClr>
                <a:schemeClr val="lt1"/>
              </a:buClr>
              <a:buSzPts val="1400"/>
              <a:buChar char="●"/>
              <a:defRPr>
                <a:solidFill>
                  <a:schemeClr val="lt1"/>
                </a:solidFill>
              </a:defRPr>
            </a:lvl7pPr>
            <a:lvl8pPr marL="4876678" lvl="7" indent="-423323" algn="ctr">
              <a:spcBef>
                <a:spcPts val="0"/>
              </a:spcBef>
              <a:spcAft>
                <a:spcPts val="0"/>
              </a:spcAft>
              <a:buClr>
                <a:schemeClr val="lt1"/>
              </a:buClr>
              <a:buSzPts val="1400"/>
              <a:buChar char="○"/>
              <a:defRPr>
                <a:solidFill>
                  <a:schemeClr val="lt1"/>
                </a:solidFill>
              </a:defRPr>
            </a:lvl8pPr>
            <a:lvl9pPr marL="5486263" lvl="8" indent="-423323" algn="ctr">
              <a:spcBef>
                <a:spcPts val="0"/>
              </a:spcBef>
              <a:spcAft>
                <a:spcPts val="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340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39983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097280" y="286603"/>
            <a:ext cx="10058400" cy="14508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6" name="Google Shape;56;p13"/>
          <p:cNvSpPr txBox="1">
            <a:spLocks noGrp="1"/>
          </p:cNvSpPr>
          <p:nvPr>
            <p:ph type="body" idx="1"/>
          </p:nvPr>
        </p:nvSpPr>
        <p:spPr>
          <a:xfrm>
            <a:off x="1097280" y="1845733"/>
            <a:ext cx="10058400" cy="4023200"/>
          </a:xfrm>
          <a:prstGeom prst="rect">
            <a:avLst/>
          </a:prstGeom>
          <a:noFill/>
          <a:ln>
            <a:noFill/>
          </a:ln>
        </p:spPr>
        <p:txBody>
          <a:bodyPr spcFirstLastPara="1" wrap="square" lIns="0" tIns="34275" rIns="0" bIns="34275" anchor="t" anchorCtr="0">
            <a:normAutofit/>
          </a:bodyPr>
          <a:lstStyle>
            <a:lvl1pPr marL="609585" lvl="0" indent="-423323" algn="l">
              <a:lnSpc>
                <a:spcPct val="100000"/>
              </a:lnSpc>
              <a:spcBef>
                <a:spcPts val="267"/>
              </a:spcBef>
              <a:spcAft>
                <a:spcPts val="0"/>
              </a:spcAft>
              <a:buSzPts val="1400"/>
              <a:buChar char="●"/>
              <a:defRPr/>
            </a:lvl1pPr>
            <a:lvl2pPr marL="1219170" lvl="1" indent="-423323" algn="l">
              <a:lnSpc>
                <a:spcPct val="90000"/>
              </a:lnSpc>
              <a:spcBef>
                <a:spcPts val="267"/>
              </a:spcBef>
              <a:spcAft>
                <a:spcPts val="0"/>
              </a:spcAft>
              <a:buSzPts val="1400"/>
              <a:buFont typeface="Calibri"/>
              <a:buChar char="‒"/>
              <a:defRPr/>
            </a:lvl2pPr>
            <a:lvl3pPr marL="1828754" lvl="2" indent="-397923" algn="l">
              <a:lnSpc>
                <a:spcPct val="90000"/>
              </a:lnSpc>
              <a:spcBef>
                <a:spcPts val="267"/>
              </a:spcBef>
              <a:spcAft>
                <a:spcPts val="0"/>
              </a:spcAft>
              <a:buSzPts val="1100"/>
              <a:buFont typeface="Noto Sans Symbols"/>
              <a:buChar char="▪"/>
              <a:defRPr/>
            </a:lvl3pPr>
            <a:lvl4pPr marL="2438339" lvl="3" indent="-397923" algn="l">
              <a:lnSpc>
                <a:spcPct val="90000"/>
              </a:lnSpc>
              <a:spcBef>
                <a:spcPts val="267"/>
              </a:spcBef>
              <a:spcAft>
                <a:spcPts val="0"/>
              </a:spcAft>
              <a:buSzPts val="1100"/>
              <a:buFont typeface="Calibri"/>
              <a:buChar char="‒"/>
              <a:defRPr/>
            </a:lvl4pPr>
            <a:lvl5pPr marL="3047924" lvl="4" indent="-397923" algn="l">
              <a:lnSpc>
                <a:spcPct val="90000"/>
              </a:lnSpc>
              <a:spcBef>
                <a:spcPts val="400"/>
              </a:spcBef>
              <a:spcAft>
                <a:spcPts val="0"/>
              </a:spcAft>
              <a:buSzPts val="1100"/>
              <a:buFont typeface="Calibri"/>
              <a:buChar char="‒"/>
              <a:defRPr/>
            </a:lvl5pPr>
            <a:lvl6pPr marL="3657509" lvl="5" indent="-423323" algn="l">
              <a:lnSpc>
                <a:spcPct val="90000"/>
              </a:lnSpc>
              <a:spcBef>
                <a:spcPts val="400"/>
              </a:spcBef>
              <a:spcAft>
                <a:spcPts val="0"/>
              </a:spcAft>
              <a:buSzPts val="1400"/>
              <a:buChar char="■"/>
              <a:defRPr/>
            </a:lvl6pPr>
            <a:lvl7pPr marL="4267093" lvl="6" indent="-423323" algn="l">
              <a:lnSpc>
                <a:spcPct val="90000"/>
              </a:lnSpc>
              <a:spcBef>
                <a:spcPts val="400"/>
              </a:spcBef>
              <a:spcAft>
                <a:spcPts val="0"/>
              </a:spcAft>
              <a:buSzPts val="1400"/>
              <a:buChar char="●"/>
              <a:defRPr/>
            </a:lvl7pPr>
            <a:lvl8pPr marL="4876678" lvl="7" indent="-423323" algn="l">
              <a:lnSpc>
                <a:spcPct val="90000"/>
              </a:lnSpc>
              <a:spcBef>
                <a:spcPts val="400"/>
              </a:spcBef>
              <a:spcAft>
                <a:spcPts val="0"/>
              </a:spcAft>
              <a:buSzPts val="1400"/>
              <a:buChar char="○"/>
              <a:defRPr/>
            </a:lvl8pPr>
            <a:lvl9pPr marL="5486263" lvl="8" indent="-423323" algn="l">
              <a:lnSpc>
                <a:spcPct val="90000"/>
              </a:lnSpc>
              <a:spcBef>
                <a:spcPts val="400"/>
              </a:spcBef>
              <a:spcAft>
                <a:spcPts val="400"/>
              </a:spcAft>
              <a:buSzPts val="1400"/>
              <a:buChar char="■"/>
              <a:defRPr/>
            </a:lvl9pPr>
          </a:lstStyle>
          <a:p>
            <a:endParaRPr/>
          </a:p>
        </p:txBody>
      </p:sp>
      <p:sp>
        <p:nvSpPr>
          <p:cNvPr id="57" name="Google Shape;57;p13"/>
          <p:cNvSpPr txBox="1">
            <a:spLocks noGrp="1"/>
          </p:cNvSpPr>
          <p:nvPr>
            <p:ph type="ftr" idx="11"/>
          </p:nvPr>
        </p:nvSpPr>
        <p:spPr>
          <a:xfrm>
            <a:off x="3686185" y="6459785"/>
            <a:ext cx="48228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467"/>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
        <p:nvSpPr>
          <p:cNvPr id="58" name="Google Shape;58;p13"/>
          <p:cNvSpPr txBox="1">
            <a:spLocks noGrp="1"/>
          </p:cNvSpPr>
          <p:nvPr>
            <p:ph type="sldNum" idx="12"/>
          </p:nvPr>
        </p:nvSpPr>
        <p:spPr>
          <a:xfrm>
            <a:off x="9900459" y="6459785"/>
            <a:ext cx="1312000" cy="3652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
        <p:nvSpPr>
          <p:cNvPr id="59" name="Google Shape;59;p13"/>
          <p:cNvSpPr txBox="1">
            <a:spLocks noGrp="1"/>
          </p:cNvSpPr>
          <p:nvPr>
            <p:ph type="dt" idx="10"/>
          </p:nvPr>
        </p:nvSpPr>
        <p:spPr>
          <a:xfrm>
            <a:off x="1097280" y="6459785"/>
            <a:ext cx="2472400" cy="3652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067">
                <a:solidFill>
                  <a:schemeClr val="lt1"/>
                </a:solidFill>
              </a:defRPr>
            </a:lvl1pPr>
            <a:lvl2pPr lvl="1" algn="l">
              <a:spcBef>
                <a:spcPts val="0"/>
              </a:spcBef>
              <a:spcAft>
                <a:spcPts val="0"/>
              </a:spcAft>
              <a:buSzPts val="1100"/>
              <a:buNone/>
              <a:defRPr sz="1467"/>
            </a:lvl2pPr>
            <a:lvl3pPr lvl="2" algn="l">
              <a:spcBef>
                <a:spcPts val="0"/>
              </a:spcBef>
              <a:spcAft>
                <a:spcPts val="0"/>
              </a:spcAft>
              <a:buSzPts val="1100"/>
              <a:buNone/>
              <a:defRPr sz="1467"/>
            </a:lvl3pPr>
            <a:lvl4pPr lvl="3" algn="l">
              <a:spcBef>
                <a:spcPts val="0"/>
              </a:spcBef>
              <a:spcAft>
                <a:spcPts val="0"/>
              </a:spcAft>
              <a:buSzPts val="1100"/>
              <a:buNone/>
              <a:defRPr sz="1467"/>
            </a:lvl4pPr>
            <a:lvl5pPr lvl="4" algn="l">
              <a:spcBef>
                <a:spcPts val="0"/>
              </a:spcBef>
              <a:spcAft>
                <a:spcPts val="0"/>
              </a:spcAft>
              <a:buSzPts val="1100"/>
              <a:buNone/>
              <a:defRPr sz="1467"/>
            </a:lvl5pPr>
            <a:lvl6pPr lvl="5" algn="l">
              <a:spcBef>
                <a:spcPts val="0"/>
              </a:spcBef>
              <a:spcAft>
                <a:spcPts val="0"/>
              </a:spcAft>
              <a:buSzPts val="1100"/>
              <a:buNone/>
              <a:defRPr sz="1467"/>
            </a:lvl6pPr>
            <a:lvl7pPr lvl="6" algn="l">
              <a:spcBef>
                <a:spcPts val="0"/>
              </a:spcBef>
              <a:spcAft>
                <a:spcPts val="0"/>
              </a:spcAft>
              <a:buSzPts val="1100"/>
              <a:buNone/>
              <a:defRPr sz="1467"/>
            </a:lvl7pPr>
            <a:lvl8pPr lvl="7" algn="l">
              <a:spcBef>
                <a:spcPts val="0"/>
              </a:spcBef>
              <a:spcAft>
                <a:spcPts val="0"/>
              </a:spcAft>
              <a:buSzPts val="1100"/>
              <a:buNone/>
              <a:defRPr sz="1467"/>
            </a:lvl8pPr>
            <a:lvl9pPr lvl="8" algn="l">
              <a:spcBef>
                <a:spcPts val="0"/>
              </a:spcBef>
              <a:spcAft>
                <a:spcPts val="0"/>
              </a:spcAft>
              <a:buSzPts val="1100"/>
              <a:buNone/>
              <a:defRPr sz="1467"/>
            </a:lvl9pPr>
          </a:lstStyle>
          <a:p>
            <a:endParaRPr/>
          </a:p>
        </p:txBody>
      </p:sp>
    </p:spTree>
    <p:extLst>
      <p:ext uri="{BB962C8B-B14F-4D97-AF65-F5344CB8AC3E}">
        <p14:creationId xmlns:p14="http://schemas.microsoft.com/office/powerpoint/2010/main" val="385246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One">
            <a:extLst>
              <a:ext uri="{FF2B5EF4-FFF2-40B4-BE49-F238E27FC236}">
                <a16:creationId xmlns:a16="http://schemas.microsoft.com/office/drawing/2014/main" id="{9D581E74-587E-400F-C572-40464CA46CEE}"/>
              </a:ext>
            </a:extLst>
          </p:cNvPr>
          <p:cNvSpPr/>
          <p:nvPr userDrawn="1"/>
        </p:nvSpPr>
        <p:spPr>
          <a:xfrm rot="4583219" flipH="1">
            <a:off x="7673852" y="2521778"/>
            <a:ext cx="2239465" cy="9858275"/>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wo">
            <a:extLst>
              <a:ext uri="{FF2B5EF4-FFF2-40B4-BE49-F238E27FC236}">
                <a16:creationId xmlns:a16="http://schemas.microsoft.com/office/drawing/2014/main" id="{A1093A98-BF21-EA1F-4DA0-DB4B43C2E279}"/>
              </a:ext>
            </a:extLst>
          </p:cNvPr>
          <p:cNvSpPr/>
          <p:nvPr userDrawn="1"/>
        </p:nvSpPr>
        <p:spPr>
          <a:xfrm rot="16979946">
            <a:off x="1104702" y="3868477"/>
            <a:ext cx="2966578" cy="80520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hree">
            <a:extLst>
              <a:ext uri="{FF2B5EF4-FFF2-40B4-BE49-F238E27FC236}">
                <a16:creationId xmlns:a16="http://schemas.microsoft.com/office/drawing/2014/main" id="{F4EAEE17-A54D-DCD0-299E-C02779392296}"/>
              </a:ext>
            </a:extLst>
          </p:cNvPr>
          <p:cNvSpPr/>
          <p:nvPr userDrawn="1"/>
        </p:nvSpPr>
        <p:spPr>
          <a:xfrm rot="9256399" flipH="1">
            <a:off x="-1224982" y="2007596"/>
            <a:ext cx="1914545" cy="66599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25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E424B12-E737-CDB4-0001-FDFABCD907D4}"/>
              </a:ext>
            </a:extLst>
          </p:cNvPr>
          <p:cNvSpPr/>
          <p:nvPr userDrawn="1"/>
        </p:nvSpPr>
        <p:spPr>
          <a:xfrm rot="16527242">
            <a:off x="3953034" y="1090786"/>
            <a:ext cx="1343562" cy="12307391"/>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9444542B-461F-7458-9D32-E9B1985C4E1F}"/>
              </a:ext>
            </a:extLst>
          </p:cNvPr>
          <p:cNvSpPr/>
          <p:nvPr userDrawn="1"/>
        </p:nvSpPr>
        <p:spPr>
          <a:xfrm rot="2086805" flipH="1">
            <a:off x="10946127" y="2508643"/>
            <a:ext cx="1845954" cy="8024841"/>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5AAF4C90-88D4-D7CD-1C0F-E3AD96F67499}"/>
              </a:ext>
            </a:extLst>
          </p:cNvPr>
          <p:cNvSpPr/>
          <p:nvPr userDrawn="1"/>
        </p:nvSpPr>
        <p:spPr>
          <a:xfrm rot="8448678" flipH="1">
            <a:off x="-1744530" y="1998137"/>
            <a:ext cx="3001935" cy="9719727"/>
          </a:xfrm>
          <a:prstGeom prst="rect">
            <a:avLst/>
          </a:prstGeom>
          <a:solidFill>
            <a:srgbClr val="0024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03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6C7EC-DB6D-448F-1C73-73A376A662DF}"/>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D41373F-75AC-3E10-6E43-34DE6EB336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wo">
            <a:extLst>
              <a:ext uri="{FF2B5EF4-FFF2-40B4-BE49-F238E27FC236}">
                <a16:creationId xmlns:a16="http://schemas.microsoft.com/office/drawing/2014/main" id="{E233A2C0-26E5-F271-55DF-7B710CB8C991}"/>
              </a:ext>
            </a:extLst>
          </p:cNvPr>
          <p:cNvSpPr/>
          <p:nvPr userDrawn="1"/>
        </p:nvSpPr>
        <p:spPr>
          <a:xfrm rot="17161689">
            <a:off x="1902230" y="3078218"/>
            <a:ext cx="2237684" cy="80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e">
            <a:extLst>
              <a:ext uri="{FF2B5EF4-FFF2-40B4-BE49-F238E27FC236}">
                <a16:creationId xmlns:a16="http://schemas.microsoft.com/office/drawing/2014/main" id="{EC24ADF5-3C7D-1AB8-CECC-B3E785FA8A34}"/>
              </a:ext>
            </a:extLst>
          </p:cNvPr>
          <p:cNvSpPr/>
          <p:nvPr userDrawn="1"/>
        </p:nvSpPr>
        <p:spPr>
          <a:xfrm rot="4355878" flipH="1">
            <a:off x="8653339" y="3140542"/>
            <a:ext cx="1893975" cy="8024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hree">
            <a:extLst>
              <a:ext uri="{FF2B5EF4-FFF2-40B4-BE49-F238E27FC236}">
                <a16:creationId xmlns:a16="http://schemas.microsoft.com/office/drawing/2014/main" id="{F81548D9-CCC9-2296-B166-9FAF43CF679C}"/>
              </a:ext>
            </a:extLst>
          </p:cNvPr>
          <p:cNvSpPr/>
          <p:nvPr userDrawn="1"/>
        </p:nvSpPr>
        <p:spPr>
          <a:xfrm rot="9887211" flipH="1">
            <a:off x="-1949113" y="1260213"/>
            <a:ext cx="2536781" cy="66599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747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9F6BD-262A-61A9-DA62-86899C4F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D87CCA-DD6A-91CE-6543-FEBBB7E80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55257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702" r:id="rId18"/>
    <p:sldLayoutId id="2147483697" r:id="rId19"/>
    <p:sldLayoutId id="2147483680" r:id="rId20"/>
    <p:sldLayoutId id="2147483701" r:id="rId21"/>
    <p:sldLayoutId id="2147483688" r:id="rId22"/>
    <p:sldLayoutId id="2147483703" r:id="rId23"/>
    <p:sldLayoutId id="2147483689" r:id="rId24"/>
    <p:sldLayoutId id="2147483696" r:id="rId25"/>
    <p:sldLayoutId id="2147483695" r:id="rId26"/>
    <p:sldLayoutId id="2147483699" r:id="rId27"/>
    <p:sldLayoutId id="2147483694" r:id="rId28"/>
    <p:sldLayoutId id="2147483682" r:id="rId29"/>
    <p:sldLayoutId id="2147483692" r:id="rId30"/>
    <p:sldLayoutId id="2147483691" r:id="rId31"/>
    <p:sldLayoutId id="2147483690" r:id="rId32"/>
    <p:sldLayoutId id="2147483687" r:id="rId33"/>
    <p:sldLayoutId id="2147483679" r:id="rId34"/>
    <p:sldLayoutId id="2147483693" r:id="rId35"/>
    <p:sldLayoutId id="2147483698" r:id="rId36"/>
    <p:sldLayoutId id="2147483686" r:id="rId37"/>
    <p:sldLayoutId id="2147483700" r:id="rId38"/>
    <p:sldLayoutId id="2147483683" r:id="rId39"/>
    <p:sldLayoutId id="2147483684" r:id="rId40"/>
    <p:sldLayoutId id="2147483685" r:id="rId41"/>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4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49135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6/25/2025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06283"/>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831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lt2"/>
                </a:solidFill>
                <a:latin typeface="Source Sans Pro"/>
                <a:ea typeface="Source Sans Pro"/>
                <a:cs typeface="Source Sans Pro"/>
                <a:sym typeface="Source Sans Pro"/>
              </a:defRPr>
            </a:lvl1pPr>
            <a:lvl2pPr lvl="1" algn="r">
              <a:buNone/>
              <a:defRPr sz="1333">
                <a:solidFill>
                  <a:schemeClr val="lt2"/>
                </a:solidFill>
                <a:latin typeface="Source Sans Pro"/>
                <a:ea typeface="Source Sans Pro"/>
                <a:cs typeface="Source Sans Pro"/>
                <a:sym typeface="Source Sans Pro"/>
              </a:defRPr>
            </a:lvl2pPr>
            <a:lvl3pPr lvl="2" algn="r">
              <a:buNone/>
              <a:defRPr sz="1333">
                <a:solidFill>
                  <a:schemeClr val="lt2"/>
                </a:solidFill>
                <a:latin typeface="Source Sans Pro"/>
                <a:ea typeface="Source Sans Pro"/>
                <a:cs typeface="Source Sans Pro"/>
                <a:sym typeface="Source Sans Pro"/>
              </a:defRPr>
            </a:lvl3pPr>
            <a:lvl4pPr lvl="3" algn="r">
              <a:buNone/>
              <a:defRPr sz="1333">
                <a:solidFill>
                  <a:schemeClr val="lt2"/>
                </a:solidFill>
                <a:latin typeface="Source Sans Pro"/>
                <a:ea typeface="Source Sans Pro"/>
                <a:cs typeface="Source Sans Pro"/>
                <a:sym typeface="Source Sans Pro"/>
              </a:defRPr>
            </a:lvl4pPr>
            <a:lvl5pPr lvl="4" algn="r">
              <a:buNone/>
              <a:defRPr sz="1333">
                <a:solidFill>
                  <a:schemeClr val="lt2"/>
                </a:solidFill>
                <a:latin typeface="Source Sans Pro"/>
                <a:ea typeface="Source Sans Pro"/>
                <a:cs typeface="Source Sans Pro"/>
                <a:sym typeface="Source Sans Pro"/>
              </a:defRPr>
            </a:lvl5pPr>
            <a:lvl6pPr lvl="5" algn="r">
              <a:buNone/>
              <a:defRPr sz="1333">
                <a:solidFill>
                  <a:schemeClr val="lt2"/>
                </a:solidFill>
                <a:latin typeface="Source Sans Pro"/>
                <a:ea typeface="Source Sans Pro"/>
                <a:cs typeface="Source Sans Pro"/>
                <a:sym typeface="Source Sans Pro"/>
              </a:defRPr>
            </a:lvl6pPr>
            <a:lvl7pPr lvl="6" algn="r">
              <a:buNone/>
              <a:defRPr sz="1333">
                <a:solidFill>
                  <a:schemeClr val="lt2"/>
                </a:solidFill>
                <a:latin typeface="Source Sans Pro"/>
                <a:ea typeface="Source Sans Pro"/>
                <a:cs typeface="Source Sans Pro"/>
                <a:sym typeface="Source Sans Pro"/>
              </a:defRPr>
            </a:lvl7pPr>
            <a:lvl8pPr lvl="7" algn="r">
              <a:buNone/>
              <a:defRPr sz="1333">
                <a:solidFill>
                  <a:schemeClr val="lt2"/>
                </a:solidFill>
                <a:latin typeface="Source Sans Pro"/>
                <a:ea typeface="Source Sans Pro"/>
                <a:cs typeface="Source Sans Pro"/>
                <a:sym typeface="Source Sans Pro"/>
              </a:defRPr>
            </a:lvl8pPr>
            <a:lvl9pPr lvl="8" algn="r">
              <a:buNone/>
              <a:defRPr sz="1333">
                <a:solidFill>
                  <a:schemeClr val="lt2"/>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0268665"/>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64.xml"/><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64.xml"/><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64.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5.xml"/><Relationship Id="rId1" Type="http://schemas.openxmlformats.org/officeDocument/2006/relationships/slideLayout" Target="../slideLayouts/slideLayout64.xml"/><Relationship Id="rId5" Type="http://schemas.openxmlformats.org/officeDocument/2006/relationships/image" Target="../media/image71.png"/><Relationship Id="rId4" Type="http://schemas.openxmlformats.org/officeDocument/2006/relationships/image" Target="../media/image7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64.xml"/><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82.jpg"/></Relationships>
</file>

<file path=ppt/slides/_rels/slide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52.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hyperlink" Target="https://commons.wikimedia.org/wiki/File:PDCA-Multi-Loop.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61.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5.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2.svg"/><Relationship Id="rId2" Type="http://schemas.openxmlformats.org/officeDocument/2006/relationships/image" Target="../media/image53.png"/><Relationship Id="rId1" Type="http://schemas.openxmlformats.org/officeDocument/2006/relationships/slideLayout" Target="../slideLayouts/slideLayout48.xml"/><Relationship Id="rId6" Type="http://schemas.openxmlformats.org/officeDocument/2006/relationships/image" Target="../media/image57.png"/><Relationship Id="rId11" Type="http://schemas.openxmlformats.org/officeDocument/2006/relationships/image" Target="../media/image51.png"/><Relationship Id="rId5" Type="http://schemas.openxmlformats.org/officeDocument/2006/relationships/image" Target="../media/image56.svg"/><Relationship Id="rId10" Type="http://schemas.openxmlformats.org/officeDocument/2006/relationships/image" Target="../media/image50.png"/><Relationship Id="rId4" Type="http://schemas.openxmlformats.org/officeDocument/2006/relationships/image" Target="../media/image55.png"/><Relationship Id="rId9" Type="http://schemas.openxmlformats.org/officeDocument/2006/relationships/image" Target="../media/image49.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8" Type="http://schemas.openxmlformats.org/officeDocument/2006/relationships/hyperlink" Target="https://www.acgme.org/globalassets/pfassets/programrequirements/110_emergencymedicine_2023.pdf" TargetMode="External"/><Relationship Id="rId3" Type="http://schemas.openxmlformats.org/officeDocument/2006/relationships/hyperlink" Target="https://www.marchofdimes.org/maternity-care-deserts-report" TargetMode="External"/><Relationship Id="rId7" Type="http://schemas.openxmlformats.org/officeDocument/2006/relationships/hyperlink" Target="https://www.ncbi.nlm.nih.gov/pmc/articles/PMC4928067/" TargetMode="External"/><Relationship Id="rId2" Type="http://schemas.openxmlformats.org/officeDocument/2006/relationships/notesSlide" Target="../notesSlides/notesSlide38.xml"/><Relationship Id="rId1" Type="http://schemas.openxmlformats.org/officeDocument/2006/relationships/slideLayout" Target="../slideLayouts/slideLayout65.xml"/><Relationship Id="rId6" Type="http://schemas.openxmlformats.org/officeDocument/2006/relationships/hyperlink" Target="https://www.ruralhealthresearch.org/publications/1517" TargetMode="External"/><Relationship Id="rId5" Type="http://schemas.openxmlformats.org/officeDocument/2006/relationships/hyperlink" Target="https://www.commonwealthfund.org/publications/2021/sep/restoring-access-maternity-care-rural-america" TargetMode="External"/><Relationship Id="rId4" Type="http://schemas.openxmlformats.org/officeDocument/2006/relationships/hyperlink" Target="https://doi.org/10.1007/s11116-023-10429-6" TargetMode="External"/><Relationship Id="rId9" Type="http://schemas.openxmlformats.org/officeDocument/2006/relationships/hyperlink" Target="https://www.bloomberg.com/news/articles/2024-08-27/hospital-cuts-claim-maternity-wards-in-both-rural-and-urban-us"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nytimes.com/2024/12/04/health/maternity-wards-closing.html#:~:text=wards%2Dclosing.html-,Most%20Rural%20Hospitals%20Have%20Closed%20Their%20Maternity%20Wards%2C%20Study%20Finds,areas%20and%20large%20cities%20alike.&amp;text=Sarah%20Kliff%20is%20an%20investigative,at%20nytimes.com%2Ftips" TargetMode="External"/><Relationship Id="rId2" Type="http://schemas.openxmlformats.org/officeDocument/2006/relationships/notesSlide" Target="../notesSlides/notesSlide39.xml"/><Relationship Id="rId1" Type="http://schemas.openxmlformats.org/officeDocument/2006/relationships/slideLayout" Target="../slideLayouts/slideLayout65.xml"/><Relationship Id="rId4" Type="http://schemas.openxmlformats.org/officeDocument/2006/relationships/hyperlink" Target="https://www.cdc.gov/maternal-mortality/php/data-research/index.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53.xml"/><Relationship Id="rId6" Type="http://schemas.openxmlformats.org/officeDocument/2006/relationships/image" Target="../media/image91.png"/><Relationship Id="rId5" Type="http://schemas.openxmlformats.org/officeDocument/2006/relationships/image" Target="../media/image50.png"/><Relationship Id="rId4" Type="http://schemas.openxmlformats.org/officeDocument/2006/relationships/image" Target="../media/image49.svg"/></Relationships>
</file>

<file path=ppt/slides/_rels/slide4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49.svg"/><Relationship Id="rId7" Type="http://schemas.openxmlformats.org/officeDocument/2006/relationships/image" Target="../media/image57.png"/><Relationship Id="rId12" Type="http://schemas.openxmlformats.org/officeDocument/2006/relationships/image" Target="../media/image54.svg"/><Relationship Id="rId2" Type="http://schemas.openxmlformats.org/officeDocument/2006/relationships/image" Target="../media/image48.png"/><Relationship Id="rId1" Type="http://schemas.openxmlformats.org/officeDocument/2006/relationships/slideLayout" Target="../slideLayouts/slideLayout53.xml"/><Relationship Id="rId6" Type="http://schemas.openxmlformats.org/officeDocument/2006/relationships/image" Target="../media/image56.svg"/><Relationship Id="rId11" Type="http://schemas.openxmlformats.org/officeDocument/2006/relationships/image" Target="../media/image53.png"/><Relationship Id="rId5" Type="http://schemas.openxmlformats.org/officeDocument/2006/relationships/image" Target="../media/image55.png"/><Relationship Id="rId10" Type="http://schemas.openxmlformats.org/officeDocument/2006/relationships/image" Target="../media/image52.svg"/><Relationship Id="rId4" Type="http://schemas.openxmlformats.org/officeDocument/2006/relationships/image" Target="../media/image50.png"/><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1.jpeg"/><Relationship Id="rId7"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0" y="0"/>
            <a:ext cx="10077867" cy="279707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2238420" y="0"/>
            <a:ext cx="10077867" cy="2785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259" y="4555491"/>
            <a:ext cx="2193627" cy="2193627"/>
          </a:xfrm>
          <a:prstGeom prst="rect">
            <a:avLst/>
          </a:prstGeom>
        </p:spPr>
      </p:pic>
      <p:pic>
        <p:nvPicPr>
          <p:cNvPr id="5" name="Picture 5"/>
          <p:cNvPicPr>
            <a:picLocks noChangeAspect="1"/>
          </p:cNvPicPr>
          <p:nvPr/>
        </p:nvPicPr>
        <p:blipFill>
          <a:blip r:embed="rId9"/>
          <a:srcRect/>
          <a:stretch>
            <a:fillRect/>
          </a:stretch>
        </p:blipFill>
        <p:spPr>
          <a:xfrm>
            <a:off x="357609" y="4791828"/>
            <a:ext cx="1722925" cy="1720954"/>
          </a:xfrm>
          <a:prstGeom prst="rect">
            <a:avLst/>
          </a:prstGeom>
        </p:spPr>
      </p:pic>
      <p:sp>
        <p:nvSpPr>
          <p:cNvPr id="6" name="TextBox 6"/>
          <p:cNvSpPr txBox="1"/>
          <p:nvPr/>
        </p:nvSpPr>
        <p:spPr>
          <a:xfrm>
            <a:off x="1180729" y="2234545"/>
            <a:ext cx="9845335" cy="1290546"/>
          </a:xfrm>
          <a:prstGeom prst="rect">
            <a:avLst/>
          </a:prstGeom>
        </p:spPr>
        <p:txBody>
          <a:bodyPr wrap="square" lIns="0" tIns="0" rIns="0" bIns="0" rtlCol="0" anchor="t">
            <a:spAutoFit/>
          </a:bodyPr>
          <a:lstStyle/>
          <a:p>
            <a:pPr algn="ctr" defTabSz="609630">
              <a:lnSpc>
                <a:spcPts val="5226"/>
              </a:lnSpc>
              <a:spcBef>
                <a:spcPct val="0"/>
              </a:spcBef>
              <a:defRPr/>
            </a:pPr>
            <a:r>
              <a:rPr kumimoji="0" lang="en-US" sz="3700" b="0" i="0" u="none" strike="noStrike" kern="1200" cap="none" spc="0" normalizeH="0" baseline="0" noProof="0" dirty="0">
                <a:ln>
                  <a:noFill/>
                </a:ln>
                <a:solidFill>
                  <a:srgbClr val="FFFFFF"/>
                </a:solidFill>
                <a:effectLst/>
                <a:uLnTx/>
                <a:uFillTx/>
                <a:latin typeface="Open Sans Bold"/>
                <a:ea typeface="+mn-ea"/>
                <a:cs typeface="Arial"/>
                <a:sym typeface="Arial"/>
              </a:rPr>
              <a:t>AIM Obstetric Readiness Summer Learning Sprint</a:t>
            </a:r>
            <a:r>
              <a:rPr lang="en-US" sz="3700" dirty="0">
                <a:solidFill>
                  <a:srgbClr val="FFFFFF"/>
                </a:solidFill>
                <a:latin typeface="Open Sans Bold"/>
                <a:cs typeface="Arial"/>
                <a:sym typeface="Arial"/>
              </a:rPr>
              <a:t>: </a:t>
            </a:r>
            <a:r>
              <a:rPr kumimoji="0" lang="en-US" sz="3700" b="0" i="0" u="none" strike="noStrike" kern="1200" cap="none" spc="0" normalizeH="0" baseline="0" noProof="0" dirty="0">
                <a:ln>
                  <a:noFill/>
                </a:ln>
                <a:solidFill>
                  <a:srgbClr val="FFFFFF"/>
                </a:solidFill>
                <a:effectLst/>
                <a:uLnTx/>
                <a:uFillTx/>
                <a:latin typeface="Open Sans Bold"/>
                <a:ea typeface="+mn-ea"/>
                <a:cs typeface="Arial"/>
                <a:sym typeface="Arial"/>
              </a:rPr>
              <a:t> </a:t>
            </a:r>
          </a:p>
        </p:txBody>
      </p:sp>
      <p:sp>
        <p:nvSpPr>
          <p:cNvPr id="7" name="TextBox 7"/>
          <p:cNvSpPr txBox="1"/>
          <p:nvPr/>
        </p:nvSpPr>
        <p:spPr>
          <a:xfrm>
            <a:off x="1825407" y="3978182"/>
            <a:ext cx="8555980" cy="1015663"/>
          </a:xfrm>
          <a:prstGeom prst="rect">
            <a:avLst/>
          </a:prstGeom>
        </p:spPr>
        <p:txBody>
          <a:bodyPr wrap="square" lIns="0" tIns="0" rIns="0" bIns="0" rtlCol="0" anchor="t">
            <a:spAutoFit/>
          </a:bodyPr>
          <a:lstStyle/>
          <a:p>
            <a:pPr algn="ctr" defTabSz="609630">
              <a:defRPr/>
            </a:pPr>
            <a:r>
              <a:rPr lang="en-US" sz="3300" b="1" dirty="0">
                <a:solidFill>
                  <a:schemeClr val="accent2"/>
                </a:solidFill>
                <a:ea typeface="+mn-lt"/>
                <a:cs typeface="+mn-lt"/>
                <a:sym typeface="Arial"/>
              </a:rPr>
              <a:t>Obstetric Care in Rural Environments: A Review of the Landscape and Opportunities for Care </a:t>
            </a:r>
            <a:endParaRPr lang="en-US" b="1">
              <a:solidFill>
                <a:schemeClr val="accent2"/>
              </a:solidFill>
              <a:ea typeface="Calibri"/>
              <a:cs typeface="Calibri"/>
            </a:endParaRPr>
          </a:p>
        </p:txBody>
      </p:sp>
      <p:sp>
        <p:nvSpPr>
          <p:cNvPr id="8" name="TextBox 8"/>
          <p:cNvSpPr txBox="1"/>
          <p:nvPr/>
        </p:nvSpPr>
        <p:spPr>
          <a:xfrm>
            <a:off x="8313454" y="192186"/>
            <a:ext cx="4121071" cy="738664"/>
          </a:xfrm>
          <a:prstGeom prst="rect">
            <a:avLst/>
          </a:prstGeom>
        </p:spPr>
        <p:txBody>
          <a:bodyPr wrap="square" lIns="0" tIns="0" rIns="0" bIns="0" rtlCol="0" anchor="t">
            <a:spAutoFit/>
          </a:bodyPr>
          <a:lstStyle/>
          <a:p>
            <a:pPr algn="ctr" defTabSz="609630">
              <a:defRPr/>
            </a:pPr>
            <a:r>
              <a:rPr lang="en-US" sz="2400" dirty="0">
                <a:solidFill>
                  <a:srgbClr val="FFFFFF"/>
                </a:solidFill>
                <a:latin typeface="Open Sans Bold"/>
                <a:cs typeface="Arial"/>
                <a:sym typeface="Arial"/>
              </a:rPr>
              <a:t>June 25th, 2025</a:t>
            </a:r>
          </a:p>
          <a:p>
            <a:pPr algn="ctr" defTabSz="609630">
              <a:defRPr/>
            </a:pPr>
            <a:r>
              <a:rPr lang="en-US" sz="2400" dirty="0">
                <a:solidFill>
                  <a:srgbClr val="FFFFFF"/>
                </a:solidFill>
                <a:latin typeface="Open Sans Bold"/>
                <a:ea typeface="Open Sans Bold"/>
                <a:cs typeface="Arial"/>
              </a:rPr>
              <a:t>3:00-4:15pm 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a:bodyPr>
          <a:lstStyle/>
          <a:p>
            <a:r>
              <a:rPr lang="en"/>
              <a:t>Why is this an issue?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1097280" y="286603"/>
            <a:ext cx="10058400" cy="1450800"/>
          </a:xfrm>
          <a:prstGeom prst="rect">
            <a:avLst/>
          </a:prstGeom>
          <a:noFill/>
          <a:ln>
            <a:noFill/>
          </a:ln>
        </p:spPr>
        <p:txBody>
          <a:bodyPr spcFirstLastPara="1" wrap="square" lIns="91433" tIns="45700" rIns="91433" bIns="45700" anchor="b" anchorCtr="0">
            <a:normAutofit/>
          </a:bodyPr>
          <a:lstStyle/>
          <a:p>
            <a:pPr>
              <a:lnSpc>
                <a:spcPct val="90000"/>
              </a:lnSpc>
              <a:buClr>
                <a:schemeClr val="dk1"/>
              </a:buClr>
              <a:buSzPts val="3300"/>
            </a:pPr>
            <a:r>
              <a:rPr lang="en"/>
              <a:t>Maternity Care Deserts (MCDs)</a:t>
            </a:r>
            <a:endParaRPr/>
          </a:p>
        </p:txBody>
      </p:sp>
      <p:sp>
        <p:nvSpPr>
          <p:cNvPr id="83" name="Google Shape;83;p17"/>
          <p:cNvSpPr txBox="1">
            <a:spLocks noGrp="1"/>
          </p:cNvSpPr>
          <p:nvPr>
            <p:ph type="body" idx="1"/>
          </p:nvPr>
        </p:nvSpPr>
        <p:spPr>
          <a:xfrm>
            <a:off x="1097280" y="1845733"/>
            <a:ext cx="10058400" cy="4023200"/>
          </a:xfrm>
          <a:prstGeom prst="rect">
            <a:avLst/>
          </a:prstGeom>
          <a:noFill/>
          <a:ln>
            <a:noFill/>
          </a:ln>
        </p:spPr>
        <p:txBody>
          <a:bodyPr spcFirstLastPara="1" wrap="square" lIns="91433" tIns="45700" rIns="91433" bIns="45700" anchor="t" anchorCtr="0">
            <a:normAutofit/>
          </a:bodyPr>
          <a:lstStyle/>
          <a:p>
            <a:pPr marL="0" indent="0">
              <a:lnSpc>
                <a:spcPct val="90000"/>
              </a:lnSpc>
              <a:spcBef>
                <a:spcPts val="0"/>
              </a:spcBef>
              <a:buClr>
                <a:schemeClr val="dk1"/>
              </a:buClr>
              <a:buSzPts val="2100"/>
              <a:buNone/>
            </a:pPr>
            <a:r>
              <a:rPr lang="en" sz="2267" b="1">
                <a:solidFill>
                  <a:srgbClr val="0070C0"/>
                </a:solidFill>
              </a:rPr>
              <a:t>“…any county without a hospital or birth center offering obstetric care and without any obstetric providers” </a:t>
            </a:r>
            <a:r>
              <a:rPr lang="en" sz="1467" i="1">
                <a:solidFill>
                  <a:srgbClr val="0070C0"/>
                </a:solidFill>
              </a:rPr>
              <a:t>(March of Dimes 2022)</a:t>
            </a:r>
            <a:endParaRPr sz="1467" i="1">
              <a:solidFill>
                <a:srgbClr val="0070C0"/>
              </a:solidFill>
            </a:endParaRPr>
          </a:p>
          <a:p>
            <a:pPr marL="0" indent="0">
              <a:lnSpc>
                <a:spcPct val="90000"/>
              </a:lnSpc>
              <a:spcBef>
                <a:spcPts val="1067"/>
              </a:spcBef>
              <a:buClr>
                <a:schemeClr val="dk1"/>
              </a:buClr>
              <a:buSzPts val="2100"/>
              <a:buNone/>
            </a:pPr>
            <a:endParaRPr/>
          </a:p>
          <a:p>
            <a:pPr marL="0" indent="0">
              <a:lnSpc>
                <a:spcPct val="90000"/>
              </a:lnSpc>
              <a:spcBef>
                <a:spcPts val="1067"/>
              </a:spcBef>
              <a:buNone/>
            </a:pPr>
            <a:r>
              <a:rPr lang="en"/>
              <a:t>Qualified as: </a:t>
            </a:r>
            <a:endParaRPr/>
          </a:p>
          <a:p>
            <a:pPr marL="457189" indent="-347125">
              <a:lnSpc>
                <a:spcPct val="90000"/>
              </a:lnSpc>
              <a:spcBef>
                <a:spcPts val="1067"/>
              </a:spcBef>
              <a:buClr>
                <a:schemeClr val="dk1"/>
              </a:buClr>
              <a:buSzPts val="1500"/>
              <a:buFont typeface="Merriweather"/>
              <a:buChar char="●"/>
            </a:pPr>
            <a:r>
              <a:rPr lang="en" b="1">
                <a:solidFill>
                  <a:schemeClr val="dk1"/>
                </a:solidFill>
              </a:rPr>
              <a:t>Low access: </a:t>
            </a:r>
            <a:r>
              <a:rPr lang="en">
                <a:solidFill>
                  <a:schemeClr val="dk1"/>
                </a:solidFill>
              </a:rPr>
              <a:t>...one or no hospital, fewer than 60 obstetric providers per 10,000 births, women without health insurance &gt; 10 percent.</a:t>
            </a:r>
            <a:endParaRPr>
              <a:solidFill>
                <a:schemeClr val="dk1"/>
              </a:solidFill>
            </a:endParaRPr>
          </a:p>
          <a:p>
            <a:pPr marL="457189" indent="-347125">
              <a:lnSpc>
                <a:spcPct val="90000"/>
              </a:lnSpc>
              <a:spcBef>
                <a:spcPts val="0"/>
              </a:spcBef>
              <a:buClr>
                <a:schemeClr val="dk1"/>
              </a:buClr>
              <a:buSzPts val="1500"/>
              <a:buFont typeface="Merriweather"/>
              <a:buChar char="●"/>
            </a:pPr>
            <a:r>
              <a:rPr lang="en" b="1">
                <a:solidFill>
                  <a:schemeClr val="dk1"/>
                </a:solidFill>
              </a:rPr>
              <a:t>Moderate access: </a:t>
            </a:r>
            <a:r>
              <a:rPr lang="en">
                <a:solidFill>
                  <a:schemeClr val="dk1"/>
                </a:solidFill>
              </a:rPr>
              <a:t>same but proportion of women without health insurance &lt;10 percent. </a:t>
            </a:r>
            <a:endParaRPr>
              <a:solidFill>
                <a:schemeClr val="dk1"/>
              </a:solidFill>
            </a:endParaRPr>
          </a:p>
          <a:p>
            <a:pPr marL="457189" indent="-347125">
              <a:lnSpc>
                <a:spcPct val="90000"/>
              </a:lnSpc>
              <a:spcBef>
                <a:spcPts val="0"/>
              </a:spcBef>
              <a:buClr>
                <a:schemeClr val="dk1"/>
              </a:buClr>
              <a:buSzPts val="1500"/>
              <a:buFont typeface="Merriweather"/>
              <a:buChar char="●"/>
            </a:pPr>
            <a:r>
              <a:rPr lang="en" b="1">
                <a:solidFill>
                  <a:schemeClr val="dk1"/>
                </a:solidFill>
              </a:rPr>
              <a:t>Full access: </a:t>
            </a:r>
            <a:r>
              <a:rPr lang="en">
                <a:solidFill>
                  <a:schemeClr val="dk1"/>
                </a:solidFill>
              </a:rPr>
              <a:t>...2+ hospitals or more than 60 obstetric providers per 10,000 births </a:t>
            </a:r>
            <a:endParaRPr sz="2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8" descr="A map of the united states&#10;&#10;Description automatically generated"/>
          <p:cNvPicPr preferRelativeResize="0"/>
          <p:nvPr/>
        </p:nvPicPr>
        <p:blipFill rotWithShape="1">
          <a:blip r:embed="rId3">
            <a:alphaModFix/>
          </a:blip>
          <a:srcRect t="2505"/>
          <a:stretch/>
        </p:blipFill>
        <p:spPr>
          <a:xfrm>
            <a:off x="0" y="1231000"/>
            <a:ext cx="5985323" cy="4157251"/>
          </a:xfrm>
          <a:prstGeom prst="rect">
            <a:avLst/>
          </a:prstGeom>
          <a:noFill/>
          <a:ln>
            <a:noFill/>
          </a:ln>
        </p:spPr>
      </p:pic>
      <p:pic>
        <p:nvPicPr>
          <p:cNvPr id="90" name="Google Shape;90;p18" descr="A map of the united states&#10;&#10;Description automatically generated"/>
          <p:cNvPicPr preferRelativeResize="0"/>
          <p:nvPr/>
        </p:nvPicPr>
        <p:blipFill rotWithShape="1">
          <a:blip r:embed="rId4">
            <a:alphaModFix/>
          </a:blip>
          <a:srcRect t="2505"/>
          <a:stretch/>
        </p:blipFill>
        <p:spPr>
          <a:xfrm>
            <a:off x="5877921" y="1350375"/>
            <a:ext cx="6314081" cy="4157253"/>
          </a:xfrm>
          <a:prstGeom prst="rect">
            <a:avLst/>
          </a:prstGeom>
          <a:noFill/>
          <a:ln>
            <a:noFill/>
          </a:ln>
        </p:spPr>
      </p:pic>
      <p:sp>
        <p:nvSpPr>
          <p:cNvPr id="91" name="Google Shape;91;p18"/>
          <p:cNvSpPr txBox="1"/>
          <p:nvPr/>
        </p:nvSpPr>
        <p:spPr>
          <a:xfrm>
            <a:off x="6405565" y="6038634"/>
            <a:ext cx="4681200" cy="256505"/>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1067" kern="0">
                <a:solidFill>
                  <a:srgbClr val="611BB8"/>
                </a:solidFill>
                <a:latin typeface="Arial"/>
                <a:ea typeface="Arial"/>
                <a:cs typeface="Arial"/>
                <a:sym typeface="Arial"/>
              </a:rPr>
              <a:t>Images: https://www.marchofdimes.org/maternity-care-deserts-report</a:t>
            </a:r>
            <a:endParaRPr sz="1467" kern="0">
              <a:solidFill>
                <a:srgbClr val="000000"/>
              </a:solidFill>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822960" y="319385"/>
            <a:ext cx="7544000" cy="1088000"/>
          </a:xfrm>
          <a:prstGeom prst="rect">
            <a:avLst/>
          </a:prstGeom>
        </p:spPr>
        <p:txBody>
          <a:bodyPr spcFirstLastPara="1" wrap="square" lIns="91433" tIns="45700" rIns="91433" bIns="45700" anchor="b" anchorCtr="0">
            <a:normAutofit/>
          </a:bodyPr>
          <a:lstStyle/>
          <a:p>
            <a:r>
              <a:rPr lang="en"/>
              <a:t>MCDs by the Numbers</a:t>
            </a:r>
            <a:endParaRPr/>
          </a:p>
        </p:txBody>
      </p:sp>
      <p:sp>
        <p:nvSpPr>
          <p:cNvPr id="98" name="Google Shape;98;p19"/>
          <p:cNvSpPr txBox="1">
            <a:spLocks noGrp="1"/>
          </p:cNvSpPr>
          <p:nvPr>
            <p:ph type="body" idx="1"/>
          </p:nvPr>
        </p:nvSpPr>
        <p:spPr>
          <a:xfrm>
            <a:off x="944833" y="1749800"/>
            <a:ext cx="10156800" cy="4465200"/>
          </a:xfrm>
          <a:prstGeom prst="rect">
            <a:avLst/>
          </a:prstGeom>
        </p:spPr>
        <p:txBody>
          <a:bodyPr spcFirstLastPara="1" wrap="square" lIns="0" tIns="45700" rIns="0" bIns="45700" anchor="t" anchorCtr="0">
            <a:normAutofit/>
          </a:bodyPr>
          <a:lstStyle/>
          <a:p>
            <a:pPr marL="0" indent="0">
              <a:lnSpc>
                <a:spcPct val="90000"/>
              </a:lnSpc>
              <a:buNone/>
            </a:pPr>
            <a:r>
              <a:rPr lang="en" sz="2400" b="1">
                <a:solidFill>
                  <a:srgbClr val="0070C0"/>
                </a:solidFill>
              </a:rPr>
              <a:t>From 2010 to 2022, more than 500 hospitals closed their labor and delivery units</a:t>
            </a:r>
            <a:r>
              <a:rPr lang="en" sz="2400">
                <a:solidFill>
                  <a:schemeClr val="dk1"/>
                </a:solidFill>
              </a:rPr>
              <a:t>, leaving many rural hospitals and more than a third of urban hospitals without obstetric care.</a:t>
            </a:r>
            <a:r>
              <a:rPr lang="en" sz="2667">
                <a:solidFill>
                  <a:schemeClr val="dk1"/>
                </a:solidFill>
              </a:rPr>
              <a:t> </a:t>
            </a:r>
            <a:r>
              <a:rPr lang="en" sz="1467" i="1">
                <a:solidFill>
                  <a:schemeClr val="dk1"/>
                </a:solidFill>
              </a:rPr>
              <a:t>(</a:t>
            </a:r>
            <a:r>
              <a:rPr lang="en" sz="1467" i="1">
                <a:solidFill>
                  <a:srgbClr val="333333"/>
                </a:solidFill>
                <a:highlight>
                  <a:srgbClr val="FFFFFF"/>
                </a:highlight>
              </a:rPr>
              <a:t>Kozhimannil et al</a:t>
            </a:r>
            <a:r>
              <a:rPr lang="en" sz="1467" i="1">
                <a:solidFill>
                  <a:schemeClr val="dk1"/>
                </a:solidFill>
              </a:rPr>
              <a:t> 2024)</a:t>
            </a:r>
            <a:endParaRPr sz="1467" i="1">
              <a:solidFill>
                <a:schemeClr val="dk1"/>
              </a:solidFill>
            </a:endParaRPr>
          </a:p>
          <a:p>
            <a:pPr marL="0" indent="0">
              <a:lnSpc>
                <a:spcPct val="90000"/>
              </a:lnSpc>
              <a:buNone/>
            </a:pPr>
            <a:endParaRPr sz="1467" i="1">
              <a:solidFill>
                <a:schemeClr val="dk1"/>
              </a:solidFill>
            </a:endParaRPr>
          </a:p>
          <a:p>
            <a:pPr marL="0" indent="0">
              <a:lnSpc>
                <a:spcPct val="90000"/>
              </a:lnSpc>
              <a:buNone/>
            </a:pPr>
            <a:r>
              <a:rPr lang="en" sz="2400">
                <a:solidFill>
                  <a:schemeClr val="dk1"/>
                </a:solidFill>
              </a:rPr>
              <a:t>While there are IHS and tribal planned birth facilities in seven states, </a:t>
            </a:r>
            <a:r>
              <a:rPr lang="en" sz="2400" b="1">
                <a:solidFill>
                  <a:srgbClr val="0070C0"/>
                </a:solidFill>
              </a:rPr>
              <a:t>41% percent of IHS Emergency Departments report having no obstetric services available. </a:t>
            </a:r>
            <a:r>
              <a:rPr lang="en" sz="1467">
                <a:solidFill>
                  <a:schemeClr val="dk1"/>
                </a:solidFill>
              </a:rPr>
              <a:t>(</a:t>
            </a:r>
            <a:r>
              <a:rPr lang="en" sz="1467" i="1">
                <a:solidFill>
                  <a:schemeClr val="dk1"/>
                </a:solidFill>
              </a:rPr>
              <a:t>IHS internal survey 2014)</a:t>
            </a:r>
            <a:endParaRPr sz="1467" i="1">
              <a:solidFill>
                <a:schemeClr val="dk1"/>
              </a:solidFill>
            </a:endParaRPr>
          </a:p>
          <a:p>
            <a:pPr marL="0" indent="0">
              <a:lnSpc>
                <a:spcPct val="90000"/>
              </a:lnSpc>
              <a:buNone/>
            </a:pPr>
            <a:endParaRPr sz="1467" i="1">
              <a:solidFill>
                <a:schemeClr val="dk1"/>
              </a:solidFill>
            </a:endParaRPr>
          </a:p>
          <a:p>
            <a:pPr marL="0" indent="0">
              <a:lnSpc>
                <a:spcPct val="90000"/>
              </a:lnSpc>
              <a:buClr>
                <a:schemeClr val="dk1"/>
              </a:buClr>
              <a:buSzPts val="800"/>
              <a:buNone/>
            </a:pPr>
            <a:r>
              <a:rPr lang="en" sz="2400">
                <a:solidFill>
                  <a:schemeClr val="dk1"/>
                </a:solidFill>
              </a:rPr>
              <a:t>Maternity care deserts are linked to a lack of adequate prenatal care or treatment for pregnancy complications and </a:t>
            </a:r>
            <a:r>
              <a:rPr lang="en" sz="2400" b="1">
                <a:solidFill>
                  <a:srgbClr val="0070C0"/>
                </a:solidFill>
              </a:rPr>
              <a:t>an increased risk of maternal death for a year after giving birth</a:t>
            </a:r>
            <a:r>
              <a:rPr lang="en" sz="2400">
                <a:solidFill>
                  <a:schemeClr val="dk1"/>
                </a:solidFill>
              </a:rPr>
              <a:t>. </a:t>
            </a:r>
            <a:r>
              <a:rPr lang="en" sz="1467">
                <a:solidFill>
                  <a:schemeClr val="dk1"/>
                </a:solidFill>
              </a:rPr>
              <a:t>(</a:t>
            </a:r>
            <a:r>
              <a:rPr lang="en" sz="1467" i="1">
                <a:solidFill>
                  <a:schemeClr val="dk1"/>
                </a:solidFill>
                <a:highlight>
                  <a:schemeClr val="lt1"/>
                </a:highlight>
              </a:rPr>
              <a:t>Wallace et al, 2020)</a:t>
            </a:r>
            <a:endParaRPr sz="1467">
              <a:solidFill>
                <a:schemeClr val="dk1"/>
              </a:solidFill>
            </a:endParaRPr>
          </a:p>
          <a:p>
            <a:pPr marL="0" indent="0">
              <a:lnSpc>
                <a:spcPct val="90000"/>
              </a:lnSpc>
              <a:spcAft>
                <a:spcPts val="267"/>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822969" y="822800"/>
            <a:ext cx="10142800" cy="1088000"/>
          </a:xfrm>
          <a:prstGeom prst="rect">
            <a:avLst/>
          </a:prstGeom>
          <a:noFill/>
          <a:ln>
            <a:noFill/>
          </a:ln>
        </p:spPr>
        <p:txBody>
          <a:bodyPr spcFirstLastPara="1" wrap="square" lIns="91433" tIns="45700" rIns="91433" bIns="45700" anchor="b" anchorCtr="0">
            <a:noAutofit/>
          </a:bodyPr>
          <a:lstStyle/>
          <a:p>
            <a:pPr>
              <a:lnSpc>
                <a:spcPct val="90000"/>
              </a:lnSpc>
              <a:buClr>
                <a:schemeClr val="dk1"/>
              </a:buClr>
              <a:buSzPts val="3000"/>
            </a:pPr>
            <a:r>
              <a:rPr lang="en" sz="3600"/>
              <a:t>MCDs are not the full story for AI/AN birthing people</a:t>
            </a:r>
            <a:endParaRPr sz="3600"/>
          </a:p>
        </p:txBody>
      </p:sp>
      <p:sp>
        <p:nvSpPr>
          <p:cNvPr id="105" name="Google Shape;105;p20"/>
          <p:cNvSpPr txBox="1">
            <a:spLocks noGrp="1"/>
          </p:cNvSpPr>
          <p:nvPr>
            <p:ph type="body" idx="1"/>
          </p:nvPr>
        </p:nvSpPr>
        <p:spPr>
          <a:xfrm>
            <a:off x="944800" y="2465367"/>
            <a:ext cx="10142800" cy="3209200"/>
          </a:xfrm>
          <a:prstGeom prst="rect">
            <a:avLst/>
          </a:prstGeom>
        </p:spPr>
        <p:txBody>
          <a:bodyPr spcFirstLastPara="1" wrap="square" lIns="0" tIns="45700" rIns="0" bIns="45700" anchor="t" anchorCtr="0">
            <a:noAutofit/>
          </a:bodyPr>
          <a:lstStyle/>
          <a:p>
            <a:pPr marL="0" indent="0">
              <a:lnSpc>
                <a:spcPct val="90000"/>
              </a:lnSpc>
              <a:buNone/>
            </a:pPr>
            <a:r>
              <a:rPr lang="en" sz="2400" b="1">
                <a:solidFill>
                  <a:srgbClr val="0070C0"/>
                </a:solidFill>
              </a:rPr>
              <a:t>80.2% of AI/AN women didn’t have OB services within 15 miles and have the highest travel time to obstetric care compared to all other predominant races/ethnicities. </a:t>
            </a:r>
            <a:r>
              <a:rPr lang="en" sz="2400">
                <a:solidFill>
                  <a:srgbClr val="3F3F3F"/>
                </a:solidFill>
              </a:rPr>
              <a:t>AI/AN people are 2.1x more likely to be without a car compared to rural white peers. </a:t>
            </a:r>
            <a:r>
              <a:rPr lang="en" sz="1467" i="1">
                <a:solidFill>
                  <a:srgbClr val="3F3F3F"/>
                </a:solidFill>
              </a:rPr>
              <a:t>(March of Dimes 2022, Fontenet et al 2024, Wang et al 2023)</a:t>
            </a:r>
            <a:endParaRPr sz="1467" i="1">
              <a:solidFill>
                <a:srgbClr val="3F3F3F"/>
              </a:solidFill>
            </a:endParaRPr>
          </a:p>
          <a:p>
            <a:pPr marL="0" indent="0">
              <a:buNone/>
            </a:pPr>
            <a:endParaRPr sz="1467" i="1">
              <a:solidFill>
                <a:srgbClr val="3F3F3F"/>
              </a:solidFill>
            </a:endParaRPr>
          </a:p>
          <a:p>
            <a:pPr marL="0" indent="0">
              <a:buNone/>
            </a:pPr>
            <a:endParaRPr sz="1467" b="1" i="1">
              <a:solidFill>
                <a:srgbClr val="3F3F3F"/>
              </a:solidFill>
            </a:endParaRPr>
          </a:p>
          <a:p>
            <a:pPr marL="0" indent="0">
              <a:buNone/>
            </a:pPr>
            <a:r>
              <a:rPr lang="en" sz="2400" b="1">
                <a:solidFill>
                  <a:srgbClr val="0070C0"/>
                </a:solidFill>
              </a:rPr>
              <a:t>Maternal mortality is 3.8x more likely in AI/AN women than white women.</a:t>
            </a:r>
            <a:r>
              <a:rPr lang="en" sz="2400"/>
              <a:t> 93% of those deaths are preventable. </a:t>
            </a:r>
            <a:r>
              <a:rPr lang="en" sz="1467" i="1"/>
              <a:t>(Chen et al 2025, Trost et al 2022)</a:t>
            </a:r>
            <a:endParaRPr sz="2400"/>
          </a:p>
          <a:p>
            <a:pPr marL="0" indent="0">
              <a:lnSpc>
                <a:spcPct val="90000"/>
              </a:lnSpc>
              <a:buNone/>
            </a:pPr>
            <a:endParaRPr sz="2400" b="1">
              <a:solidFill>
                <a:srgbClr val="0070C0"/>
              </a:solidFill>
            </a:endParaRPr>
          </a:p>
          <a:p>
            <a:pPr marL="0" indent="0">
              <a:lnSpc>
                <a:spcPct val="90000"/>
              </a:lnSpc>
              <a:buClr>
                <a:schemeClr val="dk1"/>
              </a:buClr>
              <a:buSzPts val="800"/>
              <a:buNone/>
            </a:pPr>
            <a:endParaRPr sz="2400"/>
          </a:p>
          <a:p>
            <a:pPr marL="0" indent="0">
              <a:lnSpc>
                <a:spcPct val="90000"/>
              </a:lnSpc>
              <a:buClr>
                <a:schemeClr val="dk1"/>
              </a:buClr>
              <a:buSzPts val="800"/>
              <a:buNone/>
            </a:pPr>
            <a:endParaRPr sz="2400"/>
          </a:p>
          <a:p>
            <a:pPr marL="0" indent="0">
              <a:buNone/>
            </a:pPr>
            <a:endParaRPr sz="2400"/>
          </a:p>
          <a:p>
            <a:pPr marL="0" indent="0">
              <a:spcAft>
                <a:spcPts val="267"/>
              </a:spcAft>
              <a:buNone/>
            </a:pP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21" descr="A map of the united states&#10;&#10;Description automatically generated"/>
          <p:cNvPicPr preferRelativeResize="0"/>
          <p:nvPr/>
        </p:nvPicPr>
        <p:blipFill rotWithShape="1">
          <a:blip r:embed="rId3">
            <a:alphaModFix/>
          </a:blip>
          <a:srcRect t="2143"/>
          <a:stretch/>
        </p:blipFill>
        <p:spPr>
          <a:xfrm>
            <a:off x="5817918" y="1607674"/>
            <a:ext cx="6374085" cy="4296041"/>
          </a:xfrm>
          <a:prstGeom prst="rect">
            <a:avLst/>
          </a:prstGeom>
          <a:noFill/>
          <a:ln>
            <a:noFill/>
          </a:ln>
        </p:spPr>
      </p:pic>
      <p:pic>
        <p:nvPicPr>
          <p:cNvPr id="112" name="Google Shape;112;p21" descr="A map of the united states&#10;&#10;Description automatically generated"/>
          <p:cNvPicPr preferRelativeResize="0"/>
          <p:nvPr/>
        </p:nvPicPr>
        <p:blipFill rotWithShape="1">
          <a:blip r:embed="rId4">
            <a:alphaModFix/>
          </a:blip>
          <a:srcRect t="3185"/>
          <a:stretch/>
        </p:blipFill>
        <p:spPr>
          <a:xfrm>
            <a:off x="0" y="1607673"/>
            <a:ext cx="6146613" cy="4019008"/>
          </a:xfrm>
          <a:prstGeom prst="rect">
            <a:avLst/>
          </a:prstGeom>
          <a:noFill/>
          <a:ln>
            <a:noFill/>
          </a:ln>
        </p:spPr>
      </p:pic>
      <p:sp>
        <p:nvSpPr>
          <p:cNvPr id="113" name="Google Shape;113;p21"/>
          <p:cNvSpPr txBox="1"/>
          <p:nvPr/>
        </p:nvSpPr>
        <p:spPr>
          <a:xfrm>
            <a:off x="8188656" y="6237027"/>
            <a:ext cx="4110000" cy="420716"/>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1067" kern="0">
                <a:solidFill>
                  <a:srgbClr val="611BB8"/>
                </a:solidFill>
                <a:latin typeface="Arial"/>
                <a:ea typeface="Arial"/>
                <a:cs typeface="Arial"/>
                <a:sym typeface="Arial"/>
              </a:rPr>
              <a:t>Images: https://www.marchofdimes.org/maternity-care-deserts-report</a:t>
            </a:r>
            <a:endParaRPr sz="1467" kern="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fontScale="90000"/>
          </a:bodyPr>
          <a:lstStyle/>
          <a:p>
            <a:r>
              <a:rPr lang="en"/>
              <a:t>What does this mean for EM and non-OB providers?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337634" y="310767"/>
            <a:ext cx="5892799" cy="5163899"/>
          </a:xfrm>
          <a:prstGeom prst="rect">
            <a:avLst/>
          </a:prstGeom>
          <a:noFill/>
          <a:ln>
            <a:noFill/>
          </a:ln>
        </p:spPr>
      </p:pic>
      <p:pic>
        <p:nvPicPr>
          <p:cNvPr id="124" name="Google Shape;124;p23"/>
          <p:cNvPicPr preferRelativeResize="0"/>
          <p:nvPr/>
        </p:nvPicPr>
        <p:blipFill>
          <a:blip r:embed="rId4">
            <a:alphaModFix/>
          </a:blip>
          <a:stretch>
            <a:fillRect/>
          </a:stretch>
        </p:blipFill>
        <p:spPr>
          <a:xfrm>
            <a:off x="6016832" y="1179600"/>
            <a:ext cx="5689597" cy="4655125"/>
          </a:xfrm>
          <a:prstGeom prst="rect">
            <a:avLst/>
          </a:prstGeom>
          <a:noFill/>
          <a:ln>
            <a:noFill/>
          </a:ln>
        </p:spPr>
      </p:pic>
      <p:pic>
        <p:nvPicPr>
          <p:cNvPr id="125" name="Google Shape;125;p23"/>
          <p:cNvPicPr preferRelativeResize="0"/>
          <p:nvPr/>
        </p:nvPicPr>
        <p:blipFill>
          <a:blip r:embed="rId5">
            <a:alphaModFix/>
          </a:blip>
          <a:stretch>
            <a:fillRect/>
          </a:stretch>
        </p:blipFill>
        <p:spPr>
          <a:xfrm>
            <a:off x="1" y="6282768"/>
            <a:ext cx="12191999" cy="5752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4" descr="You're Probably Getting Screwed by Hospital Monopolies"/>
          <p:cNvPicPr preferRelativeResize="0"/>
          <p:nvPr/>
        </p:nvPicPr>
        <p:blipFill>
          <a:blip r:embed="rId3">
            <a:alphaModFix/>
          </a:blip>
          <a:stretch>
            <a:fillRect/>
          </a:stretch>
        </p:blipFill>
        <p:spPr>
          <a:xfrm>
            <a:off x="288534" y="221233"/>
            <a:ext cx="6817001" cy="3408499"/>
          </a:xfrm>
          <a:prstGeom prst="rect">
            <a:avLst/>
          </a:prstGeom>
          <a:noFill/>
          <a:ln>
            <a:noFill/>
          </a:ln>
        </p:spPr>
      </p:pic>
      <p:pic>
        <p:nvPicPr>
          <p:cNvPr id="131" name="Google Shape;131;p24" descr="Life in a rural 'ambulance desert ..."/>
          <p:cNvPicPr preferRelativeResize="0"/>
          <p:nvPr/>
        </p:nvPicPr>
        <p:blipFill>
          <a:blip r:embed="rId4">
            <a:alphaModFix/>
          </a:blip>
          <a:stretch>
            <a:fillRect/>
          </a:stretch>
        </p:blipFill>
        <p:spPr>
          <a:xfrm>
            <a:off x="4711767" y="2757401"/>
            <a:ext cx="7163267" cy="3279567"/>
          </a:xfrm>
          <a:prstGeom prst="rect">
            <a:avLst/>
          </a:prstGeom>
          <a:noFill/>
          <a:ln>
            <a:noFill/>
          </a:ln>
        </p:spPr>
      </p:pic>
      <p:pic>
        <p:nvPicPr>
          <p:cNvPr id="132" name="Google Shape;132;p24"/>
          <p:cNvPicPr preferRelativeResize="0"/>
          <p:nvPr/>
        </p:nvPicPr>
        <p:blipFill>
          <a:blip r:embed="rId5">
            <a:alphaModFix/>
          </a:blip>
          <a:stretch>
            <a:fillRect/>
          </a:stretch>
        </p:blipFill>
        <p:spPr>
          <a:xfrm>
            <a:off x="1" y="6282768"/>
            <a:ext cx="12191999" cy="57523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415600" y="544200"/>
            <a:ext cx="11360800" cy="831200"/>
          </a:xfrm>
          <a:prstGeom prst="rect">
            <a:avLst/>
          </a:prstGeom>
          <a:noFill/>
          <a:ln>
            <a:noFill/>
          </a:ln>
        </p:spPr>
        <p:txBody>
          <a:bodyPr spcFirstLastPara="1" wrap="square" lIns="91433" tIns="45700" rIns="91433" bIns="45700" anchor="b" anchorCtr="0">
            <a:normAutofit/>
          </a:bodyPr>
          <a:lstStyle/>
          <a:p>
            <a:pPr>
              <a:lnSpc>
                <a:spcPct val="90000"/>
              </a:lnSpc>
              <a:buClr>
                <a:schemeClr val="dk1"/>
              </a:buClr>
              <a:buSzPts val="3300"/>
            </a:pPr>
            <a:r>
              <a:rPr lang="en" sz="4267"/>
              <a:t>Emergency Medicine OB Training </a:t>
            </a:r>
            <a:endParaRPr sz="4267"/>
          </a:p>
        </p:txBody>
      </p:sp>
      <p:sp>
        <p:nvSpPr>
          <p:cNvPr id="139" name="Google Shape;139;p25"/>
          <p:cNvSpPr txBox="1">
            <a:spLocks noGrp="1"/>
          </p:cNvSpPr>
          <p:nvPr>
            <p:ph type="body" idx="1"/>
          </p:nvPr>
        </p:nvSpPr>
        <p:spPr>
          <a:xfrm>
            <a:off x="415600" y="1929933"/>
            <a:ext cx="10817600" cy="4555200"/>
          </a:xfrm>
          <a:prstGeom prst="rect">
            <a:avLst/>
          </a:prstGeom>
          <a:noFill/>
          <a:ln>
            <a:noFill/>
          </a:ln>
        </p:spPr>
        <p:txBody>
          <a:bodyPr spcFirstLastPara="1" wrap="square" lIns="91433" tIns="45700" rIns="91433" bIns="45700" anchor="t" anchorCtr="0">
            <a:normAutofit/>
          </a:bodyPr>
          <a:lstStyle/>
          <a:p>
            <a:pPr marL="0" indent="0">
              <a:lnSpc>
                <a:spcPct val="90000"/>
              </a:lnSpc>
              <a:buNone/>
            </a:pPr>
            <a:r>
              <a:rPr lang="en" sz="3200" b="1">
                <a:solidFill>
                  <a:srgbClr val="0070C0"/>
                </a:solidFill>
              </a:rPr>
              <a:t>ACGME requirements: 10 low-risk spontaneous vaginal deliveries </a:t>
            </a:r>
            <a:r>
              <a:rPr lang="en" sz="3200" i="1"/>
              <a:t>(ACGME 2023)</a:t>
            </a:r>
            <a:endParaRPr sz="3200" b="1">
              <a:solidFill>
                <a:srgbClr val="0070C0"/>
              </a:solidFill>
            </a:endParaRPr>
          </a:p>
          <a:p>
            <a:pPr marL="0" indent="0">
              <a:lnSpc>
                <a:spcPct val="90000"/>
              </a:lnSpc>
              <a:spcBef>
                <a:spcPts val="1067"/>
              </a:spcBef>
              <a:buNone/>
            </a:pPr>
            <a:endParaRPr sz="3200"/>
          </a:p>
          <a:p>
            <a:pPr marL="0" indent="0">
              <a:lnSpc>
                <a:spcPct val="90000"/>
              </a:lnSpc>
              <a:spcBef>
                <a:spcPts val="1067"/>
              </a:spcBef>
              <a:buNone/>
            </a:pPr>
            <a:r>
              <a:rPr lang="en" sz="3200" b="1">
                <a:solidFill>
                  <a:schemeClr val="dk2"/>
                </a:solidFill>
              </a:rPr>
              <a:t>Survey of EM residents: </a:t>
            </a:r>
            <a:endParaRPr sz="3200" b="1">
              <a:solidFill>
                <a:schemeClr val="dk2"/>
              </a:solidFill>
            </a:endParaRPr>
          </a:p>
          <a:p>
            <a:pPr marL="694249" lvl="1" indent="-287859">
              <a:lnSpc>
                <a:spcPct val="90000"/>
              </a:lnSpc>
              <a:spcBef>
                <a:spcPts val="533"/>
              </a:spcBef>
              <a:buClr>
                <a:schemeClr val="dk2"/>
              </a:buClr>
              <a:buSzPts val="2400"/>
            </a:pPr>
            <a:r>
              <a:rPr lang="en" sz="3200">
                <a:solidFill>
                  <a:schemeClr val="dk2"/>
                </a:solidFill>
              </a:rPr>
              <a:t>Comfort level for dealing with OB emergencies was only “somewhat comfortable” for most residents</a:t>
            </a:r>
            <a:endParaRPr sz="3200">
              <a:solidFill>
                <a:schemeClr val="dk2"/>
              </a:solidFill>
            </a:endParaRPr>
          </a:p>
          <a:p>
            <a:pPr marL="694249" lvl="1" indent="-287859">
              <a:lnSpc>
                <a:spcPct val="90000"/>
              </a:lnSpc>
              <a:spcBef>
                <a:spcPts val="533"/>
              </a:spcBef>
              <a:spcAft>
                <a:spcPts val="1600"/>
              </a:spcAft>
              <a:buClr>
                <a:schemeClr val="dk1"/>
              </a:buClr>
              <a:buSzPts val="2400"/>
            </a:pPr>
            <a:r>
              <a:rPr lang="en" sz="3200" b="1">
                <a:solidFill>
                  <a:srgbClr val="0070C0"/>
                </a:solidFill>
              </a:rPr>
              <a:t>56% reported adequate exposure to OB emergencies</a:t>
            </a:r>
            <a:r>
              <a:rPr lang="en" sz="3200" b="1"/>
              <a:t> </a:t>
            </a:r>
            <a:r>
              <a:rPr lang="en" sz="3200" i="1"/>
              <a:t>(Janicki et al 2016)</a:t>
            </a:r>
            <a:endParaRPr sz="3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115300B-91C5-19B9-B6C0-51E22A881BAC}"/>
              </a:ext>
            </a:extLst>
          </p:cNvPr>
          <p:cNvSpPr txBox="1"/>
          <p:nvPr/>
        </p:nvSpPr>
        <p:spPr>
          <a:xfrm>
            <a:off x="3047424" y="3206315"/>
            <a:ext cx="5992888" cy="341632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The Alliance for Innovation on Maternal Health is a quality improvement initiative to support best practices that </a:t>
            </a:r>
            <a:r>
              <a:rPr kumimoji="0" lang="en-US" sz="2400" b="0" i="0" u="none" strike="noStrike" kern="1200" cap="none" spc="0" normalizeH="0" baseline="0" noProof="0">
                <a:ln>
                  <a:noFill/>
                </a:ln>
                <a:solidFill>
                  <a:srgbClr val="642667"/>
                </a:solidFill>
                <a:effectLst/>
                <a:uLnTx/>
                <a:uFillTx/>
                <a:latin typeface="Open Sans Bold" panose="020B0806030504020204" charset="0"/>
                <a:ea typeface="Open Sans Bold" panose="020B0806030504020204" charset="0"/>
                <a:cs typeface="Open Sans Bold" panose="020B0806030504020204" charset="0"/>
                <a:sym typeface="Arial"/>
              </a:rPr>
              <a:t>make birth safer</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r>
              <a:rPr kumimoji="0" lang="en-US" sz="2400" b="0" i="0" u="none" strike="noStrike" kern="1200" cap="none" spc="0" normalizeH="0" baseline="0" noProof="0">
                <a:ln>
                  <a:noFill/>
                </a:ln>
                <a:solidFill>
                  <a:srgbClr val="00249C"/>
                </a:solidFill>
                <a:effectLst/>
                <a:uLnTx/>
                <a:uFillTx/>
                <a:latin typeface="Open Sans Bold" panose="020B0806030504020204" charset="0"/>
                <a:ea typeface="Open Sans Bold" panose="020B0806030504020204" charset="0"/>
                <a:cs typeface="Open Sans Bold" panose="020B0806030504020204" charset="0"/>
                <a:sym typeface="Arial"/>
              </a:rPr>
              <a:t>improve maternal health outcomes,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and </a:t>
            </a:r>
            <a:r>
              <a:rPr kumimoji="0" lang="en-US" sz="2400" b="0" i="0" u="none" strike="noStrike" kern="1200" cap="none" spc="0" normalizeH="0" baseline="0" noProof="0">
                <a:ln>
                  <a:noFill/>
                </a:ln>
                <a:solidFill>
                  <a:srgbClr val="FF8F1C"/>
                </a:solidFill>
                <a:effectLst/>
                <a:uLnTx/>
                <a:uFillTx/>
                <a:latin typeface="Open Sans Bold" panose="020B0806030504020204" charset="0"/>
                <a:ea typeface="Open Sans Bold" panose="020B0806030504020204" charset="0"/>
                <a:cs typeface="Open Sans Bold" panose="020B0806030504020204" charset="0"/>
                <a:sym typeface="Arial"/>
              </a:rPr>
              <a:t>save lives</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 </a:t>
            </a:r>
          </a:p>
          <a:p>
            <a:pPr marL="0" marR="0" lvl="0" indent="0" algn="ctr" defTabSz="40638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endParaRPr>
          </a:p>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You can find more information at </a:t>
            </a:r>
            <a:r>
              <a:rPr kumimoji="0" lang="en-US" sz="2400" b="0" i="0" u="none" strike="noStrike" kern="1200" cap="none" spc="0" normalizeH="0" baseline="0" noProof="0">
                <a:ln>
                  <a:noFill/>
                </a:ln>
                <a:solidFill>
                  <a:srgbClr val="C5299B"/>
                </a:solidFill>
                <a:effectLst/>
                <a:uLnTx/>
                <a:uFillTx/>
                <a:latin typeface="Open Sans Bold" panose="020B0806030504020204" charset="0"/>
                <a:ea typeface="Open Sans Bold" panose="020B0806030504020204" charset="0"/>
                <a:cs typeface="Open Sans Bold" panose="020B0806030504020204" charset="0"/>
                <a:sym typeface="Arial"/>
              </a:rPr>
              <a:t>saferbirth.org</a:t>
            </a:r>
            <a:r>
              <a:rPr kumimoji="0" lang="en-US" sz="2400" b="0" i="0" u="none" strike="noStrike" kern="1200" cap="none" spc="0" normalizeH="0" baseline="0" noProof="0">
                <a:ln>
                  <a:noFill/>
                </a:ln>
                <a:solidFill>
                  <a:prstClr val="black"/>
                </a:solidFill>
                <a:effectLst/>
                <a:uLnTx/>
                <a:uFillTx/>
                <a:latin typeface="Open Sans Bold" panose="020B0806030504020204" charset="0"/>
                <a:ea typeface="Open Sans Bold" panose="020B0806030504020204" charset="0"/>
                <a:cs typeface="Open Sans Bold" panose="020B0806030504020204" charset="0"/>
                <a:sym typeface="Arial"/>
              </a:rPr>
              <a:t>.</a:t>
            </a:r>
          </a:p>
        </p:txBody>
      </p:sp>
      <p:pic>
        <p:nvPicPr>
          <p:cNvPr id="3" name="Picture 2" descr="A logo for a company&#10;&#10;Description automatically generated">
            <a:extLst>
              <a:ext uri="{FF2B5EF4-FFF2-40B4-BE49-F238E27FC236}">
                <a16:creationId xmlns:a16="http://schemas.microsoft.com/office/drawing/2014/main" id="{C63D7A38-43F7-4606-91F1-CA7D1A550498}"/>
              </a:ext>
            </a:extLst>
          </p:cNvPr>
          <p:cNvPicPr>
            <a:picLocks noChangeAspect="1"/>
          </p:cNvPicPr>
          <p:nvPr/>
        </p:nvPicPr>
        <p:blipFill rotWithShape="1">
          <a:blip r:embed="rId2"/>
          <a:srcRect l="21538" t="29897" r="18974" b="28866"/>
          <a:stretch/>
        </p:blipFill>
        <p:spPr>
          <a:xfrm>
            <a:off x="3963534" y="312108"/>
            <a:ext cx="4261034" cy="2804961"/>
          </a:xfrm>
          <a:prstGeom prst="rect">
            <a:avLst/>
          </a:prstGeom>
        </p:spPr>
      </p:pic>
    </p:spTree>
    <p:extLst>
      <p:ext uri="{BB962C8B-B14F-4D97-AF65-F5344CB8AC3E}">
        <p14:creationId xmlns:p14="http://schemas.microsoft.com/office/powerpoint/2010/main" val="77498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p:nvPr/>
        </p:nvSpPr>
        <p:spPr>
          <a:xfrm>
            <a:off x="122900" y="2418233"/>
            <a:ext cx="12072000" cy="7228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3200" b="1" kern="0">
              <a:solidFill>
                <a:srgbClr val="000000"/>
              </a:solidFill>
              <a:latin typeface="Arial"/>
              <a:cs typeface="Arial"/>
              <a:sym typeface="Arial"/>
            </a:endParaRPr>
          </a:p>
        </p:txBody>
      </p:sp>
      <p:sp>
        <p:nvSpPr>
          <p:cNvPr id="145" name="Google Shape;145;p26"/>
          <p:cNvSpPr txBox="1">
            <a:spLocks noGrp="1"/>
          </p:cNvSpPr>
          <p:nvPr>
            <p:ph type="title"/>
          </p:nvPr>
        </p:nvSpPr>
        <p:spPr>
          <a:xfrm>
            <a:off x="366400" y="2068200"/>
            <a:ext cx="11825600" cy="831200"/>
          </a:xfrm>
          <a:prstGeom prst="rect">
            <a:avLst/>
          </a:prstGeom>
        </p:spPr>
        <p:txBody>
          <a:bodyPr spcFirstLastPara="1" wrap="square" lIns="121900" tIns="121900" rIns="121900" bIns="121900" anchor="t" anchorCtr="0">
            <a:normAutofit fontScale="90000"/>
          </a:bodyPr>
          <a:lstStyle/>
          <a:p>
            <a:r>
              <a:rPr lang="en" sz="2933"/>
              <a:t>Over </a:t>
            </a:r>
            <a:r>
              <a:rPr lang="en" sz="12533"/>
              <a:t>80%</a:t>
            </a:r>
            <a:r>
              <a:rPr lang="en"/>
              <a:t> </a:t>
            </a:r>
            <a:r>
              <a:rPr lang="en" sz="2933"/>
              <a:t>of pregnancy-related deaths are preventable</a:t>
            </a:r>
            <a:endParaRPr sz="2933"/>
          </a:p>
        </p:txBody>
      </p:sp>
      <p:pic>
        <p:nvPicPr>
          <p:cNvPr id="146" name="Google Shape;146;p26"/>
          <p:cNvPicPr preferRelativeResize="0"/>
          <p:nvPr/>
        </p:nvPicPr>
        <p:blipFill>
          <a:blip r:embed="rId3">
            <a:alphaModFix/>
          </a:blip>
          <a:stretch>
            <a:fillRect/>
          </a:stretch>
        </p:blipFill>
        <p:spPr>
          <a:xfrm>
            <a:off x="1" y="6282768"/>
            <a:ext cx="12191999" cy="575233"/>
          </a:xfrm>
          <a:prstGeom prst="rect">
            <a:avLst/>
          </a:prstGeom>
          <a:noFill/>
          <a:ln>
            <a:noFill/>
          </a:ln>
        </p:spPr>
      </p:pic>
      <p:sp>
        <p:nvSpPr>
          <p:cNvPr id="147" name="Google Shape;147;p26"/>
          <p:cNvSpPr txBox="1"/>
          <p:nvPr/>
        </p:nvSpPr>
        <p:spPr>
          <a:xfrm>
            <a:off x="10779500" y="5814767"/>
            <a:ext cx="4000000" cy="737084"/>
          </a:xfrm>
          <a:prstGeom prst="rect">
            <a:avLst/>
          </a:prstGeom>
          <a:noFill/>
          <a:ln>
            <a:noFill/>
          </a:ln>
        </p:spPr>
        <p:txBody>
          <a:bodyPr spcFirstLastPara="1" wrap="square" lIns="121900" tIns="121900" rIns="121900" bIns="121900" anchor="t" anchorCtr="0">
            <a:spAutoFit/>
          </a:bodyPr>
          <a:lstStyle/>
          <a:p>
            <a:pPr defTabSz="1219170">
              <a:lnSpc>
                <a:spcPct val="90000"/>
              </a:lnSpc>
              <a:spcBef>
                <a:spcPts val="533"/>
              </a:spcBef>
              <a:spcAft>
                <a:spcPts val="1600"/>
              </a:spcAft>
              <a:buClr>
                <a:srgbClr val="000000"/>
              </a:buClr>
            </a:pPr>
            <a:r>
              <a:rPr lang="en" sz="1600" i="1" kern="0">
                <a:solidFill>
                  <a:srgbClr val="7F7F7F"/>
                </a:solidFill>
                <a:latin typeface="Source Sans Pro"/>
                <a:ea typeface="Source Sans Pro"/>
                <a:cs typeface="Source Sans Pro"/>
                <a:sym typeface="Source Sans Pro"/>
              </a:rPr>
              <a:t>CDC 2020</a:t>
            </a:r>
            <a:endParaRPr sz="1600" kern="0">
              <a:solidFill>
                <a:srgbClr val="000000"/>
              </a:solidFill>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7"/>
          <p:cNvSpPr txBox="1"/>
          <p:nvPr/>
        </p:nvSpPr>
        <p:spPr>
          <a:xfrm>
            <a:off x="472133" y="1429000"/>
            <a:ext cx="4000000" cy="4000000"/>
          </a:xfrm>
          <a:prstGeom prst="rect">
            <a:avLst/>
          </a:prstGeom>
          <a:noFill/>
          <a:ln>
            <a:noFill/>
          </a:ln>
        </p:spPr>
        <p:txBody>
          <a:bodyPr spcFirstLastPara="1" wrap="square" lIns="121900" tIns="121900" rIns="121900" bIns="121900" anchor="ctr" anchorCtr="0">
            <a:noAutofit/>
          </a:bodyPr>
          <a:lstStyle/>
          <a:p>
            <a:pPr defTabSz="1219170">
              <a:lnSpc>
                <a:spcPct val="115000"/>
              </a:lnSpc>
              <a:spcAft>
                <a:spcPts val="1067"/>
              </a:spcAft>
              <a:buClr>
                <a:srgbClr val="000000"/>
              </a:buClr>
            </a:pPr>
            <a:endParaRPr kern="0">
              <a:solidFill>
                <a:srgbClr val="1C1D1F"/>
              </a:solidFill>
              <a:highlight>
                <a:srgbClr val="FFFFFF"/>
              </a:highlight>
              <a:latin typeface="Nunito"/>
              <a:ea typeface="Nunito"/>
              <a:cs typeface="Nunito"/>
              <a:sym typeface="Nunito"/>
            </a:endParaRPr>
          </a:p>
        </p:txBody>
      </p:sp>
      <p:pic>
        <p:nvPicPr>
          <p:cNvPr id="153" name="Google Shape;153;p27"/>
          <p:cNvPicPr preferRelativeResize="0"/>
          <p:nvPr/>
        </p:nvPicPr>
        <p:blipFill>
          <a:blip r:embed="rId3">
            <a:alphaModFix/>
          </a:blip>
          <a:stretch>
            <a:fillRect/>
          </a:stretch>
        </p:blipFill>
        <p:spPr>
          <a:xfrm>
            <a:off x="1171767" y="0"/>
            <a:ext cx="9194533" cy="6149333"/>
          </a:xfrm>
          <a:prstGeom prst="rect">
            <a:avLst/>
          </a:prstGeom>
          <a:noFill/>
          <a:ln>
            <a:noFill/>
          </a:ln>
        </p:spPr>
      </p:pic>
      <p:sp>
        <p:nvSpPr>
          <p:cNvPr id="154" name="Google Shape;154;p27"/>
          <p:cNvSpPr txBox="1"/>
          <p:nvPr/>
        </p:nvSpPr>
        <p:spPr>
          <a:xfrm>
            <a:off x="10730533" y="5814767"/>
            <a:ext cx="1461600" cy="737084"/>
          </a:xfrm>
          <a:prstGeom prst="rect">
            <a:avLst/>
          </a:prstGeom>
          <a:noFill/>
          <a:ln>
            <a:noFill/>
          </a:ln>
        </p:spPr>
        <p:txBody>
          <a:bodyPr spcFirstLastPara="1" wrap="square" lIns="121900" tIns="121900" rIns="121900" bIns="121900" anchor="t" anchorCtr="0">
            <a:spAutoFit/>
          </a:bodyPr>
          <a:lstStyle/>
          <a:p>
            <a:pPr defTabSz="1219170">
              <a:lnSpc>
                <a:spcPct val="90000"/>
              </a:lnSpc>
              <a:spcBef>
                <a:spcPts val="533"/>
              </a:spcBef>
              <a:spcAft>
                <a:spcPts val="1600"/>
              </a:spcAft>
              <a:buClr>
                <a:srgbClr val="000000"/>
              </a:buClr>
            </a:pPr>
            <a:r>
              <a:rPr lang="en" sz="1600" i="1" kern="0">
                <a:solidFill>
                  <a:srgbClr val="7F7F7F"/>
                </a:solidFill>
                <a:latin typeface="Source Sans Pro"/>
                <a:ea typeface="Source Sans Pro"/>
                <a:cs typeface="Source Sans Pro"/>
                <a:sym typeface="Source Sans Pro"/>
              </a:rPr>
              <a:t>CDC 2020</a:t>
            </a:r>
            <a:endParaRPr sz="1600" kern="0">
              <a:solidFill>
                <a:srgbClr val="000000"/>
              </a:solidFill>
              <a:latin typeface="Arial"/>
              <a:cs typeface="Arial"/>
              <a:sym typeface="Arial"/>
            </a:endParaRPr>
          </a:p>
        </p:txBody>
      </p:sp>
      <p:pic>
        <p:nvPicPr>
          <p:cNvPr id="155" name="Google Shape;155;p27"/>
          <p:cNvPicPr preferRelativeResize="0"/>
          <p:nvPr/>
        </p:nvPicPr>
        <p:blipFill>
          <a:blip r:embed="rId4">
            <a:alphaModFix/>
          </a:blip>
          <a:stretch>
            <a:fillRect/>
          </a:stretch>
        </p:blipFill>
        <p:spPr>
          <a:xfrm>
            <a:off x="1" y="6282768"/>
            <a:ext cx="12191999" cy="5752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p:nvPr/>
        </p:nvSpPr>
        <p:spPr>
          <a:xfrm>
            <a:off x="472133" y="1429000"/>
            <a:ext cx="4000000" cy="4000000"/>
          </a:xfrm>
          <a:prstGeom prst="rect">
            <a:avLst/>
          </a:prstGeom>
          <a:noFill/>
          <a:ln>
            <a:noFill/>
          </a:ln>
        </p:spPr>
        <p:txBody>
          <a:bodyPr spcFirstLastPara="1" wrap="square" lIns="121900" tIns="121900" rIns="121900" bIns="121900" anchor="ctr" anchorCtr="0">
            <a:noAutofit/>
          </a:bodyPr>
          <a:lstStyle/>
          <a:p>
            <a:pPr defTabSz="1219170">
              <a:lnSpc>
                <a:spcPct val="115000"/>
              </a:lnSpc>
              <a:spcAft>
                <a:spcPts val="1067"/>
              </a:spcAft>
              <a:buClr>
                <a:srgbClr val="000000"/>
              </a:buClr>
            </a:pPr>
            <a:endParaRPr kern="0">
              <a:solidFill>
                <a:srgbClr val="1C1D1F"/>
              </a:solidFill>
              <a:highlight>
                <a:srgbClr val="FFFFFF"/>
              </a:highlight>
              <a:latin typeface="Nunito"/>
              <a:ea typeface="Nunito"/>
              <a:cs typeface="Nunito"/>
              <a:sym typeface="Nunito"/>
            </a:endParaRPr>
          </a:p>
        </p:txBody>
      </p:sp>
      <p:graphicFrame>
        <p:nvGraphicFramePr>
          <p:cNvPr id="161" name="Google Shape;161;p28"/>
          <p:cNvGraphicFramePr/>
          <p:nvPr/>
        </p:nvGraphicFramePr>
        <p:xfrm>
          <a:off x="1832168" y="540533"/>
          <a:ext cx="8527633" cy="4547000"/>
        </p:xfrm>
        <a:graphic>
          <a:graphicData uri="http://schemas.openxmlformats.org/drawingml/2006/table">
            <a:tbl>
              <a:tblPr>
                <a:noFill/>
              </a:tblPr>
              <a:tblGrid>
                <a:gridCol w="4643400">
                  <a:extLst>
                    <a:ext uri="{9D8B030D-6E8A-4147-A177-3AD203B41FA5}">
                      <a16:colId xmlns:a16="http://schemas.microsoft.com/office/drawing/2014/main" val="20000"/>
                    </a:ext>
                  </a:extLst>
                </a:gridCol>
                <a:gridCol w="3884233">
                  <a:extLst>
                    <a:ext uri="{9D8B030D-6E8A-4147-A177-3AD203B41FA5}">
                      <a16:colId xmlns:a16="http://schemas.microsoft.com/office/drawing/2014/main" val="20001"/>
                    </a:ext>
                  </a:extLst>
                </a:gridCol>
              </a:tblGrid>
              <a:tr h="1002583">
                <a:tc>
                  <a:txBody>
                    <a:bodyPr/>
                    <a:lstStyle/>
                    <a:p>
                      <a:pPr marL="0" lvl="0" indent="0" algn="l" rtl="0">
                        <a:spcBef>
                          <a:spcPts val="0"/>
                        </a:spcBef>
                        <a:spcAft>
                          <a:spcPts val="0"/>
                        </a:spcAft>
                        <a:buNone/>
                      </a:pPr>
                      <a:endParaRPr sz="2500"/>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2500" b="1"/>
                        <a:t>% of pregnancy-related deaths</a:t>
                      </a:r>
                      <a:endParaRPr sz="25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43004">
                <a:tc>
                  <a:txBody>
                    <a:bodyPr/>
                    <a:lstStyle/>
                    <a:p>
                      <a:pPr marL="0" lvl="0" indent="0" algn="l" rtl="0">
                        <a:spcBef>
                          <a:spcPts val="0"/>
                        </a:spcBef>
                        <a:spcAft>
                          <a:spcPts val="0"/>
                        </a:spcAft>
                        <a:buNone/>
                      </a:pPr>
                      <a:r>
                        <a:rPr lang="en" sz="2500" b="1"/>
                        <a:t>Mental health conditions</a:t>
                      </a:r>
                      <a:endParaRPr sz="25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t>22.5</a:t>
                      </a:r>
                      <a:endParaRPr sz="2500"/>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43004">
                <a:tc>
                  <a:txBody>
                    <a:bodyPr/>
                    <a:lstStyle/>
                    <a:p>
                      <a:pPr marL="0" lvl="0" indent="0" algn="l" rtl="0">
                        <a:spcBef>
                          <a:spcPts val="0"/>
                        </a:spcBef>
                        <a:spcAft>
                          <a:spcPts val="0"/>
                        </a:spcAft>
                        <a:buNone/>
                      </a:pPr>
                      <a:r>
                        <a:rPr lang="en" sz="2500" b="1"/>
                        <a:t>Cardiovascular conditions</a:t>
                      </a:r>
                      <a:endParaRPr sz="25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t>16.6</a:t>
                      </a:r>
                      <a:endParaRPr sz="2500"/>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43004">
                <a:tc>
                  <a:txBody>
                    <a:bodyPr/>
                    <a:lstStyle/>
                    <a:p>
                      <a:pPr marL="0" lvl="0" indent="0" algn="l" rtl="0">
                        <a:spcBef>
                          <a:spcPts val="0"/>
                        </a:spcBef>
                        <a:spcAft>
                          <a:spcPts val="0"/>
                        </a:spcAft>
                        <a:buNone/>
                      </a:pPr>
                      <a:r>
                        <a:rPr lang="en" sz="2500" b="1"/>
                        <a:t>Infection</a:t>
                      </a:r>
                      <a:endParaRPr sz="25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t>16.4</a:t>
                      </a:r>
                      <a:endParaRPr sz="2500"/>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43004">
                <a:tc>
                  <a:txBody>
                    <a:bodyPr/>
                    <a:lstStyle/>
                    <a:p>
                      <a:pPr marL="0" lvl="0" indent="0" algn="l" rtl="0">
                        <a:spcBef>
                          <a:spcPts val="0"/>
                        </a:spcBef>
                        <a:spcAft>
                          <a:spcPts val="0"/>
                        </a:spcAft>
                        <a:buNone/>
                      </a:pPr>
                      <a:r>
                        <a:rPr lang="en" sz="2500" b="1"/>
                        <a:t>Hemorrhage</a:t>
                      </a:r>
                      <a:endParaRPr sz="25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t>11.2</a:t>
                      </a:r>
                      <a:endParaRPr sz="2500"/>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43004">
                <a:tc>
                  <a:txBody>
                    <a:bodyPr/>
                    <a:lstStyle/>
                    <a:p>
                      <a:pPr marL="0" lvl="0" indent="0" algn="l" rtl="0">
                        <a:spcBef>
                          <a:spcPts val="0"/>
                        </a:spcBef>
                        <a:spcAft>
                          <a:spcPts val="0"/>
                        </a:spcAft>
                        <a:buNone/>
                      </a:pPr>
                      <a:r>
                        <a:rPr lang="en" sz="2500" b="1"/>
                        <a:t>Embolism</a:t>
                      </a:r>
                      <a:endParaRPr sz="25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t>8.6</a:t>
                      </a:r>
                      <a:endParaRPr sz="2500"/>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002583">
                <a:tc>
                  <a:txBody>
                    <a:bodyPr/>
                    <a:lstStyle/>
                    <a:p>
                      <a:pPr marL="0" lvl="0" indent="0" algn="l" rtl="0">
                        <a:spcBef>
                          <a:spcPts val="0"/>
                        </a:spcBef>
                        <a:spcAft>
                          <a:spcPts val="0"/>
                        </a:spcAft>
                        <a:buNone/>
                      </a:pPr>
                      <a:r>
                        <a:rPr lang="en" sz="2500" b="1"/>
                        <a:t>Hypertensive disorders of pregnancy</a:t>
                      </a:r>
                      <a:endParaRPr sz="25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2500"/>
                        <a:t>7.1</a:t>
                      </a:r>
                      <a:endParaRPr sz="2500"/>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62" name="Google Shape;162;p28"/>
          <p:cNvSpPr txBox="1"/>
          <p:nvPr/>
        </p:nvSpPr>
        <p:spPr>
          <a:xfrm>
            <a:off x="7903433" y="5087533"/>
            <a:ext cx="1708400" cy="930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800" b="1" kern="0" dirty="0">
                <a:solidFill>
                  <a:srgbClr val="000000"/>
                </a:solidFill>
                <a:latin typeface="Arial"/>
                <a:cs typeface="Arial"/>
                <a:sym typeface="Arial"/>
              </a:rPr>
              <a:t>82%</a:t>
            </a:r>
            <a:endParaRPr sz="4800" b="1" kern="0" dirty="0">
              <a:solidFill>
                <a:srgbClr val="000000"/>
              </a:solidFill>
              <a:latin typeface="Arial"/>
              <a:cs typeface="Arial"/>
              <a:sym typeface="Arial"/>
            </a:endParaRPr>
          </a:p>
        </p:txBody>
      </p:sp>
      <p:sp>
        <p:nvSpPr>
          <p:cNvPr id="163" name="Google Shape;163;p28"/>
          <p:cNvSpPr txBox="1"/>
          <p:nvPr/>
        </p:nvSpPr>
        <p:spPr>
          <a:xfrm>
            <a:off x="10730533" y="5814767"/>
            <a:ext cx="1461600" cy="737084"/>
          </a:xfrm>
          <a:prstGeom prst="rect">
            <a:avLst/>
          </a:prstGeom>
          <a:noFill/>
          <a:ln>
            <a:noFill/>
          </a:ln>
        </p:spPr>
        <p:txBody>
          <a:bodyPr spcFirstLastPara="1" wrap="square" lIns="121900" tIns="121900" rIns="121900" bIns="121900" anchor="t" anchorCtr="0">
            <a:spAutoFit/>
          </a:bodyPr>
          <a:lstStyle/>
          <a:p>
            <a:pPr defTabSz="1219170">
              <a:lnSpc>
                <a:spcPct val="90000"/>
              </a:lnSpc>
              <a:spcBef>
                <a:spcPts val="533"/>
              </a:spcBef>
              <a:spcAft>
                <a:spcPts val="1600"/>
              </a:spcAft>
              <a:buClr>
                <a:srgbClr val="000000"/>
              </a:buClr>
            </a:pPr>
            <a:r>
              <a:rPr lang="en" sz="1600" i="1" kern="0" dirty="0">
                <a:solidFill>
                  <a:srgbClr val="7F7F7F"/>
                </a:solidFill>
                <a:latin typeface="Source Sans Pro"/>
                <a:ea typeface="Source Sans Pro"/>
                <a:cs typeface="Source Sans Pro"/>
                <a:sym typeface="Source Sans Pro"/>
              </a:rPr>
              <a:t>CDC 2020</a:t>
            </a:r>
            <a:endParaRPr sz="1600" kern="0" dirty="0">
              <a:solidFill>
                <a:srgbClr val="000000"/>
              </a:solidFill>
              <a:latin typeface="Arial"/>
              <a:cs typeface="Arial"/>
              <a:sym typeface="Arial"/>
            </a:endParaRPr>
          </a:p>
        </p:txBody>
      </p:sp>
      <p:pic>
        <p:nvPicPr>
          <p:cNvPr id="164" name="Google Shape;164;p28"/>
          <p:cNvPicPr preferRelativeResize="0"/>
          <p:nvPr/>
        </p:nvPicPr>
        <p:blipFill>
          <a:blip r:embed="rId3">
            <a:alphaModFix/>
          </a:blip>
          <a:stretch>
            <a:fillRect/>
          </a:stretch>
        </p:blipFill>
        <p:spPr>
          <a:xfrm>
            <a:off x="1" y="6282768"/>
            <a:ext cx="12191999" cy="5752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a:bodyPr>
          <a:lstStyle/>
          <a:p>
            <a:r>
              <a:rPr lang="en"/>
              <a:t>Patient experience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4">
          <a:extLst>
            <a:ext uri="{FF2B5EF4-FFF2-40B4-BE49-F238E27FC236}">
              <a16:creationId xmlns:a16="http://schemas.microsoft.com/office/drawing/2014/main" id="{907AFC65-4C3B-9776-E46B-87B53FA149E1}"/>
            </a:ext>
          </a:extLst>
        </p:cNvPr>
        <p:cNvGrpSpPr/>
        <p:nvPr/>
      </p:nvGrpSpPr>
      <p:grpSpPr>
        <a:xfrm>
          <a:off x="0" y="0"/>
          <a:ext cx="0" cy="0"/>
          <a:chOff x="0" y="0"/>
          <a:chExt cx="0" cy="0"/>
        </a:xfrm>
      </p:grpSpPr>
      <p:pic>
        <p:nvPicPr>
          <p:cNvPr id="175" name="Google Shape;175;p30" descr="A map of the united states&#10;&#10;Description automatically generated">
            <a:extLst>
              <a:ext uri="{FF2B5EF4-FFF2-40B4-BE49-F238E27FC236}">
                <a16:creationId xmlns:a16="http://schemas.microsoft.com/office/drawing/2014/main" id="{99FF7499-0344-BA6E-300A-D9AC3A1D7A38}"/>
              </a:ext>
            </a:extLst>
          </p:cNvPr>
          <p:cNvPicPr preferRelativeResize="0"/>
          <p:nvPr/>
        </p:nvPicPr>
        <p:blipFill rotWithShape="1">
          <a:blip r:embed="rId3">
            <a:alphaModFix/>
          </a:blip>
          <a:srcRect/>
          <a:stretch/>
        </p:blipFill>
        <p:spPr>
          <a:xfrm>
            <a:off x="4114802" y="2017585"/>
            <a:ext cx="3398039" cy="3253575"/>
          </a:xfrm>
          <a:prstGeom prst="rect">
            <a:avLst/>
          </a:prstGeom>
          <a:noFill/>
          <a:ln>
            <a:noFill/>
          </a:ln>
        </p:spPr>
      </p:pic>
      <p:pic>
        <p:nvPicPr>
          <p:cNvPr id="176" name="Google Shape;176;p30" descr="A map of different colors&#10;&#10;Description automatically generated">
            <a:extLst>
              <a:ext uri="{FF2B5EF4-FFF2-40B4-BE49-F238E27FC236}">
                <a16:creationId xmlns:a16="http://schemas.microsoft.com/office/drawing/2014/main" id="{05F833D7-3A04-7CDE-FF2C-4A2AA5A2A86C}"/>
              </a:ext>
            </a:extLst>
          </p:cNvPr>
          <p:cNvPicPr preferRelativeResize="0"/>
          <p:nvPr/>
        </p:nvPicPr>
        <p:blipFill rotWithShape="1">
          <a:blip r:embed="rId4">
            <a:alphaModFix/>
          </a:blip>
          <a:srcRect/>
          <a:stretch/>
        </p:blipFill>
        <p:spPr>
          <a:xfrm>
            <a:off x="343468" y="2017585"/>
            <a:ext cx="3467425" cy="3253575"/>
          </a:xfrm>
          <a:prstGeom prst="rect">
            <a:avLst/>
          </a:prstGeom>
          <a:noFill/>
          <a:ln>
            <a:noFill/>
          </a:ln>
        </p:spPr>
      </p:pic>
      <p:sp>
        <p:nvSpPr>
          <p:cNvPr id="177" name="Google Shape;177;p30">
            <a:extLst>
              <a:ext uri="{FF2B5EF4-FFF2-40B4-BE49-F238E27FC236}">
                <a16:creationId xmlns:a16="http://schemas.microsoft.com/office/drawing/2014/main" id="{821940EE-302B-38FA-765F-DCB98324FA40}"/>
              </a:ext>
            </a:extLst>
          </p:cNvPr>
          <p:cNvSpPr/>
          <p:nvPr/>
        </p:nvSpPr>
        <p:spPr>
          <a:xfrm>
            <a:off x="5649444" y="3359215"/>
            <a:ext cx="508000" cy="495200"/>
          </a:xfrm>
          <a:prstGeom prst="star5">
            <a:avLst>
              <a:gd name="adj" fmla="val 19098"/>
              <a:gd name="hf" fmla="val 105146"/>
              <a:gd name="vf" fmla="val 110557"/>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178" name="Google Shape;178;p30">
            <a:extLst>
              <a:ext uri="{FF2B5EF4-FFF2-40B4-BE49-F238E27FC236}">
                <a16:creationId xmlns:a16="http://schemas.microsoft.com/office/drawing/2014/main" id="{5CD7B739-F91B-19DB-A38D-0FF9DD0F226F}"/>
              </a:ext>
            </a:extLst>
          </p:cNvPr>
          <p:cNvSpPr/>
          <p:nvPr/>
        </p:nvSpPr>
        <p:spPr>
          <a:xfrm>
            <a:off x="1959305" y="3095393"/>
            <a:ext cx="508000" cy="495200"/>
          </a:xfrm>
          <a:prstGeom prst="star5">
            <a:avLst>
              <a:gd name="adj" fmla="val 19098"/>
              <a:gd name="hf" fmla="val 105146"/>
              <a:gd name="vf" fmla="val 110557"/>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pic>
        <p:nvPicPr>
          <p:cNvPr id="179" name="Google Shape;179;p30" descr="A map with a route&#10;&#10;Description automatically generated">
            <a:extLst>
              <a:ext uri="{FF2B5EF4-FFF2-40B4-BE49-F238E27FC236}">
                <a16:creationId xmlns:a16="http://schemas.microsoft.com/office/drawing/2014/main" id="{7ADDD717-287A-BB6B-F015-0F3E03B1F61E}"/>
              </a:ext>
            </a:extLst>
          </p:cNvPr>
          <p:cNvPicPr preferRelativeResize="0"/>
          <p:nvPr/>
        </p:nvPicPr>
        <p:blipFill rotWithShape="1">
          <a:blip r:embed="rId5">
            <a:alphaModFix/>
          </a:blip>
          <a:srcRect/>
          <a:stretch/>
        </p:blipFill>
        <p:spPr>
          <a:xfrm>
            <a:off x="7816748" y="2017585"/>
            <a:ext cx="4153000" cy="3253575"/>
          </a:xfrm>
          <a:prstGeom prst="rect">
            <a:avLst/>
          </a:prstGeom>
          <a:noFill/>
          <a:ln>
            <a:noFill/>
          </a:ln>
        </p:spPr>
      </p:pic>
      <p:sp>
        <p:nvSpPr>
          <p:cNvPr id="180" name="Google Shape;180;p30">
            <a:extLst>
              <a:ext uri="{FF2B5EF4-FFF2-40B4-BE49-F238E27FC236}">
                <a16:creationId xmlns:a16="http://schemas.microsoft.com/office/drawing/2014/main" id="{C7E31B47-8184-D49F-1D8D-6C3D0FAED751}"/>
              </a:ext>
            </a:extLst>
          </p:cNvPr>
          <p:cNvSpPr/>
          <p:nvPr/>
        </p:nvSpPr>
        <p:spPr>
          <a:xfrm>
            <a:off x="11135844" y="2978215"/>
            <a:ext cx="508000" cy="495200"/>
          </a:xfrm>
          <a:prstGeom prst="star5">
            <a:avLst>
              <a:gd name="adj" fmla="val 19098"/>
              <a:gd name="hf" fmla="val 105146"/>
              <a:gd name="vf" fmla="val 110557"/>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181" name="Google Shape;181;p30">
            <a:extLst>
              <a:ext uri="{FF2B5EF4-FFF2-40B4-BE49-F238E27FC236}">
                <a16:creationId xmlns:a16="http://schemas.microsoft.com/office/drawing/2014/main" id="{688E93FC-8AA6-8C83-6A07-5342EE574DA1}"/>
              </a:ext>
            </a:extLst>
          </p:cNvPr>
          <p:cNvSpPr txBox="1"/>
          <p:nvPr/>
        </p:nvSpPr>
        <p:spPr>
          <a:xfrm>
            <a:off x="9335069" y="6231791"/>
            <a:ext cx="2743600" cy="420716"/>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1067" kern="0">
                <a:solidFill>
                  <a:srgbClr val="611BB8"/>
                </a:solidFill>
                <a:latin typeface="Arial"/>
                <a:ea typeface="Arial"/>
                <a:cs typeface="Arial"/>
                <a:sym typeface="Arial"/>
              </a:rPr>
              <a:t>Images: Previously credited and Google Maps</a:t>
            </a:r>
            <a:endParaRPr sz="1467" kern="0">
              <a:solidFill>
                <a:srgbClr val="000000"/>
              </a:solidFill>
              <a:latin typeface="Arial"/>
              <a:cs typeface="Arial"/>
              <a:sym typeface="Arial"/>
            </a:endParaRPr>
          </a:p>
        </p:txBody>
      </p:sp>
    </p:spTree>
    <p:extLst>
      <p:ext uri="{BB962C8B-B14F-4D97-AF65-F5344CB8AC3E}">
        <p14:creationId xmlns:p14="http://schemas.microsoft.com/office/powerpoint/2010/main" val="4283179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30" descr="A map of the united states&#10;&#10;Description automatically generated"/>
          <p:cNvPicPr preferRelativeResize="0"/>
          <p:nvPr/>
        </p:nvPicPr>
        <p:blipFill rotWithShape="1">
          <a:blip r:embed="rId3">
            <a:alphaModFix/>
          </a:blip>
          <a:srcRect/>
          <a:stretch/>
        </p:blipFill>
        <p:spPr>
          <a:xfrm>
            <a:off x="4114802" y="2017585"/>
            <a:ext cx="3398039" cy="3253575"/>
          </a:xfrm>
          <a:prstGeom prst="rect">
            <a:avLst/>
          </a:prstGeom>
          <a:noFill/>
          <a:ln>
            <a:noFill/>
          </a:ln>
        </p:spPr>
      </p:pic>
      <p:pic>
        <p:nvPicPr>
          <p:cNvPr id="176" name="Google Shape;176;p30" descr="A map of different colors&#10;&#10;Description automatically generated"/>
          <p:cNvPicPr preferRelativeResize="0"/>
          <p:nvPr/>
        </p:nvPicPr>
        <p:blipFill rotWithShape="1">
          <a:blip r:embed="rId4">
            <a:alphaModFix/>
          </a:blip>
          <a:srcRect/>
          <a:stretch/>
        </p:blipFill>
        <p:spPr>
          <a:xfrm>
            <a:off x="343468" y="2017585"/>
            <a:ext cx="3467425" cy="3253575"/>
          </a:xfrm>
          <a:prstGeom prst="rect">
            <a:avLst/>
          </a:prstGeom>
          <a:noFill/>
          <a:ln>
            <a:noFill/>
          </a:ln>
        </p:spPr>
      </p:pic>
      <p:sp>
        <p:nvSpPr>
          <p:cNvPr id="177" name="Google Shape;177;p30"/>
          <p:cNvSpPr/>
          <p:nvPr/>
        </p:nvSpPr>
        <p:spPr>
          <a:xfrm>
            <a:off x="5649444" y="3359215"/>
            <a:ext cx="508000" cy="495200"/>
          </a:xfrm>
          <a:prstGeom prst="star5">
            <a:avLst>
              <a:gd name="adj" fmla="val 19098"/>
              <a:gd name="hf" fmla="val 105146"/>
              <a:gd name="vf" fmla="val 110557"/>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178" name="Google Shape;178;p30"/>
          <p:cNvSpPr/>
          <p:nvPr/>
        </p:nvSpPr>
        <p:spPr>
          <a:xfrm>
            <a:off x="1959305" y="3095393"/>
            <a:ext cx="508000" cy="495200"/>
          </a:xfrm>
          <a:prstGeom prst="star5">
            <a:avLst>
              <a:gd name="adj" fmla="val 19098"/>
              <a:gd name="hf" fmla="val 105146"/>
              <a:gd name="vf" fmla="val 110557"/>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pic>
        <p:nvPicPr>
          <p:cNvPr id="179" name="Google Shape;179;p30" descr="A map with a route&#10;&#10;Description automatically generated"/>
          <p:cNvPicPr preferRelativeResize="0"/>
          <p:nvPr/>
        </p:nvPicPr>
        <p:blipFill rotWithShape="1">
          <a:blip r:embed="rId5">
            <a:alphaModFix/>
          </a:blip>
          <a:srcRect/>
          <a:stretch/>
        </p:blipFill>
        <p:spPr>
          <a:xfrm>
            <a:off x="7816748" y="2017585"/>
            <a:ext cx="4153000" cy="3253575"/>
          </a:xfrm>
          <a:prstGeom prst="rect">
            <a:avLst/>
          </a:prstGeom>
          <a:noFill/>
          <a:ln>
            <a:noFill/>
          </a:ln>
        </p:spPr>
      </p:pic>
      <p:sp>
        <p:nvSpPr>
          <p:cNvPr id="180" name="Google Shape;180;p30"/>
          <p:cNvSpPr/>
          <p:nvPr/>
        </p:nvSpPr>
        <p:spPr>
          <a:xfrm>
            <a:off x="11135844" y="2978215"/>
            <a:ext cx="508000" cy="495200"/>
          </a:xfrm>
          <a:prstGeom prst="star5">
            <a:avLst>
              <a:gd name="adj" fmla="val 19098"/>
              <a:gd name="hf" fmla="val 105146"/>
              <a:gd name="vf" fmla="val 110557"/>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33" tIns="45700" rIns="91433" bIns="45700"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181" name="Google Shape;181;p30"/>
          <p:cNvSpPr txBox="1"/>
          <p:nvPr/>
        </p:nvSpPr>
        <p:spPr>
          <a:xfrm>
            <a:off x="9335069" y="6231791"/>
            <a:ext cx="2743600" cy="420716"/>
          </a:xfrm>
          <a:prstGeom prst="rect">
            <a:avLst/>
          </a:prstGeom>
          <a:noFill/>
          <a:ln>
            <a:noFill/>
          </a:ln>
        </p:spPr>
        <p:txBody>
          <a:bodyPr spcFirstLastPara="1" wrap="square" lIns="91433" tIns="45700" rIns="91433" bIns="45700" anchor="t" anchorCtr="0">
            <a:spAutoFit/>
          </a:bodyPr>
          <a:lstStyle/>
          <a:p>
            <a:pPr defTabSz="1219170">
              <a:buClr>
                <a:srgbClr val="000000"/>
              </a:buClr>
            </a:pPr>
            <a:r>
              <a:rPr lang="en" sz="1067" kern="0">
                <a:solidFill>
                  <a:srgbClr val="611BB8"/>
                </a:solidFill>
                <a:latin typeface="Arial"/>
                <a:ea typeface="Arial"/>
                <a:cs typeface="Arial"/>
                <a:sym typeface="Arial"/>
              </a:rPr>
              <a:t>Images: Previously credited and Google Maps</a:t>
            </a:r>
            <a:endParaRPr sz="1467" kern="0">
              <a:solidFill>
                <a:srgbClr val="000000"/>
              </a:solidFill>
              <a:latin typeface="Arial"/>
              <a:cs typeface="Arial"/>
              <a:sym typeface="Arial"/>
            </a:endParaRPr>
          </a:p>
        </p:txBody>
      </p:sp>
      <p:pic>
        <p:nvPicPr>
          <p:cNvPr id="182" name="Google Shape;182;p30"/>
          <p:cNvPicPr preferRelativeResize="0"/>
          <p:nvPr/>
        </p:nvPicPr>
        <p:blipFill>
          <a:blip r:embed="rId6">
            <a:alphaModFix/>
          </a:blip>
          <a:stretch>
            <a:fillRect/>
          </a:stretch>
        </p:blipFill>
        <p:spPr>
          <a:xfrm>
            <a:off x="0" y="0"/>
            <a:ext cx="12192000" cy="6858000"/>
          </a:xfrm>
          <a:prstGeom prst="rect">
            <a:avLst/>
          </a:prstGeom>
          <a:noFill/>
          <a:ln>
            <a:noFill/>
          </a:ln>
        </p:spPr>
      </p:pic>
      <p:sp>
        <p:nvSpPr>
          <p:cNvPr id="2" name="Rectangle 1">
            <a:extLst>
              <a:ext uri="{FF2B5EF4-FFF2-40B4-BE49-F238E27FC236}">
                <a16:creationId xmlns:a16="http://schemas.microsoft.com/office/drawing/2014/main" id="{BC156C8A-731E-FD9B-A356-E8E79877A74B}"/>
              </a:ext>
            </a:extLst>
          </p:cNvPr>
          <p:cNvSpPr/>
          <p:nvPr/>
        </p:nvSpPr>
        <p:spPr>
          <a:xfrm>
            <a:off x="9448801" y="1232452"/>
            <a:ext cx="1815548" cy="1457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 name="Rectangle 2">
            <a:extLst>
              <a:ext uri="{FF2B5EF4-FFF2-40B4-BE49-F238E27FC236}">
                <a16:creationId xmlns:a16="http://schemas.microsoft.com/office/drawing/2014/main" id="{14A44A87-428E-811B-2622-8B5930BBEFF6}"/>
              </a:ext>
            </a:extLst>
          </p:cNvPr>
          <p:cNvSpPr/>
          <p:nvPr/>
        </p:nvSpPr>
        <p:spPr>
          <a:xfrm>
            <a:off x="-92763" y="1117599"/>
            <a:ext cx="1815548" cy="1457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1"/>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Rectangle 1">
            <a:extLst>
              <a:ext uri="{FF2B5EF4-FFF2-40B4-BE49-F238E27FC236}">
                <a16:creationId xmlns:a16="http://schemas.microsoft.com/office/drawing/2014/main" id="{AE16F36D-CD98-56F0-6BB4-D7AA2647750C}"/>
              </a:ext>
            </a:extLst>
          </p:cNvPr>
          <p:cNvSpPr/>
          <p:nvPr/>
        </p:nvSpPr>
        <p:spPr>
          <a:xfrm>
            <a:off x="-101599" y="1161772"/>
            <a:ext cx="1815548" cy="1457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 name="Rectangle 2">
            <a:extLst>
              <a:ext uri="{FF2B5EF4-FFF2-40B4-BE49-F238E27FC236}">
                <a16:creationId xmlns:a16="http://schemas.microsoft.com/office/drawing/2014/main" id="{E62CA06B-8E3C-68BF-B139-6366C28FF6DC}"/>
              </a:ext>
            </a:extLst>
          </p:cNvPr>
          <p:cNvSpPr/>
          <p:nvPr/>
        </p:nvSpPr>
        <p:spPr>
          <a:xfrm>
            <a:off x="9453219" y="989493"/>
            <a:ext cx="1815548" cy="14577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a:bodyPr>
          <a:lstStyle/>
          <a:p>
            <a:r>
              <a:rPr lang="en"/>
              <a:t>Examples of initiatives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354000" y="1575600"/>
            <a:ext cx="5393600" cy="2044800"/>
          </a:xfrm>
          <a:prstGeom prst="rect">
            <a:avLst/>
          </a:prstGeom>
        </p:spPr>
        <p:txBody>
          <a:bodyPr spcFirstLastPara="1" wrap="square" lIns="121900" tIns="121900" rIns="121900" bIns="121900" anchor="b" anchorCtr="0">
            <a:normAutofit/>
          </a:bodyPr>
          <a:lstStyle/>
          <a:p>
            <a:r>
              <a:rPr lang="en"/>
              <a:t>ObRED</a:t>
            </a:r>
            <a:endParaRPr/>
          </a:p>
        </p:txBody>
      </p:sp>
      <p:pic>
        <p:nvPicPr>
          <p:cNvPr id="198" name="Google Shape;198;p33"/>
          <p:cNvPicPr preferRelativeResize="0"/>
          <p:nvPr/>
        </p:nvPicPr>
        <p:blipFill>
          <a:blip r:embed="rId3">
            <a:alphaModFix/>
          </a:blip>
          <a:stretch>
            <a:fillRect/>
          </a:stretch>
        </p:blipFill>
        <p:spPr>
          <a:xfrm>
            <a:off x="6586001" y="221199"/>
            <a:ext cx="5065233" cy="63951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title"/>
          </p:nvPr>
        </p:nvSpPr>
        <p:spPr>
          <a:xfrm>
            <a:off x="415600" y="593367"/>
            <a:ext cx="5419600" cy="1351600"/>
          </a:xfrm>
          <a:prstGeom prst="rect">
            <a:avLst/>
          </a:prstGeom>
        </p:spPr>
        <p:txBody>
          <a:bodyPr spcFirstLastPara="1" wrap="square" lIns="121900" tIns="121900" rIns="121900" bIns="121900" anchor="t" anchorCtr="0">
            <a:normAutofit/>
          </a:bodyPr>
          <a:lstStyle/>
          <a:p>
            <a:r>
              <a:rPr lang="en" sz="3200"/>
              <a:t>Readiness checklists &amp; evaluations</a:t>
            </a:r>
            <a:endParaRPr sz="3200"/>
          </a:p>
        </p:txBody>
      </p:sp>
      <p:pic>
        <p:nvPicPr>
          <p:cNvPr id="204" name="Google Shape;204;p34" title="Readiness evaluations.jpg"/>
          <p:cNvPicPr preferRelativeResize="0"/>
          <p:nvPr/>
        </p:nvPicPr>
        <p:blipFill rotWithShape="1">
          <a:blip r:embed="rId3">
            <a:alphaModFix/>
          </a:blip>
          <a:srcRect r="2978"/>
          <a:stretch/>
        </p:blipFill>
        <p:spPr>
          <a:xfrm>
            <a:off x="943834" y="1749534"/>
            <a:ext cx="3830865" cy="5108469"/>
          </a:xfrm>
          <a:prstGeom prst="rect">
            <a:avLst/>
          </a:prstGeom>
          <a:noFill/>
          <a:ln>
            <a:noFill/>
          </a:ln>
        </p:spPr>
      </p:pic>
      <p:pic>
        <p:nvPicPr>
          <p:cNvPr id="205" name="Google Shape;205;p34" title="Clinical algorithms.jpg"/>
          <p:cNvPicPr preferRelativeResize="0"/>
          <p:nvPr/>
        </p:nvPicPr>
        <p:blipFill rotWithShape="1">
          <a:blip r:embed="rId4">
            <a:alphaModFix/>
          </a:blip>
          <a:srcRect r="3034"/>
          <a:stretch/>
        </p:blipFill>
        <p:spPr>
          <a:xfrm>
            <a:off x="7016133" y="1536167"/>
            <a:ext cx="3714467" cy="4956167"/>
          </a:xfrm>
          <a:prstGeom prst="rect">
            <a:avLst/>
          </a:prstGeom>
          <a:noFill/>
          <a:ln>
            <a:noFill/>
          </a:ln>
        </p:spPr>
      </p:pic>
      <p:sp>
        <p:nvSpPr>
          <p:cNvPr id="206" name="Google Shape;206;p34"/>
          <p:cNvSpPr txBox="1">
            <a:spLocks noGrp="1"/>
          </p:cNvSpPr>
          <p:nvPr>
            <p:ph type="title"/>
          </p:nvPr>
        </p:nvSpPr>
        <p:spPr>
          <a:xfrm>
            <a:off x="6327167" y="593367"/>
            <a:ext cx="5092400" cy="942800"/>
          </a:xfrm>
          <a:prstGeom prst="rect">
            <a:avLst/>
          </a:prstGeom>
        </p:spPr>
        <p:txBody>
          <a:bodyPr spcFirstLastPara="1" wrap="square" lIns="121900" tIns="121900" rIns="121900" bIns="121900" anchor="t" anchorCtr="0">
            <a:noAutofit/>
          </a:bodyPr>
          <a:lstStyle/>
          <a:p>
            <a:pPr>
              <a:buSzPts val="990"/>
            </a:pPr>
            <a:r>
              <a:rPr lang="en" sz="3200"/>
              <a:t>Education &amp; simulation </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5E09-94DC-0BCC-CE18-40750DA9F111}"/>
              </a:ext>
            </a:extLst>
          </p:cNvPr>
          <p:cNvSpPr>
            <a:spLocks noGrp="1"/>
          </p:cNvSpPr>
          <p:nvPr>
            <p:ph type="title"/>
          </p:nvPr>
        </p:nvSpPr>
        <p:spPr>
          <a:xfrm>
            <a:off x="838200" y="140433"/>
            <a:ext cx="8346831" cy="1325563"/>
          </a:xfrm>
        </p:spPr>
        <p:txBody>
          <a:bodyPr/>
          <a:lstStyle/>
          <a:p>
            <a:r>
              <a:rPr lang="en-US"/>
              <a:t>Disclaimer and Disclosures </a:t>
            </a:r>
          </a:p>
        </p:txBody>
      </p:sp>
      <p:sp>
        <p:nvSpPr>
          <p:cNvPr id="3" name="TextBox 2">
            <a:extLst>
              <a:ext uri="{FF2B5EF4-FFF2-40B4-BE49-F238E27FC236}">
                <a16:creationId xmlns:a16="http://schemas.microsoft.com/office/drawing/2014/main" id="{6E663F46-A5AC-35E9-F943-82F2F07E7008}"/>
              </a:ext>
            </a:extLst>
          </p:cNvPr>
          <p:cNvSpPr txBox="1"/>
          <p:nvPr/>
        </p:nvSpPr>
        <p:spPr>
          <a:xfrm>
            <a:off x="1129973" y="1465383"/>
            <a:ext cx="629626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i="1" dirty="0">
              <a:ea typeface="+mn-lt"/>
              <a:cs typeface="+mn-lt"/>
            </a:endParaRPr>
          </a:p>
          <a:p>
            <a:r>
              <a:rPr lang="en-US" dirty="0">
                <a:ea typeface="+mn-lt"/>
                <a:cs typeface="+mn-lt"/>
              </a:rPr>
              <a:t>This activity is facilitated by the Alliance for Innovation on Maternal Health which is funded through a cooperative agreement between ACOG and the Health Resource and Services Administration Maternal Child Health Bureau (HRSA MCHB). </a:t>
            </a:r>
            <a:endParaRPr lang="en-US" dirty="0"/>
          </a:p>
          <a:p>
            <a:endParaRPr lang="en-US" dirty="0">
              <a:ea typeface="+mn-lt"/>
              <a:cs typeface="+mn-lt"/>
            </a:endParaRPr>
          </a:p>
          <a:p>
            <a:r>
              <a:rPr lang="en-US" i="1" dirty="0">
                <a:ea typeface="+mn-lt"/>
                <a:cs typeface="+mn-lt"/>
              </a:rPr>
              <a:t>Disclaimer</a:t>
            </a:r>
            <a:r>
              <a:rPr lang="en-US" dirty="0">
                <a:ea typeface="+mn-lt"/>
                <a:cs typeface="+mn-lt"/>
              </a:rPr>
              <a:t>: Any mention of commercial products, goods or services displayed or discussed during this CE activity should not be interpreted to imply endorsement by NPWH or ACOG. </a:t>
            </a:r>
            <a:endParaRPr lang="en-US" dirty="0">
              <a:ea typeface="Open Sans"/>
              <a:cs typeface="Open Sans"/>
            </a:endParaRPr>
          </a:p>
          <a:p>
            <a:endParaRPr lang="en-US">
              <a:ea typeface="+mn-lt"/>
              <a:cs typeface="+mn-lt"/>
            </a:endParaRPr>
          </a:p>
          <a:p>
            <a:r>
              <a:rPr lang="en-US" i="1" dirty="0">
                <a:ea typeface="+mn-lt"/>
                <a:cs typeface="+mn-lt"/>
              </a:rPr>
              <a:t>Disclosure: </a:t>
            </a:r>
            <a:r>
              <a:rPr lang="en-US" dirty="0">
                <a:ea typeface="+mn-lt"/>
                <a:cs typeface="+mn-lt"/>
              </a:rPr>
              <a:t>The planners of this activity report no conflicts of interest. This activity has not received any commercial support.  </a:t>
            </a:r>
            <a:endParaRPr lang="en-US" dirty="0"/>
          </a:p>
          <a:p>
            <a:endParaRPr lang="en-US">
              <a:ea typeface="+mn-lt"/>
              <a:cs typeface="+mn-lt"/>
            </a:endParaRPr>
          </a:p>
          <a:p>
            <a:endParaRPr lang="en-US" dirty="0">
              <a:ea typeface="Open Sans"/>
              <a:cs typeface="Open Sans"/>
            </a:endParaRPr>
          </a:p>
          <a:p>
            <a:pPr algn="l"/>
            <a:endParaRPr lang="en-US">
              <a:ea typeface="Open Sans"/>
              <a:cs typeface="Open Sans"/>
            </a:endParaRPr>
          </a:p>
        </p:txBody>
      </p:sp>
      <p:pic>
        <p:nvPicPr>
          <p:cNvPr id="7" name="Picture 3" descr="A pink paper with tape on it&#10;&#10;AI-generated content may be incorrect.">
            <a:extLst>
              <a:ext uri="{FF2B5EF4-FFF2-40B4-BE49-F238E27FC236}">
                <a16:creationId xmlns:a16="http://schemas.microsoft.com/office/drawing/2014/main" id="{5F2BBCB1-4A45-EAD5-A882-2EF5DD51DC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733323" y="1228965"/>
            <a:ext cx="4245035" cy="3926696"/>
          </a:xfrm>
          <a:prstGeom prst="rect">
            <a:avLst/>
          </a:prstGeom>
        </p:spPr>
      </p:pic>
      <p:sp>
        <p:nvSpPr>
          <p:cNvPr id="9" name="TextBox 7">
            <a:extLst>
              <a:ext uri="{FF2B5EF4-FFF2-40B4-BE49-F238E27FC236}">
                <a16:creationId xmlns:a16="http://schemas.microsoft.com/office/drawing/2014/main" id="{82F4239F-B0B9-E941-BA12-CA24FAA17C9F}"/>
              </a:ext>
            </a:extLst>
          </p:cNvPr>
          <p:cNvSpPr txBox="1"/>
          <p:nvPr/>
        </p:nvSpPr>
        <p:spPr>
          <a:xfrm rot="180000">
            <a:off x="8315537" y="1921210"/>
            <a:ext cx="3084704" cy="30162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40638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a:ln>
                  <a:noFill/>
                </a:ln>
                <a:solidFill>
                  <a:prstClr val="white"/>
                </a:solidFill>
                <a:effectLst/>
                <a:uLnTx/>
                <a:uFillTx/>
                <a:latin typeface="Open Sans"/>
                <a:ea typeface="+mn-lt"/>
                <a:cs typeface="Calibri"/>
                <a:sym typeface="Arial"/>
              </a:rPr>
              <a:t>This program is supported by a cooperative agreement with the Health Resources and Services Administration (HRSA) of the U.S. Department of Health and Human Services (HHS) under grant number UC4MC49476. This information or content and conclusions are those of the author and should not be construed as the official position or policy of, nor should any endorsements be inferred by HRSA, HHS or the U.S. Government.</a:t>
            </a:r>
            <a:endParaRPr lang="en-US" sz="1400" b="0" i="0" u="none" strike="noStrike" kern="1200" cap="none" spc="0" normalizeH="0" baseline="0" noProof="0" dirty="0">
              <a:ln>
                <a:noFill/>
              </a:ln>
              <a:solidFill>
                <a:prstClr val="white"/>
              </a:solidFill>
              <a:effectLst/>
              <a:uLnTx/>
              <a:uFillTx/>
              <a:latin typeface="Open Sans"/>
              <a:ea typeface="+mn-lt"/>
              <a:cs typeface="Calibri"/>
            </a:endParaRPr>
          </a:p>
        </p:txBody>
      </p:sp>
    </p:spTree>
    <p:extLst>
      <p:ext uri="{BB962C8B-B14F-4D97-AF65-F5344CB8AC3E}">
        <p14:creationId xmlns:p14="http://schemas.microsoft.com/office/powerpoint/2010/main" val="4210806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txBox="1">
            <a:spLocks noGrp="1"/>
          </p:cNvSpPr>
          <p:nvPr>
            <p:ph type="title"/>
          </p:nvPr>
        </p:nvSpPr>
        <p:spPr>
          <a:xfrm>
            <a:off x="415600" y="593367"/>
            <a:ext cx="11360800" cy="831200"/>
          </a:xfrm>
          <a:prstGeom prst="rect">
            <a:avLst/>
          </a:prstGeom>
        </p:spPr>
        <p:txBody>
          <a:bodyPr spcFirstLastPara="1" wrap="square" lIns="121900" tIns="121900" rIns="121900" bIns="121900" anchor="t" anchorCtr="0">
            <a:normAutofit/>
          </a:bodyPr>
          <a:lstStyle/>
          <a:p>
            <a:r>
              <a:rPr lang="en"/>
              <a:t>West Virginia Experience</a:t>
            </a:r>
            <a:endParaRPr/>
          </a:p>
        </p:txBody>
      </p:sp>
      <p:sp>
        <p:nvSpPr>
          <p:cNvPr id="212" name="Google Shape;212;p3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Autofit/>
          </a:bodyPr>
          <a:lstStyle/>
          <a:p>
            <a:pPr indent="-474121">
              <a:buClr>
                <a:schemeClr val="dk2"/>
              </a:buClr>
              <a:buSzPts val="2000"/>
              <a:buChar char="-"/>
            </a:pPr>
            <a:r>
              <a:rPr lang="en" sz="2667">
                <a:solidFill>
                  <a:schemeClr val="dk2"/>
                </a:solidFill>
              </a:rPr>
              <a:t>ACOG and Perinatal partnership </a:t>
            </a:r>
            <a:endParaRPr sz="2667">
              <a:solidFill>
                <a:schemeClr val="dk2"/>
              </a:solidFill>
            </a:endParaRPr>
          </a:p>
          <a:p>
            <a:pPr indent="-474121">
              <a:buClr>
                <a:schemeClr val="dk2"/>
              </a:buClr>
              <a:buSzPts val="2000"/>
              <a:buChar char="-"/>
            </a:pPr>
            <a:r>
              <a:rPr lang="en" sz="2667">
                <a:solidFill>
                  <a:schemeClr val="dk2"/>
                </a:solidFill>
              </a:rPr>
              <a:t>Visit rural Emergency Rooms without OB care</a:t>
            </a:r>
            <a:endParaRPr sz="2667">
              <a:solidFill>
                <a:schemeClr val="dk2"/>
              </a:solidFill>
            </a:endParaRPr>
          </a:p>
          <a:p>
            <a:pPr indent="-474121">
              <a:buClr>
                <a:schemeClr val="dk2"/>
              </a:buClr>
              <a:buSzPts val="2000"/>
              <a:buChar char="-"/>
            </a:pPr>
            <a:r>
              <a:rPr lang="en" sz="2667">
                <a:solidFill>
                  <a:schemeClr val="dk2"/>
                </a:solidFill>
              </a:rPr>
              <a:t>Provide education</a:t>
            </a:r>
            <a:endParaRPr sz="2667">
              <a:solidFill>
                <a:schemeClr val="dk2"/>
              </a:solidFill>
            </a:endParaRPr>
          </a:p>
          <a:p>
            <a:pPr lvl="1" indent="-474121">
              <a:buClr>
                <a:schemeClr val="dk2"/>
              </a:buClr>
              <a:buSzPts val="2000"/>
              <a:buChar char="-"/>
            </a:pPr>
            <a:r>
              <a:rPr lang="en" sz="2667">
                <a:solidFill>
                  <a:schemeClr val="dk2"/>
                </a:solidFill>
              </a:rPr>
              <a:t>Triage process</a:t>
            </a:r>
            <a:endParaRPr sz="2667">
              <a:solidFill>
                <a:schemeClr val="dk2"/>
              </a:solidFill>
            </a:endParaRPr>
          </a:p>
          <a:p>
            <a:pPr lvl="1" indent="-474121">
              <a:buClr>
                <a:schemeClr val="dk2"/>
              </a:buClr>
              <a:buSzPts val="2000"/>
              <a:buChar char="-"/>
            </a:pPr>
            <a:r>
              <a:rPr lang="en" sz="2667">
                <a:solidFill>
                  <a:schemeClr val="dk2"/>
                </a:solidFill>
              </a:rPr>
              <a:t>Hypertension in pregnancy</a:t>
            </a:r>
            <a:endParaRPr sz="2667">
              <a:solidFill>
                <a:schemeClr val="dk2"/>
              </a:solidFill>
            </a:endParaRPr>
          </a:p>
          <a:p>
            <a:pPr lvl="1" indent="-474121">
              <a:buClr>
                <a:schemeClr val="dk2"/>
              </a:buClr>
              <a:buSzPts val="2000"/>
              <a:buChar char="-"/>
            </a:pPr>
            <a:r>
              <a:rPr lang="en" sz="2667">
                <a:solidFill>
                  <a:schemeClr val="dk2"/>
                </a:solidFill>
              </a:rPr>
              <a:t>Postpartum Hemorrhage</a:t>
            </a:r>
            <a:endParaRPr sz="2667">
              <a:solidFill>
                <a:schemeClr val="dk2"/>
              </a:solidFill>
            </a:endParaRPr>
          </a:p>
          <a:p>
            <a:pPr lvl="1" indent="-474121">
              <a:buClr>
                <a:schemeClr val="dk2"/>
              </a:buClr>
              <a:buSzPts val="2000"/>
              <a:buChar char="-"/>
            </a:pPr>
            <a:r>
              <a:rPr lang="en" sz="2667">
                <a:solidFill>
                  <a:schemeClr val="dk2"/>
                </a:solidFill>
              </a:rPr>
              <a:t>Vaccines</a:t>
            </a:r>
            <a:endParaRPr sz="2667">
              <a:solidFill>
                <a:schemeClr val="dk2"/>
              </a:solidFill>
            </a:endParaRPr>
          </a:p>
          <a:p>
            <a:pPr lvl="1" indent="-474121">
              <a:buClr>
                <a:schemeClr val="dk2"/>
              </a:buClr>
              <a:buSzPts val="2000"/>
              <a:buChar char="-"/>
            </a:pPr>
            <a:r>
              <a:rPr lang="en" sz="2667">
                <a:solidFill>
                  <a:schemeClr val="dk2"/>
                </a:solidFill>
              </a:rPr>
              <a:t>Maternal mental health</a:t>
            </a:r>
            <a:endParaRPr sz="2667">
              <a:solidFill>
                <a:schemeClr val="dk2"/>
              </a:solidFill>
            </a:endParaRPr>
          </a:p>
          <a:p>
            <a:pPr indent="-474121">
              <a:buClr>
                <a:schemeClr val="dk2"/>
              </a:buClr>
              <a:buSzPts val="2000"/>
              <a:buChar char="-"/>
            </a:pPr>
            <a:r>
              <a:rPr lang="en" sz="2667">
                <a:solidFill>
                  <a:schemeClr val="dk2"/>
                </a:solidFill>
              </a:rPr>
              <a:t>Provide resources</a:t>
            </a:r>
            <a:endParaRPr sz="2667">
              <a:solidFill>
                <a:schemeClr val="dk2"/>
              </a:solidFill>
            </a:endParaRPr>
          </a:p>
          <a:p>
            <a:pPr indent="-474121">
              <a:buClr>
                <a:schemeClr val="dk2"/>
              </a:buClr>
              <a:buSzPts val="2000"/>
              <a:buChar char="-"/>
            </a:pPr>
            <a:r>
              <a:rPr lang="en" sz="2667">
                <a:solidFill>
                  <a:schemeClr val="dk2"/>
                </a:solidFill>
              </a:rPr>
              <a:t>Delivery simulation </a:t>
            </a:r>
            <a:endParaRPr sz="2667">
              <a:solidFill>
                <a:schemeClr val="dk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rotWithShape="1">
          <a:blip r:embed="rId3">
            <a:alphaModFix/>
          </a:blip>
          <a:srcRect l="2229" t="2046" b="4504"/>
          <a:stretch/>
        </p:blipFill>
        <p:spPr>
          <a:xfrm>
            <a:off x="689516" y="1"/>
            <a:ext cx="10812976" cy="6857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7"/>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a:bodyPr>
          <a:lstStyle/>
          <a:p>
            <a:r>
              <a:rPr lang="en"/>
              <a:t>Taking action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8"/>
          <p:cNvPicPr preferRelativeResize="0"/>
          <p:nvPr/>
        </p:nvPicPr>
        <p:blipFill>
          <a:blip r:embed="rId3">
            <a:alphaModFix/>
          </a:blip>
          <a:stretch>
            <a:fillRect/>
          </a:stretch>
        </p:blipFill>
        <p:spPr>
          <a:xfrm>
            <a:off x="-158044" y="0"/>
            <a:ext cx="12350043" cy="6946899"/>
          </a:xfrm>
          <a:prstGeom prst="rect">
            <a:avLst/>
          </a:prstGeom>
          <a:noFill/>
          <a:ln>
            <a:noFill/>
          </a:ln>
        </p:spPr>
      </p:pic>
      <p:sp>
        <p:nvSpPr>
          <p:cNvPr id="228" name="Google Shape;228;p38"/>
          <p:cNvSpPr txBox="1"/>
          <p:nvPr/>
        </p:nvSpPr>
        <p:spPr>
          <a:xfrm>
            <a:off x="5298432" y="402097"/>
            <a:ext cx="8638800" cy="312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00" kern="0" dirty="0">
                <a:solidFill>
                  <a:srgbClr val="C77025">
                    <a:lumMod val="60000"/>
                    <a:lumOff val="40000"/>
                  </a:srgbClr>
                </a:solidFill>
                <a:latin typeface="Helvetica Neue"/>
                <a:ea typeface="Helvetica Neue"/>
                <a:cs typeface="Helvetica Neue"/>
                <a:sym typeface="Helvetica Neue"/>
              </a:rPr>
              <a:t>https://</a:t>
            </a:r>
            <a:r>
              <a:rPr lang="en" sz="1400" kern="0" dirty="0" err="1">
                <a:solidFill>
                  <a:srgbClr val="C77025">
                    <a:lumMod val="60000"/>
                    <a:lumOff val="40000"/>
                  </a:srgbClr>
                </a:solidFill>
                <a:latin typeface="Helvetica Neue"/>
                <a:ea typeface="Helvetica Neue"/>
                <a:cs typeface="Helvetica Neue"/>
                <a:sym typeface="Helvetica Neue"/>
              </a:rPr>
              <a:t>www.pexels.com</a:t>
            </a:r>
            <a:r>
              <a:rPr lang="en" sz="1400" kern="0" dirty="0">
                <a:solidFill>
                  <a:srgbClr val="C77025">
                    <a:lumMod val="60000"/>
                    <a:lumOff val="40000"/>
                  </a:srgbClr>
                </a:solidFill>
                <a:latin typeface="Helvetica Neue"/>
                <a:ea typeface="Helvetica Neue"/>
                <a:cs typeface="Helvetica Neue"/>
                <a:sym typeface="Helvetica Neue"/>
              </a:rPr>
              <a:t>/photo/high-five-hands-6146822/</a:t>
            </a:r>
            <a:endParaRPr sz="2400" kern="0" dirty="0">
              <a:solidFill>
                <a:srgbClr val="C77025">
                  <a:lumMod val="60000"/>
                  <a:lumOff val="40000"/>
                </a:srgbClr>
              </a:solidFill>
              <a:latin typeface="Source Sans Pro"/>
              <a:ea typeface="Source Sans Pro"/>
              <a:cs typeface="Source Sans Pro"/>
              <a:sym typeface="Source Sans Pr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9"/>
          <p:cNvPicPr preferRelativeResize="0"/>
          <p:nvPr/>
        </p:nvPicPr>
        <p:blipFill>
          <a:blip r:embed="rId3">
            <a:alphaModFix/>
          </a:blip>
          <a:stretch>
            <a:fillRect/>
          </a:stretch>
        </p:blipFill>
        <p:spPr>
          <a:xfrm>
            <a:off x="0" y="-13"/>
            <a:ext cx="12192000" cy="6858012"/>
          </a:xfrm>
          <a:prstGeom prst="rect">
            <a:avLst/>
          </a:prstGeom>
          <a:noFill/>
          <a:ln>
            <a:noFill/>
          </a:ln>
        </p:spPr>
      </p:pic>
      <p:sp>
        <p:nvSpPr>
          <p:cNvPr id="234" name="Google Shape;234;p39"/>
          <p:cNvSpPr txBox="1"/>
          <p:nvPr/>
        </p:nvSpPr>
        <p:spPr>
          <a:xfrm>
            <a:off x="2184367" y="5775167"/>
            <a:ext cx="4283200" cy="43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7F7F7F"/>
                </a:solidFill>
                <a:latin typeface="Source Sans Pro"/>
                <a:ea typeface="Source Sans Pro"/>
                <a:cs typeface="Source Sans Pro"/>
                <a:sym typeface="Source Sans Pro"/>
              </a:rPr>
              <a:t>https://flic.kr/p/8zKQyY</a:t>
            </a:r>
            <a:endParaRPr sz="1467" kern="0">
              <a:solidFill>
                <a:srgbClr val="7F7F7F"/>
              </a:solidFill>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0"/>
          <p:cNvSpPr/>
          <p:nvPr/>
        </p:nvSpPr>
        <p:spPr>
          <a:xfrm>
            <a:off x="192767" y="6359700"/>
            <a:ext cx="6256800" cy="40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240" name="Google Shape;240;p40"/>
          <p:cNvPicPr preferRelativeResize="0"/>
          <p:nvPr/>
        </p:nvPicPr>
        <p:blipFill>
          <a:blip r:embed="rId3">
            <a:alphaModFix/>
          </a:blip>
          <a:stretch>
            <a:fillRect/>
          </a:stretch>
        </p:blipFill>
        <p:spPr>
          <a:xfrm>
            <a:off x="-80979" y="-91101"/>
            <a:ext cx="12353957" cy="6949101"/>
          </a:xfrm>
          <a:prstGeom prst="rect">
            <a:avLst/>
          </a:prstGeom>
          <a:noFill/>
          <a:ln>
            <a:noFill/>
          </a:ln>
        </p:spPr>
      </p:pic>
      <p:sp>
        <p:nvSpPr>
          <p:cNvPr id="241" name="Google Shape;241;p40"/>
          <p:cNvSpPr txBox="1"/>
          <p:nvPr/>
        </p:nvSpPr>
        <p:spPr>
          <a:xfrm>
            <a:off x="-143833" y="5767133"/>
            <a:ext cx="6930000" cy="457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u="sng" kern="0">
                <a:solidFill>
                  <a:srgbClr val="CCCCCC"/>
                </a:solidFill>
                <a:latin typeface="Arial"/>
                <a:cs typeface="Arial"/>
                <a:sym typeface="Arial"/>
                <a:hlinkClick r:id="rId4">
                  <a:extLst>
                    <a:ext uri="{A12FA001-AC4F-418D-AE19-62706E023703}">
                      <ahyp:hlinkClr xmlns:ahyp="http://schemas.microsoft.com/office/drawing/2018/hyperlinkcolor" val="tx"/>
                    </a:ext>
                  </a:extLst>
                </a:hlinkClick>
              </a:rPr>
              <a:t>https://commons.wikimedia.org/wiki/File:PDCA-Multi-Loop.png</a:t>
            </a:r>
            <a:endParaRPr sz="2400" kern="0">
              <a:solidFill>
                <a:srgbClr val="CCCCCC"/>
              </a:solidFill>
              <a:latin typeface="Source Sans Pro"/>
              <a:ea typeface="Source Sans Pro"/>
              <a:cs typeface="Source Sans Pro"/>
              <a:sym typeface="Source Sans Pr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1"/>
          <p:cNvPicPr preferRelativeResize="0"/>
          <p:nvPr/>
        </p:nvPicPr>
        <p:blipFill>
          <a:blip r:embed="rId3">
            <a:alphaModFix/>
          </a:blip>
          <a:stretch>
            <a:fillRect/>
          </a:stretch>
        </p:blipFill>
        <p:spPr>
          <a:xfrm>
            <a:off x="274100" y="-160533"/>
            <a:ext cx="2928235" cy="2844233"/>
          </a:xfrm>
          <a:prstGeom prst="rect">
            <a:avLst/>
          </a:prstGeom>
          <a:noFill/>
          <a:ln>
            <a:noFill/>
          </a:ln>
        </p:spPr>
      </p:pic>
      <p:sp>
        <p:nvSpPr>
          <p:cNvPr id="247" name="Google Shape;247;p41"/>
          <p:cNvSpPr txBox="1"/>
          <p:nvPr/>
        </p:nvSpPr>
        <p:spPr>
          <a:xfrm>
            <a:off x="6397533" y="2683700"/>
            <a:ext cx="5825600" cy="135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b="1" kern="0">
                <a:solidFill>
                  <a:srgbClr val="FFFFFF"/>
                </a:solidFill>
                <a:latin typeface="Source Sans Pro"/>
                <a:ea typeface="Source Sans Pro"/>
                <a:cs typeface="Source Sans Pro"/>
                <a:sym typeface="Source Sans Pro"/>
              </a:rPr>
              <a:t>Top two issues causing safety concerns: </a:t>
            </a:r>
            <a:endParaRPr sz="2400" b="1" kern="0">
              <a:solidFill>
                <a:srgbClr val="FFFFFF"/>
              </a:solidFill>
              <a:latin typeface="Source Sans Pro"/>
              <a:ea typeface="Source Sans Pro"/>
              <a:cs typeface="Source Sans Pro"/>
              <a:sym typeface="Source Sans Pro"/>
            </a:endParaRPr>
          </a:p>
          <a:p>
            <a:pPr marL="609585" indent="-457189" defTabSz="1219170">
              <a:buClr>
                <a:srgbClr val="FFFFFF"/>
              </a:buClr>
              <a:buSzPts val="1800"/>
              <a:buFont typeface="Source Sans Pro"/>
              <a:buChar char="●"/>
            </a:pPr>
            <a:r>
              <a:rPr lang="en" sz="2400" kern="0">
                <a:solidFill>
                  <a:srgbClr val="FFFFFF"/>
                </a:solidFill>
                <a:latin typeface="Source Sans Pro"/>
                <a:ea typeface="Source Sans Pro"/>
                <a:cs typeface="Source Sans Pro"/>
                <a:sym typeface="Source Sans Pro"/>
              </a:rPr>
              <a:t>Communication</a:t>
            </a:r>
            <a:endParaRPr sz="2400" kern="0">
              <a:solidFill>
                <a:srgbClr val="FFFFFF"/>
              </a:solidFill>
              <a:latin typeface="Source Sans Pro"/>
              <a:ea typeface="Source Sans Pro"/>
              <a:cs typeface="Source Sans Pro"/>
              <a:sym typeface="Source Sans Pro"/>
            </a:endParaRPr>
          </a:p>
          <a:p>
            <a:pPr marL="609585" indent="-457189" defTabSz="1219170">
              <a:buClr>
                <a:srgbClr val="FFFFFF"/>
              </a:buClr>
              <a:buSzPts val="1800"/>
              <a:buFont typeface="Source Sans Pro"/>
              <a:buChar char="●"/>
            </a:pPr>
            <a:r>
              <a:rPr lang="en" sz="2400" kern="0">
                <a:solidFill>
                  <a:srgbClr val="FFFFFF"/>
                </a:solidFill>
                <a:latin typeface="Source Sans Pro"/>
                <a:ea typeface="Source Sans Pro"/>
                <a:cs typeface="Source Sans Pro"/>
                <a:sym typeface="Source Sans Pro"/>
              </a:rPr>
              <a:t>Teamwork</a:t>
            </a:r>
            <a:endParaRPr sz="2400" kern="0">
              <a:solidFill>
                <a:srgbClr val="FFFFFF"/>
              </a:solidFill>
              <a:latin typeface="Source Sans Pro"/>
              <a:ea typeface="Source Sans Pro"/>
              <a:cs typeface="Source Sans Pro"/>
              <a:sym typeface="Source Sans Pro"/>
            </a:endParaRPr>
          </a:p>
        </p:txBody>
      </p:sp>
      <p:pic>
        <p:nvPicPr>
          <p:cNvPr id="248" name="Google Shape;248;p41"/>
          <p:cNvPicPr preferRelativeResize="0"/>
          <p:nvPr/>
        </p:nvPicPr>
        <p:blipFill rotWithShape="1">
          <a:blip r:embed="rId4">
            <a:alphaModFix/>
          </a:blip>
          <a:srcRect t="14486"/>
          <a:stretch/>
        </p:blipFill>
        <p:spPr>
          <a:xfrm>
            <a:off x="2032767" y="2318710"/>
            <a:ext cx="3277968" cy="3737532"/>
          </a:xfrm>
          <a:prstGeom prst="rect">
            <a:avLst/>
          </a:prstGeom>
          <a:noFill/>
          <a:ln>
            <a:noFill/>
          </a:ln>
        </p:spPr>
      </p:pic>
      <p:sp>
        <p:nvSpPr>
          <p:cNvPr id="3" name="TextBox 2">
            <a:extLst>
              <a:ext uri="{FF2B5EF4-FFF2-40B4-BE49-F238E27FC236}">
                <a16:creationId xmlns:a16="http://schemas.microsoft.com/office/drawing/2014/main" id="{1C3BE952-E1C7-8A3F-8479-C042190A9A10}"/>
              </a:ext>
            </a:extLst>
          </p:cNvPr>
          <p:cNvSpPr txBox="1"/>
          <p:nvPr/>
        </p:nvSpPr>
        <p:spPr>
          <a:xfrm>
            <a:off x="6503504" y="5587125"/>
            <a:ext cx="6115877" cy="350930"/>
          </a:xfrm>
          <a:prstGeom prst="rect">
            <a:avLst/>
          </a:prstGeom>
          <a:noFill/>
        </p:spPr>
        <p:txBody>
          <a:bodyPr wrap="square">
            <a:spAutoFit/>
          </a:bodyPr>
          <a:lstStyle/>
          <a:p>
            <a:pPr defTabSz="1219170">
              <a:lnSpc>
                <a:spcPct val="90000"/>
              </a:lnSpc>
              <a:spcBef>
                <a:spcPts val="533"/>
              </a:spcBef>
              <a:spcAft>
                <a:spcPts val="1600"/>
              </a:spcAft>
              <a:buClr>
                <a:srgbClr val="000000"/>
              </a:buClr>
            </a:pPr>
            <a:r>
              <a:rPr lang="en-US" sz="1867" i="1" kern="0" dirty="0">
                <a:solidFill>
                  <a:srgbClr val="7F7F7F"/>
                </a:solidFill>
                <a:latin typeface="Source Sans Pro"/>
                <a:ea typeface="Source Sans Pro"/>
                <a:cs typeface="Source Sans Pro"/>
                <a:sym typeface="Source Sans Pro"/>
              </a:rPr>
              <a:t>AIM 2022</a:t>
            </a:r>
            <a:endParaRPr lang="en-US" sz="1867" kern="0" dirty="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2"/>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a:bodyPr>
          <a:lstStyle/>
          <a:p>
            <a:r>
              <a:rPr lang="en"/>
              <a:t>Innovative Solutions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3"/>
          <p:cNvSpPr txBox="1">
            <a:spLocks noGrp="1"/>
          </p:cNvSpPr>
          <p:nvPr>
            <p:ph type="title"/>
          </p:nvPr>
        </p:nvSpPr>
        <p:spPr>
          <a:xfrm>
            <a:off x="354000" y="1575600"/>
            <a:ext cx="2544400" cy="2044800"/>
          </a:xfrm>
          <a:prstGeom prst="rect">
            <a:avLst/>
          </a:prstGeom>
        </p:spPr>
        <p:txBody>
          <a:bodyPr spcFirstLastPara="1" wrap="square" lIns="121900" tIns="121900" rIns="121900" bIns="121900" anchor="b" anchorCtr="0">
            <a:normAutofit/>
          </a:bodyPr>
          <a:lstStyle/>
          <a:p>
            <a:r>
              <a:rPr lang="en" sz="3200"/>
              <a:t>Telehealth</a:t>
            </a:r>
            <a:endParaRPr sz="3200"/>
          </a:p>
        </p:txBody>
      </p:sp>
      <p:pic>
        <p:nvPicPr>
          <p:cNvPr id="259" name="Google Shape;259;p43" descr="File:Telemedicine Consult.jpg - Wikimedia Commons"/>
          <p:cNvPicPr preferRelativeResize="0"/>
          <p:nvPr/>
        </p:nvPicPr>
        <p:blipFill>
          <a:blip r:embed="rId3">
            <a:alphaModFix/>
          </a:blip>
          <a:stretch>
            <a:fillRect/>
          </a:stretch>
        </p:blipFill>
        <p:spPr>
          <a:xfrm>
            <a:off x="3255733" y="563051"/>
            <a:ext cx="8597867" cy="5731900"/>
          </a:xfrm>
          <a:prstGeom prst="rect">
            <a:avLst/>
          </a:prstGeom>
          <a:noFill/>
          <a:ln>
            <a:noFill/>
          </a:ln>
        </p:spPr>
      </p:pic>
      <p:sp>
        <p:nvSpPr>
          <p:cNvPr id="260" name="Google Shape;260;p43"/>
          <p:cNvSpPr txBox="1"/>
          <p:nvPr/>
        </p:nvSpPr>
        <p:spPr>
          <a:xfrm>
            <a:off x="6937200" y="6287600"/>
            <a:ext cx="4916400" cy="459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kern="0">
                <a:solidFill>
                  <a:srgbClr val="FFFFFF"/>
                </a:solidFill>
                <a:latin typeface="Arial"/>
                <a:cs typeface="Arial"/>
                <a:sym typeface="Arial"/>
              </a:rPr>
              <a:t>Image: https://images.app.goo.gl/qso1kFxQCvfDhSQDA</a:t>
            </a:r>
            <a:endParaRPr sz="1467" kern="0">
              <a:solidFill>
                <a:srgbClr val="FFFFFF"/>
              </a:solidFill>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4"/>
          <p:cNvSpPr txBox="1">
            <a:spLocks noGrp="1"/>
          </p:cNvSpPr>
          <p:nvPr>
            <p:ph type="title"/>
          </p:nvPr>
        </p:nvSpPr>
        <p:spPr>
          <a:xfrm>
            <a:off x="84767" y="1911800"/>
            <a:ext cx="5393600" cy="3034400"/>
          </a:xfrm>
          <a:prstGeom prst="rect">
            <a:avLst/>
          </a:prstGeom>
        </p:spPr>
        <p:txBody>
          <a:bodyPr spcFirstLastPara="1" wrap="square" lIns="121900" tIns="121900" rIns="121900" bIns="121900" anchor="b" anchorCtr="0">
            <a:normAutofit fontScale="90000"/>
          </a:bodyPr>
          <a:lstStyle/>
          <a:p>
            <a:pPr algn="l"/>
            <a:r>
              <a:rPr lang="en"/>
              <a:t>Artificial intelligence/ remote monitoring</a:t>
            </a:r>
            <a:endParaRPr/>
          </a:p>
        </p:txBody>
      </p:sp>
      <p:pic>
        <p:nvPicPr>
          <p:cNvPr id="266" name="Google Shape;266;p44"/>
          <p:cNvPicPr preferRelativeResize="0"/>
          <p:nvPr/>
        </p:nvPicPr>
        <p:blipFill>
          <a:blip r:embed="rId3">
            <a:alphaModFix/>
          </a:blip>
          <a:stretch>
            <a:fillRect/>
          </a:stretch>
        </p:blipFill>
        <p:spPr>
          <a:xfrm>
            <a:off x="4884634" y="1212167"/>
            <a:ext cx="6956831" cy="4433699"/>
          </a:xfrm>
          <a:prstGeom prst="rect">
            <a:avLst/>
          </a:prstGeom>
          <a:noFill/>
          <a:ln>
            <a:noFill/>
          </a:ln>
        </p:spPr>
      </p:pic>
      <p:sp>
        <p:nvSpPr>
          <p:cNvPr id="267" name="Google Shape;267;p44"/>
          <p:cNvSpPr txBox="1"/>
          <p:nvPr/>
        </p:nvSpPr>
        <p:spPr>
          <a:xfrm>
            <a:off x="6759467" y="6275101"/>
            <a:ext cx="4973200" cy="47194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467" kern="0">
                <a:solidFill>
                  <a:srgbClr val="FFFFFF"/>
                </a:solidFill>
                <a:latin typeface="Arial"/>
                <a:cs typeface="Arial"/>
                <a:sym typeface="Arial"/>
              </a:rPr>
              <a:t>Image: https://images.app.goo.gl/SzN2QokhNhoRaxC4A</a:t>
            </a:r>
            <a:endParaRPr sz="1467" kern="0">
              <a:solidFill>
                <a:srgbClr val="FFFFFF"/>
              </a:solidFill>
              <a:latin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1B6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4738">
            <a:off x="374512" y="1978676"/>
            <a:ext cx="2748442" cy="255854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6605">
            <a:off x="7062333" y="1731869"/>
            <a:ext cx="2585436" cy="240680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223286" y="3009987"/>
            <a:ext cx="3913663" cy="3643265"/>
          </a:xfrm>
          <a:prstGeom prst="rect">
            <a:avLst/>
          </a:prstGeom>
        </p:spPr>
      </p:pic>
      <p:grpSp>
        <p:nvGrpSpPr>
          <p:cNvPr id="12" name="Group 11">
            <a:extLst>
              <a:ext uri="{FF2B5EF4-FFF2-40B4-BE49-F238E27FC236}">
                <a16:creationId xmlns:a16="http://schemas.microsoft.com/office/drawing/2014/main" id="{D87A3356-AD2B-AB76-6795-766611A0E43F}"/>
              </a:ext>
            </a:extLst>
          </p:cNvPr>
          <p:cNvGrpSpPr/>
          <p:nvPr/>
        </p:nvGrpSpPr>
        <p:grpSpPr>
          <a:xfrm>
            <a:off x="129255" y="144907"/>
            <a:ext cx="11533935" cy="1666081"/>
            <a:chOff x="193881" y="217360"/>
            <a:chExt cx="17300903" cy="2499121"/>
          </a:xfrm>
        </p:grpSpPr>
        <p:sp>
          <p:nvSpPr>
            <p:cNvPr id="10" name="Rectangle: Rounded Corners 9">
              <a:extLst>
                <a:ext uri="{FF2B5EF4-FFF2-40B4-BE49-F238E27FC236}">
                  <a16:creationId xmlns:a16="http://schemas.microsoft.com/office/drawing/2014/main" id="{2617A307-8D48-9F6E-E0BB-436EA806C38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3881" y="217360"/>
              <a:ext cx="2499121" cy="2499121"/>
            </a:xfrm>
            <a:prstGeom prst="rect">
              <a:avLst/>
            </a:prstGeom>
          </p:spPr>
        </p:pic>
        <p:pic>
          <p:nvPicPr>
            <p:cNvPr id="6" name="Picture 6"/>
            <p:cNvPicPr>
              <a:picLocks noChangeAspect="1"/>
            </p:cNvPicPr>
            <p:nvPr/>
          </p:nvPicPr>
          <p:blipFill>
            <a:blip r:embed="rId10"/>
            <a:srcRect/>
            <a:stretch>
              <a:fillRect/>
            </a:stretch>
          </p:blipFill>
          <p:spPr>
            <a:xfrm>
              <a:off x="564616" y="589101"/>
              <a:ext cx="1757651" cy="1755640"/>
            </a:xfrm>
            <a:prstGeom prst="rect">
              <a:avLst/>
            </a:prstGeom>
          </p:spPr>
        </p:pic>
      </p:grpSp>
      <p:sp>
        <p:nvSpPr>
          <p:cNvPr id="7" name="TextBox 7"/>
          <p:cNvSpPr txBox="1"/>
          <p:nvPr/>
        </p:nvSpPr>
        <p:spPr>
          <a:xfrm rot="278511">
            <a:off x="3682022" y="3721064"/>
            <a:ext cx="2861250" cy="2439001"/>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264" b="0" i="0" u="none" strike="noStrike" kern="1200" cap="none" spc="0" normalizeH="0" baseline="0" noProof="0">
                <a:ln>
                  <a:noFill/>
                </a:ln>
                <a:solidFill>
                  <a:srgbClr val="FFFFFF"/>
                </a:solidFill>
                <a:effectLst/>
                <a:uLnTx/>
                <a:uFillTx/>
                <a:latin typeface="Open Sans Bold"/>
                <a:ea typeface="+mn-ea"/>
                <a:cs typeface="Arial"/>
                <a:sym typeface="Arial"/>
              </a:rPr>
              <a:t>Resources discussed are not vetted or endorsed by AIM or ACOG and are provided for your convenience</a:t>
            </a:r>
          </a:p>
        </p:txBody>
      </p:sp>
      <p:sp>
        <p:nvSpPr>
          <p:cNvPr id="8" name="TextBox 8"/>
          <p:cNvSpPr txBox="1"/>
          <p:nvPr/>
        </p:nvSpPr>
        <p:spPr>
          <a:xfrm rot="-505394">
            <a:off x="686720" y="2454910"/>
            <a:ext cx="2096611" cy="1477328"/>
          </a:xfrm>
          <a:prstGeom prst="rect">
            <a:avLst/>
          </a:prstGeom>
        </p:spPr>
        <p:txBody>
          <a:bodyPr lIns="0" tIns="0" rIns="0" bIns="0" rtlCol="0" anchor="ctr">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lang="en-US" sz="2400">
                <a:solidFill>
                  <a:srgbClr val="FFFFFF"/>
                </a:solidFill>
                <a:latin typeface="Open Sans Bold"/>
                <a:cs typeface="Arial"/>
                <a:sym typeface="Arial"/>
              </a:rPr>
              <a:t>This</a:t>
            </a:r>
            <a:endPar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endParaRPr>
          </a:p>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Webinar </a:t>
            </a:r>
          </a:p>
          <a:p>
            <a:pPr marL="0" marR="0" lvl="0" indent="0" algn="ctr" defTabSz="609630" rtl="0" eaLnBrk="1" fontAlgn="auto" latinLnBrk="0" hangingPunct="1">
              <a:lnSpc>
                <a:spcPct val="100000"/>
              </a:lnSpc>
              <a:spcBef>
                <a:spcPct val="0"/>
              </a:spcBef>
              <a:spcAft>
                <a:spcPts val="0"/>
              </a:spcAft>
              <a:buClrTx/>
              <a:buSzTx/>
              <a:buFont typeface="Arial"/>
              <a:buNone/>
              <a:tabLst/>
              <a:defRPr/>
            </a:pPr>
            <a:r>
              <a:rPr lang="en-US" sz="2400">
                <a:solidFill>
                  <a:srgbClr val="FFFFFF"/>
                </a:solidFill>
                <a:latin typeface="Open Sans Bold"/>
                <a:cs typeface="Arial"/>
                <a:sym typeface="Arial"/>
              </a:rPr>
              <a:t>will be</a:t>
            </a:r>
            <a:r>
              <a:rPr kumimoji="0" lang="en-US" sz="2400" b="0" i="0" u="none" strike="noStrike" kern="1200" cap="none" spc="0" normalizeH="0" baseline="0" noProof="0">
                <a:ln>
                  <a:noFill/>
                </a:ln>
                <a:solidFill>
                  <a:srgbClr val="FFFFFF"/>
                </a:solidFill>
                <a:effectLst/>
                <a:uLnTx/>
                <a:uFillTx/>
                <a:latin typeface="Open Sans Bold"/>
                <a:ea typeface="+mn-ea"/>
                <a:cs typeface="Arial"/>
                <a:sym typeface="Arial"/>
              </a:rPr>
              <a:t> recorded</a:t>
            </a:r>
          </a:p>
        </p:txBody>
      </p:sp>
      <p:sp>
        <p:nvSpPr>
          <p:cNvPr id="9" name="TextBox 9"/>
          <p:cNvSpPr txBox="1"/>
          <p:nvPr/>
        </p:nvSpPr>
        <p:spPr>
          <a:xfrm rot="273373">
            <a:off x="7473263" y="2353525"/>
            <a:ext cx="1839022" cy="1312924"/>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Arial"/>
                <a:sym typeface="Arial"/>
              </a:rPr>
              <a:t>Resources should be used at your discretion</a:t>
            </a:r>
          </a:p>
        </p:txBody>
      </p:sp>
      <p:sp>
        <p:nvSpPr>
          <p:cNvPr id="11" name="TextBox 8">
            <a:extLst>
              <a:ext uri="{FF2B5EF4-FFF2-40B4-BE49-F238E27FC236}">
                <a16:creationId xmlns:a16="http://schemas.microsoft.com/office/drawing/2014/main" id="{6AE88B6D-A905-7529-4C10-EAD54B00AA98}"/>
              </a:ext>
            </a:extLst>
          </p:cNvPr>
          <p:cNvSpPr txBox="1"/>
          <p:nvPr/>
        </p:nvSpPr>
        <p:spPr>
          <a:xfrm>
            <a:off x="1889234" y="767432"/>
            <a:ext cx="7087849" cy="478657"/>
          </a:xfrm>
          <a:prstGeom prst="rect">
            <a:avLst/>
          </a:prstGeom>
        </p:spPr>
        <p:txBody>
          <a:bodyPr wrap="square" lIns="0" tIns="0" rIns="0" bIns="0" rtlCol="0" anchor="t">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Arial"/>
                <a:sym typeface="Arial"/>
              </a:rPr>
              <a:t>Before we get started</a:t>
            </a:r>
          </a:p>
        </p:txBody>
      </p:sp>
      <p:pic>
        <p:nvPicPr>
          <p:cNvPr id="15" name="Picture 3">
            <a:extLst>
              <a:ext uri="{FF2B5EF4-FFF2-40B4-BE49-F238E27FC236}">
                <a16:creationId xmlns:a16="http://schemas.microsoft.com/office/drawing/2014/main" id="{00A6B95E-6ED2-DE99-1079-B76DA27A86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89979" flipH="1">
            <a:off x="9157029" y="3938117"/>
            <a:ext cx="2770952" cy="2579504"/>
          </a:xfrm>
          <a:prstGeom prst="rect">
            <a:avLst/>
          </a:prstGeom>
        </p:spPr>
      </p:pic>
      <p:sp>
        <p:nvSpPr>
          <p:cNvPr id="14" name="TextBox 9">
            <a:extLst>
              <a:ext uri="{FF2B5EF4-FFF2-40B4-BE49-F238E27FC236}">
                <a16:creationId xmlns:a16="http://schemas.microsoft.com/office/drawing/2014/main" id="{280152E6-4D3D-ACF1-01E6-6D163ACDB9E6}"/>
              </a:ext>
            </a:extLst>
          </p:cNvPr>
          <p:cNvSpPr txBox="1"/>
          <p:nvPr/>
        </p:nvSpPr>
        <p:spPr>
          <a:xfrm rot="1220361">
            <a:off x="9541570" y="4391357"/>
            <a:ext cx="1891773" cy="1846659"/>
          </a:xfrm>
          <a:prstGeom prst="rect">
            <a:avLst/>
          </a:prstGeom>
        </p:spPr>
        <p:txBody>
          <a:bodyPr wrap="square" lIns="0" tIns="0" rIns="0" bIns="0" rtlCol="0" anchor="ctr">
            <a:spAutoFit/>
          </a:bodyPr>
          <a:lstStyle/>
          <a:p>
            <a:pPr marL="0" marR="0" lvl="0" indent="0" algn="ctr" defTabSz="609630" rtl="0" eaLnBrk="1" fontAlgn="auto" latinLnBrk="0" hangingPunct="1">
              <a:lnSpc>
                <a:spcPct val="100000"/>
              </a:lnSpc>
              <a:spcBef>
                <a:spcPct val="0"/>
              </a:spcBef>
              <a:spcAft>
                <a:spcPts val="0"/>
              </a:spcAft>
              <a:buClrTx/>
              <a:buSzTx/>
              <a:buFont typeface="Arial"/>
              <a:buNone/>
              <a:tabLst/>
              <a:defRPr/>
            </a:pPr>
            <a:r>
              <a:rPr kumimoji="0" lang="en-US" sz="2000" b="0" i="0" u="none" strike="noStrike" kern="1200" cap="none" spc="0" normalizeH="0" baseline="0" noProof="0">
                <a:ln>
                  <a:noFill/>
                </a:ln>
                <a:solidFill>
                  <a:srgbClr val="FFFFFF"/>
                </a:solidFill>
                <a:effectLst/>
                <a:uLnTx/>
                <a:uFillTx/>
                <a:latin typeface="Open Sans Bold"/>
                <a:ea typeface="+mn-ea"/>
                <a:cs typeface="Arial"/>
                <a:sym typeface="Arial"/>
              </a:rPr>
              <a:t>If you need help during the call, please chat an AIM staff member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5"/>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a:bodyPr>
          <a:lstStyle/>
          <a:p>
            <a:r>
              <a:rPr lang="en"/>
              <a:t>Thank you!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a:spLocks noGrp="1"/>
          </p:cNvSpPr>
          <p:nvPr>
            <p:ph type="title"/>
          </p:nvPr>
        </p:nvSpPr>
        <p:spPr>
          <a:xfrm>
            <a:off x="269300" y="214960"/>
            <a:ext cx="7544000" cy="536000"/>
          </a:xfrm>
          <a:prstGeom prst="rect">
            <a:avLst/>
          </a:prstGeom>
        </p:spPr>
        <p:txBody>
          <a:bodyPr spcFirstLastPara="1" wrap="square" lIns="91433" tIns="45700" rIns="91433" bIns="45700" anchor="b" anchorCtr="0">
            <a:normAutofit/>
          </a:bodyPr>
          <a:lstStyle/>
          <a:p>
            <a:r>
              <a:rPr lang="en"/>
              <a:t>References</a:t>
            </a:r>
            <a:endParaRPr/>
          </a:p>
        </p:txBody>
      </p:sp>
      <p:sp>
        <p:nvSpPr>
          <p:cNvPr id="279" name="Google Shape;279;p46"/>
          <p:cNvSpPr txBox="1">
            <a:spLocks noGrp="1"/>
          </p:cNvSpPr>
          <p:nvPr>
            <p:ph type="body" idx="1"/>
          </p:nvPr>
        </p:nvSpPr>
        <p:spPr>
          <a:xfrm>
            <a:off x="269300" y="862700"/>
            <a:ext cx="11800400" cy="3017600"/>
          </a:xfrm>
          <a:prstGeom prst="rect">
            <a:avLst/>
          </a:prstGeom>
        </p:spPr>
        <p:txBody>
          <a:bodyPr spcFirstLastPara="1" wrap="square" lIns="0" tIns="45700" rIns="0" bIns="45700" anchor="t" anchorCtr="0">
            <a:noAutofit/>
          </a:bodyPr>
          <a:lstStyle/>
          <a:p>
            <a:pPr marL="0" indent="0">
              <a:lnSpc>
                <a:spcPct val="90000"/>
              </a:lnSpc>
              <a:spcBef>
                <a:spcPts val="0"/>
              </a:spcBef>
              <a:buSzPts val="300"/>
              <a:buNone/>
            </a:pPr>
            <a:r>
              <a:rPr lang="en" sz="1467">
                <a:solidFill>
                  <a:schemeClr val="dk2"/>
                </a:solidFill>
              </a:rPr>
              <a:t>Maternity Care Deserts Report. March of Dimes, 2022.  </a:t>
            </a:r>
            <a:r>
              <a:rPr lang="en" sz="1467" u="sng">
                <a:solidFill>
                  <a:schemeClr val="dk2"/>
                </a:solidFill>
                <a:hlinkClick r:id="rId3">
                  <a:extLst>
                    <a:ext uri="{A12FA001-AC4F-418D-AE19-62706E023703}">
                      <ahyp:hlinkClr xmlns:ahyp="http://schemas.microsoft.com/office/drawing/2018/hyperlinkcolor" val="tx"/>
                    </a:ext>
                  </a:extLst>
                </a:hlinkClick>
              </a:rPr>
              <a:t>https://www.marchofdimes.org/maternity-care-deserts-report</a:t>
            </a:r>
            <a:r>
              <a:rPr lang="en" sz="1467">
                <a:solidFill>
                  <a:schemeClr val="dk2"/>
                </a:solidFill>
              </a:rPr>
              <a:t> </a:t>
            </a:r>
            <a:endParaRPr sz="1467">
              <a:solidFill>
                <a:schemeClr val="dk2"/>
              </a:solidFill>
            </a:endParaRPr>
          </a:p>
          <a:p>
            <a:pPr marL="0" indent="0">
              <a:lnSpc>
                <a:spcPct val="90000"/>
              </a:lnSpc>
              <a:spcBef>
                <a:spcPts val="1067"/>
              </a:spcBef>
              <a:buSzPts val="300"/>
              <a:buNone/>
            </a:pPr>
            <a:r>
              <a:rPr lang="en" sz="1467">
                <a:solidFill>
                  <a:schemeClr val="dk2"/>
                </a:solidFill>
              </a:rPr>
              <a:t>Fontenot J, Brigance C, Lucas R, Stoneburner A. Navigating geographical disparities: access to obstetric hospitals in maternity care deserts and across the United States. BMC Pregnancy Childbirth. 2024 May 8;24(1):350. doi: 10.1186/s12884-024-06535-7. PMID: 38720255; PMCID: PMC11080172.</a:t>
            </a:r>
            <a:endParaRPr sz="1467">
              <a:solidFill>
                <a:schemeClr val="dk2"/>
              </a:solidFill>
            </a:endParaRPr>
          </a:p>
          <a:p>
            <a:pPr marL="0" indent="0">
              <a:lnSpc>
                <a:spcPct val="90000"/>
              </a:lnSpc>
              <a:spcBef>
                <a:spcPts val="1067"/>
              </a:spcBef>
              <a:buSzPts val="300"/>
              <a:buNone/>
            </a:pPr>
            <a:r>
              <a:rPr lang="en" sz="1467">
                <a:solidFill>
                  <a:schemeClr val="dk2"/>
                </a:solidFill>
              </a:rPr>
              <a:t>Wang, W., Espeland, S., Barajas, J.M. </a:t>
            </a:r>
            <a:r>
              <a:rPr lang="en" sz="1467" i="1">
                <a:solidFill>
                  <a:schemeClr val="dk2"/>
                </a:solidFill>
              </a:rPr>
              <a:t>et al.</a:t>
            </a:r>
            <a:r>
              <a:rPr lang="en" sz="1467">
                <a:solidFill>
                  <a:schemeClr val="dk2"/>
                </a:solidFill>
              </a:rPr>
              <a:t> Rural–nonrural divide in car access and unmet travel need in the United States. </a:t>
            </a:r>
            <a:r>
              <a:rPr lang="en" sz="1467" i="1">
                <a:solidFill>
                  <a:schemeClr val="dk2"/>
                </a:solidFill>
              </a:rPr>
              <a:t>Transportation</a:t>
            </a:r>
            <a:r>
              <a:rPr lang="en" sz="1467">
                <a:solidFill>
                  <a:schemeClr val="dk2"/>
                </a:solidFill>
              </a:rPr>
              <a:t> (2023). </a:t>
            </a:r>
            <a:r>
              <a:rPr lang="en" sz="1467" u="sng">
                <a:solidFill>
                  <a:schemeClr val="dk2"/>
                </a:solidFill>
                <a:hlinkClick r:id="rId4">
                  <a:extLst>
                    <a:ext uri="{A12FA001-AC4F-418D-AE19-62706E023703}">
                      <ahyp:hlinkClr xmlns:ahyp="http://schemas.microsoft.com/office/drawing/2018/hyperlinkcolor" val="tx"/>
                    </a:ext>
                  </a:extLst>
                </a:hlinkClick>
              </a:rPr>
              <a:t>https://doi.org/10.1007/s11116-023-10429-6</a:t>
            </a:r>
            <a:endParaRPr sz="1467">
              <a:solidFill>
                <a:schemeClr val="dk2"/>
              </a:solidFill>
            </a:endParaRPr>
          </a:p>
          <a:p>
            <a:pPr marL="0" indent="0">
              <a:lnSpc>
                <a:spcPct val="90000"/>
              </a:lnSpc>
              <a:spcBef>
                <a:spcPts val="1067"/>
              </a:spcBef>
              <a:buSzPts val="300"/>
              <a:buNone/>
            </a:pPr>
            <a:r>
              <a:rPr lang="en" sz="1467">
                <a:solidFill>
                  <a:schemeClr val="dk2"/>
                </a:solidFill>
              </a:rPr>
              <a:t>Restoring Access to Maternity Care in Rural America. The Commonwealth Fund. 2021.  </a:t>
            </a:r>
            <a:r>
              <a:rPr lang="en" sz="1467" u="sng">
                <a:solidFill>
                  <a:schemeClr val="dk2"/>
                </a:solidFill>
                <a:hlinkClick r:id="rId5">
                  <a:extLst>
                    <a:ext uri="{A12FA001-AC4F-418D-AE19-62706E023703}">
                      <ahyp:hlinkClr xmlns:ahyp="http://schemas.microsoft.com/office/drawing/2018/hyperlinkcolor" val="tx"/>
                    </a:ext>
                  </a:extLst>
                </a:hlinkClick>
              </a:rPr>
              <a:t>https://www.commonwealthfund.org/publications/2021/sep/restoring-access-maternity-care-rural-america</a:t>
            </a:r>
            <a:r>
              <a:rPr lang="en" sz="1467">
                <a:solidFill>
                  <a:schemeClr val="dk2"/>
                </a:solidFill>
              </a:rPr>
              <a:t> </a:t>
            </a:r>
            <a:endParaRPr sz="1467">
              <a:solidFill>
                <a:schemeClr val="dk2"/>
              </a:solidFill>
            </a:endParaRPr>
          </a:p>
          <a:p>
            <a:pPr marL="0" indent="0">
              <a:lnSpc>
                <a:spcPct val="90000"/>
              </a:lnSpc>
              <a:spcBef>
                <a:spcPts val="1067"/>
              </a:spcBef>
              <a:buSzPts val="300"/>
              <a:buNone/>
            </a:pPr>
            <a:r>
              <a:rPr lang="en" sz="1467">
                <a:solidFill>
                  <a:schemeClr val="dk2"/>
                </a:solidFill>
              </a:rPr>
              <a:t>Trost SL, Beauregard J, Njie F, et al. Pregnancy-Related Deaths Among American Indian or Alaska Native Persons: Data From Maternal Mortality Review Committees in 36 U.S. States, 2017–2019. Centers for Disease Control and Prevention, US Department of Health and Human Services; 2022.</a:t>
            </a:r>
            <a:endParaRPr sz="1467">
              <a:solidFill>
                <a:schemeClr val="dk2"/>
              </a:solidFill>
            </a:endParaRPr>
          </a:p>
          <a:p>
            <a:pPr marL="0" indent="0">
              <a:lnSpc>
                <a:spcPct val="90000"/>
              </a:lnSpc>
              <a:spcBef>
                <a:spcPts val="1067"/>
              </a:spcBef>
              <a:buSzPts val="300"/>
              <a:buNone/>
            </a:pPr>
            <a:r>
              <a:rPr lang="en" sz="1467">
                <a:solidFill>
                  <a:schemeClr val="dk2"/>
                </a:solidFill>
              </a:rPr>
              <a:t>Eberth, Jan M., et al. "The Problem Of The Color Line: Spatial Access To Hospital Services For Minoritized Racial And Ethnic Groups: Study examines spatial access to hospital services for minoritized racial and ethnic groups." </a:t>
            </a:r>
            <a:r>
              <a:rPr lang="en" sz="1467" i="1">
                <a:solidFill>
                  <a:schemeClr val="dk2"/>
                </a:solidFill>
              </a:rPr>
              <a:t>Health Affairs</a:t>
            </a:r>
            <a:r>
              <a:rPr lang="en" sz="1467">
                <a:solidFill>
                  <a:schemeClr val="dk2"/>
                </a:solidFill>
              </a:rPr>
              <a:t> 41.2 (2022): 237-246. </a:t>
            </a:r>
            <a:r>
              <a:rPr lang="en" sz="1467" u="sng">
                <a:solidFill>
                  <a:schemeClr val="dk2"/>
                </a:solidFill>
                <a:hlinkClick r:id="rId6">
                  <a:extLst>
                    <a:ext uri="{A12FA001-AC4F-418D-AE19-62706E023703}">
                      <ahyp:hlinkClr xmlns:ahyp="http://schemas.microsoft.com/office/drawing/2018/hyperlinkcolor" val="tx"/>
                    </a:ext>
                  </a:extLst>
                </a:hlinkClick>
              </a:rPr>
              <a:t>https://www.ruralhealthresearch.org/publications/1517</a:t>
            </a:r>
            <a:r>
              <a:rPr lang="en" sz="1467">
                <a:solidFill>
                  <a:schemeClr val="dk2"/>
                </a:solidFill>
              </a:rPr>
              <a:t> </a:t>
            </a:r>
            <a:endParaRPr sz="1467">
              <a:solidFill>
                <a:schemeClr val="dk2"/>
              </a:solidFill>
            </a:endParaRPr>
          </a:p>
          <a:p>
            <a:pPr marL="0" indent="0">
              <a:lnSpc>
                <a:spcPct val="90000"/>
              </a:lnSpc>
              <a:spcBef>
                <a:spcPts val="1067"/>
              </a:spcBef>
              <a:buSzPts val="300"/>
              <a:buNone/>
            </a:pPr>
            <a:r>
              <a:rPr lang="en" sz="1467">
                <a:solidFill>
                  <a:schemeClr val="dk2"/>
                </a:solidFill>
              </a:rPr>
              <a:t>Janicki AJ, MacKuen C, Hauspurg A, Cohn J. Obstetric training in Emergency Medicine: a needs assessment. Med Educ Online. 2016 Jun 28;21:28930. doi: 10.3402/meo.v21.28930. PMID: 27357908; PMCID: PMC4928067.</a:t>
            </a:r>
            <a:r>
              <a:rPr lang="en" sz="1467" u="sng">
                <a:solidFill>
                  <a:schemeClr val="dk2"/>
                </a:solidFill>
                <a:hlinkClick r:id="rId7">
                  <a:extLst>
                    <a:ext uri="{A12FA001-AC4F-418D-AE19-62706E023703}">
                      <ahyp:hlinkClr xmlns:ahyp="http://schemas.microsoft.com/office/drawing/2018/hyperlinkcolor" val="tx"/>
                    </a:ext>
                  </a:extLst>
                </a:hlinkClick>
              </a:rPr>
              <a:t>https://www.ncbi.nlm.nih.gov/pmc/articles/PMC4928067/</a:t>
            </a:r>
            <a:r>
              <a:rPr lang="en" sz="1467">
                <a:solidFill>
                  <a:schemeClr val="dk2"/>
                </a:solidFill>
              </a:rPr>
              <a:t> </a:t>
            </a:r>
            <a:endParaRPr sz="1467">
              <a:solidFill>
                <a:schemeClr val="dk2"/>
              </a:solidFill>
            </a:endParaRPr>
          </a:p>
          <a:p>
            <a:pPr marL="0" indent="0">
              <a:lnSpc>
                <a:spcPct val="90000"/>
              </a:lnSpc>
              <a:spcBef>
                <a:spcPts val="1067"/>
              </a:spcBef>
              <a:buSzPts val="300"/>
              <a:buNone/>
            </a:pPr>
            <a:r>
              <a:rPr lang="en" sz="1467">
                <a:solidFill>
                  <a:schemeClr val="dk2"/>
                </a:solidFill>
                <a:highlight>
                  <a:srgbClr val="FFFFFF"/>
                </a:highlight>
              </a:rPr>
              <a:t>Chen Y, Shiels MS, Uribe-Leitz T, Molina RL, Lawrence WR, Freedman ND, Abnet CC. Pregnancy-Related Deaths in the US, 2018-2022. JAMA Netw Open. </a:t>
            </a:r>
            <a:endParaRPr sz="1200">
              <a:solidFill>
                <a:schemeClr val="dk2"/>
              </a:solidFill>
              <a:highlight>
                <a:srgbClr val="FFFFFF"/>
              </a:highlight>
              <a:latin typeface="Helvetica Neue"/>
              <a:ea typeface="Helvetica Neue"/>
              <a:cs typeface="Helvetica Neue"/>
              <a:sym typeface="Helvetica Neue"/>
            </a:endParaRPr>
          </a:p>
          <a:p>
            <a:pPr marL="0" indent="0">
              <a:lnSpc>
                <a:spcPct val="90000"/>
              </a:lnSpc>
              <a:spcBef>
                <a:spcPts val="1067"/>
              </a:spcBef>
              <a:buSzPts val="300"/>
              <a:buNone/>
            </a:pPr>
            <a:r>
              <a:rPr lang="en" sz="1467">
                <a:solidFill>
                  <a:schemeClr val="dk2"/>
                </a:solidFill>
                <a:highlight>
                  <a:srgbClr val="FFFFFF"/>
                </a:highlight>
              </a:rPr>
              <a:t>2025 Apr 1;8(4):e254325. doi: 10.1001/jamanetworkopen.2025.4325. PMID: 40202759; PMCID: PMC11983229.</a:t>
            </a:r>
            <a:endParaRPr sz="1467">
              <a:solidFill>
                <a:schemeClr val="dk2"/>
              </a:solidFill>
              <a:highlight>
                <a:srgbClr val="FFFFFF"/>
              </a:highlight>
            </a:endParaRPr>
          </a:p>
          <a:p>
            <a:pPr marL="0" indent="0">
              <a:lnSpc>
                <a:spcPct val="90000"/>
              </a:lnSpc>
              <a:spcBef>
                <a:spcPts val="1067"/>
              </a:spcBef>
              <a:buSzPts val="300"/>
              <a:buNone/>
            </a:pPr>
            <a:r>
              <a:rPr lang="en" sz="1467">
                <a:solidFill>
                  <a:schemeClr val="dk2"/>
                </a:solidFill>
                <a:highlight>
                  <a:srgbClr val="FFFFFF"/>
                </a:highlight>
                <a:latin typeface="Helvetica Neue"/>
                <a:ea typeface="Helvetica Neue"/>
                <a:cs typeface="Helvetica Neue"/>
                <a:sym typeface="Helvetica Neue"/>
              </a:rPr>
              <a:t>Kozhimannil KB, Interrante JD, Carroll C, et al. Obstetric Care Access at Rural and Urban Hospitals in the United States. </a:t>
            </a:r>
            <a:r>
              <a:rPr lang="en" sz="1467" i="1">
                <a:solidFill>
                  <a:schemeClr val="dk2"/>
                </a:solidFill>
                <a:highlight>
                  <a:srgbClr val="FFFFFF"/>
                </a:highlight>
                <a:latin typeface="Helvetica Neue"/>
                <a:ea typeface="Helvetica Neue"/>
                <a:cs typeface="Helvetica Neue"/>
                <a:sym typeface="Helvetica Neue"/>
              </a:rPr>
              <a:t>JAMA.</a:t>
            </a:r>
            <a:r>
              <a:rPr lang="en" sz="1467">
                <a:solidFill>
                  <a:schemeClr val="dk2"/>
                </a:solidFill>
                <a:highlight>
                  <a:srgbClr val="FFFFFF"/>
                </a:highlight>
                <a:latin typeface="Helvetica Neue"/>
                <a:ea typeface="Helvetica Neue"/>
                <a:cs typeface="Helvetica Neue"/>
                <a:sym typeface="Helvetica Neue"/>
              </a:rPr>
              <a:t> 2025;333(2):166–169. doi:10.1001/jama.2024.23010</a:t>
            </a:r>
            <a:endParaRPr sz="1467">
              <a:solidFill>
                <a:schemeClr val="dk2"/>
              </a:solidFill>
              <a:highlight>
                <a:srgbClr val="FFFFFF"/>
              </a:highlight>
              <a:latin typeface="Helvetica Neue"/>
              <a:ea typeface="Helvetica Neue"/>
              <a:cs typeface="Helvetica Neue"/>
              <a:sym typeface="Helvetica Neue"/>
            </a:endParaRPr>
          </a:p>
          <a:p>
            <a:pPr marL="0" indent="0">
              <a:lnSpc>
                <a:spcPct val="90000"/>
              </a:lnSpc>
              <a:spcBef>
                <a:spcPts val="1067"/>
              </a:spcBef>
              <a:buClr>
                <a:schemeClr val="dk2"/>
              </a:buClr>
              <a:buSzPts val="300"/>
              <a:buNone/>
            </a:pPr>
            <a:r>
              <a:rPr lang="en" sz="1467">
                <a:solidFill>
                  <a:srgbClr val="212121"/>
                </a:solidFill>
                <a:highlight>
                  <a:schemeClr val="lt1"/>
                </a:highlight>
              </a:rPr>
              <a:t>Accreditation Council for Graduate Medical Eduation (ACGME). Emergency Medicine Program Requirements Effective 7/1/2023. Available at &lt;</a:t>
            </a:r>
            <a:r>
              <a:rPr lang="en" sz="1467" u="sng">
                <a:solidFill>
                  <a:schemeClr val="accent5"/>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https://www.acgme.org/globalassets/pfassets/programrequirements/110_emergencymedicine_2023.pdf</a:t>
            </a:r>
            <a:r>
              <a:rPr lang="en" sz="1467">
                <a:solidFill>
                  <a:srgbClr val="212121"/>
                </a:solidFill>
                <a:highlight>
                  <a:schemeClr val="lt1"/>
                </a:highlight>
              </a:rPr>
              <a:t>&gt;</a:t>
            </a:r>
            <a:endParaRPr sz="1467" i="1">
              <a:solidFill>
                <a:schemeClr val="dk2"/>
              </a:solidFill>
              <a:latin typeface="Arial"/>
              <a:ea typeface="Arial"/>
              <a:cs typeface="Arial"/>
              <a:sym typeface="Arial"/>
            </a:endParaRPr>
          </a:p>
          <a:p>
            <a:pPr marL="0" indent="0">
              <a:spcBef>
                <a:spcPts val="0"/>
              </a:spcBef>
              <a:buClr>
                <a:schemeClr val="dk2"/>
              </a:buClr>
              <a:buSzPts val="1100"/>
              <a:buNone/>
            </a:pPr>
            <a:endParaRPr sz="1467">
              <a:solidFill>
                <a:schemeClr val="dk2"/>
              </a:solidFill>
              <a:latin typeface="Arial"/>
              <a:ea typeface="Arial"/>
              <a:cs typeface="Arial"/>
              <a:sym typeface="Arial"/>
            </a:endParaRPr>
          </a:p>
          <a:p>
            <a:pPr marL="0" indent="0">
              <a:spcBef>
                <a:spcPts val="0"/>
              </a:spcBef>
              <a:buClr>
                <a:schemeClr val="dk2"/>
              </a:buClr>
              <a:buSzPts val="1100"/>
              <a:buNone/>
            </a:pPr>
            <a:r>
              <a:rPr lang="en" sz="1467" u="sng">
                <a:solidFill>
                  <a:srgbClr val="2200CC"/>
                </a:solidFill>
                <a:latin typeface="Arial"/>
                <a:ea typeface="Arial"/>
                <a:cs typeface="Arial"/>
                <a:sym typeface="Arial"/>
                <a:hlinkClick r:id="rId9">
                  <a:extLst>
                    <a:ext uri="{A12FA001-AC4F-418D-AE19-62706E023703}">
                      <ahyp:hlinkClr xmlns:ahyp="http://schemas.microsoft.com/office/drawing/2018/hyperlinkcolor" val="tx"/>
                    </a:ext>
                  </a:extLst>
                </a:hlinkClick>
              </a:rPr>
              <a:t>https://www.bloomberg.com/news/articles/2024-08-27/hospital-cuts-claim-maternity-wards-in-both-rural-and-urban-us</a:t>
            </a:r>
            <a:endParaRPr sz="1467">
              <a:solidFill>
                <a:schemeClr val="dk2"/>
              </a:solidFill>
              <a:latin typeface="Arial"/>
              <a:ea typeface="Arial"/>
              <a:cs typeface="Arial"/>
              <a:sym typeface="Arial"/>
            </a:endParaRPr>
          </a:p>
          <a:p>
            <a:pPr marL="0" indent="0">
              <a:spcBef>
                <a:spcPts val="0"/>
              </a:spcBef>
              <a:buClr>
                <a:schemeClr val="dk2"/>
              </a:buClr>
              <a:buSzPts val="1100"/>
              <a:buNone/>
            </a:pPr>
            <a:endParaRPr sz="1467">
              <a:solidFill>
                <a:schemeClr val="dk2"/>
              </a:solidFill>
              <a:latin typeface="Arial"/>
              <a:ea typeface="Arial"/>
              <a:cs typeface="Arial"/>
              <a:sym typeface="Arial"/>
            </a:endParaRPr>
          </a:p>
          <a:p>
            <a:pPr marL="0" indent="0">
              <a:lnSpc>
                <a:spcPct val="90000"/>
              </a:lnSpc>
              <a:spcBef>
                <a:spcPts val="1067"/>
              </a:spcBef>
              <a:buSzPts val="300"/>
              <a:buNone/>
            </a:pPr>
            <a:endParaRPr sz="1200">
              <a:solidFill>
                <a:srgbClr val="212121"/>
              </a:solidFill>
              <a:highlight>
                <a:srgbClr val="FFFFFF"/>
              </a:highlight>
            </a:endParaRPr>
          </a:p>
          <a:p>
            <a:pPr marL="0" indent="0">
              <a:lnSpc>
                <a:spcPct val="90000"/>
              </a:lnSpc>
              <a:spcBef>
                <a:spcPts val="1067"/>
              </a:spcBef>
              <a:buSzPts val="300"/>
              <a:buNone/>
            </a:pPr>
            <a:endParaRPr sz="1200">
              <a:solidFill>
                <a:schemeClr val="dk1"/>
              </a:solidFill>
            </a:endParaRPr>
          </a:p>
          <a:p>
            <a:pPr marL="0" indent="0">
              <a:lnSpc>
                <a:spcPct val="90000"/>
              </a:lnSpc>
              <a:spcBef>
                <a:spcPts val="1067"/>
              </a:spcBef>
              <a:buSzPts val="300"/>
              <a:buNone/>
            </a:pPr>
            <a:endParaRPr sz="12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7"/>
          <p:cNvSpPr txBox="1">
            <a:spLocks noGrp="1"/>
          </p:cNvSpPr>
          <p:nvPr>
            <p:ph type="body" idx="1"/>
          </p:nvPr>
        </p:nvSpPr>
        <p:spPr>
          <a:xfrm>
            <a:off x="380869" y="750967"/>
            <a:ext cx="11024800" cy="3017600"/>
          </a:xfrm>
          <a:prstGeom prst="rect">
            <a:avLst/>
          </a:prstGeom>
        </p:spPr>
        <p:txBody>
          <a:bodyPr spcFirstLastPara="1" wrap="square" lIns="0" tIns="45700" rIns="0" bIns="45700" anchor="t" anchorCtr="0">
            <a:noAutofit/>
          </a:bodyPr>
          <a:lstStyle/>
          <a:p>
            <a:pPr marL="0" indent="0">
              <a:spcBef>
                <a:spcPts val="0"/>
              </a:spcBef>
              <a:buClr>
                <a:schemeClr val="dk2"/>
              </a:buClr>
              <a:buSzPts val="1100"/>
              <a:buNone/>
            </a:pPr>
            <a:endParaRPr sz="1467" dirty="0">
              <a:solidFill>
                <a:schemeClr val="dk2"/>
              </a:solidFill>
              <a:latin typeface="Arial"/>
              <a:ea typeface="Arial"/>
              <a:cs typeface="Arial"/>
              <a:sym typeface="Arial"/>
            </a:endParaRPr>
          </a:p>
          <a:p>
            <a:pPr marL="0" indent="0">
              <a:spcBef>
                <a:spcPts val="0"/>
              </a:spcBef>
              <a:buSzPts val="1100"/>
              <a:buNone/>
            </a:pPr>
            <a:r>
              <a:rPr lang="en" sz="1467" u="sng" dirty="0">
                <a:solidFill>
                  <a:srgbClr val="2200CC"/>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nytimes.com/2024/12/04/health/maternity-wards-closing.html#:~:text=wards%2Dclosing.html-,Most%20Rural%20Hospitals%20Have%20Closed%20Their%20Maternity%20Wards%2C%20Study%20Finds,areas%20and%20large%20cities%20alike.&amp;text=Sarah%20Kliff%20is%20an%20investigative,at%20nytimes.com%2Ftips</a:t>
            </a:r>
            <a:r>
              <a:rPr lang="en" sz="1467" dirty="0">
                <a:solidFill>
                  <a:schemeClr val="dk2"/>
                </a:solidFill>
                <a:latin typeface="Arial"/>
                <a:ea typeface="Arial"/>
                <a:cs typeface="Arial"/>
                <a:sym typeface="Arial"/>
              </a:rPr>
              <a:t>.</a:t>
            </a:r>
            <a:endParaRPr sz="1467" dirty="0">
              <a:solidFill>
                <a:schemeClr val="dk2"/>
              </a:solidFill>
              <a:latin typeface="Arial"/>
              <a:ea typeface="Arial"/>
              <a:cs typeface="Arial"/>
              <a:sym typeface="Arial"/>
            </a:endParaRPr>
          </a:p>
          <a:p>
            <a:pPr marL="0" indent="0">
              <a:spcBef>
                <a:spcPts val="0"/>
              </a:spcBef>
              <a:buSzPts val="1100"/>
              <a:buNone/>
            </a:pPr>
            <a:endParaRPr sz="1467" dirty="0">
              <a:solidFill>
                <a:schemeClr val="dk2"/>
              </a:solidFill>
              <a:latin typeface="Arial"/>
              <a:ea typeface="Arial"/>
              <a:cs typeface="Arial"/>
              <a:sym typeface="Arial"/>
            </a:endParaRPr>
          </a:p>
          <a:p>
            <a:pPr marL="0" indent="0">
              <a:lnSpc>
                <a:spcPct val="115000"/>
              </a:lnSpc>
              <a:spcBef>
                <a:spcPts val="0"/>
              </a:spcBef>
              <a:buClr>
                <a:schemeClr val="dk2"/>
              </a:buClr>
              <a:buSzPts val="1100"/>
              <a:buNone/>
            </a:pPr>
            <a:r>
              <a:rPr lang="en" sz="1467" dirty="0">
                <a:solidFill>
                  <a:srgbClr val="212121"/>
                </a:solidFill>
                <a:highlight>
                  <a:schemeClr val="lt1"/>
                </a:highlight>
                <a:latin typeface="Arial"/>
                <a:ea typeface="Arial"/>
                <a:cs typeface="Arial"/>
                <a:sym typeface="Arial"/>
              </a:rPr>
              <a:t>\Callahan M. Emergency Delivery. Emerg Med Clin North Am. 2023 May;41(2):281-294. </a:t>
            </a:r>
            <a:r>
              <a:rPr lang="en" sz="1467" dirty="0" err="1">
                <a:solidFill>
                  <a:srgbClr val="212121"/>
                </a:solidFill>
                <a:highlight>
                  <a:schemeClr val="lt1"/>
                </a:highlight>
                <a:latin typeface="Arial"/>
                <a:ea typeface="Arial"/>
                <a:cs typeface="Arial"/>
                <a:sym typeface="Arial"/>
              </a:rPr>
              <a:t>doi</a:t>
            </a:r>
            <a:r>
              <a:rPr lang="en" sz="1467" dirty="0">
                <a:solidFill>
                  <a:srgbClr val="212121"/>
                </a:solidFill>
                <a:highlight>
                  <a:schemeClr val="lt1"/>
                </a:highlight>
                <a:latin typeface="Arial"/>
                <a:ea typeface="Arial"/>
                <a:cs typeface="Arial"/>
                <a:sym typeface="Arial"/>
              </a:rPr>
              <a:t>: 10.1016/j.emc.2022.12.002. </a:t>
            </a:r>
            <a:r>
              <a:rPr lang="en" sz="1467" dirty="0" err="1">
                <a:solidFill>
                  <a:srgbClr val="212121"/>
                </a:solidFill>
                <a:highlight>
                  <a:schemeClr val="lt1"/>
                </a:highlight>
                <a:latin typeface="Arial"/>
                <a:ea typeface="Arial"/>
                <a:cs typeface="Arial"/>
                <a:sym typeface="Arial"/>
              </a:rPr>
              <a:t>Epub</a:t>
            </a:r>
            <a:r>
              <a:rPr lang="en" sz="1467" dirty="0">
                <a:solidFill>
                  <a:srgbClr val="212121"/>
                </a:solidFill>
                <a:highlight>
                  <a:schemeClr val="lt1"/>
                </a:highlight>
                <a:latin typeface="Arial"/>
                <a:ea typeface="Arial"/>
                <a:cs typeface="Arial"/>
                <a:sym typeface="Arial"/>
              </a:rPr>
              <a:t> 2023 Feb 20. PMID: 37024164.</a:t>
            </a:r>
            <a:endParaRPr sz="1467" dirty="0">
              <a:solidFill>
                <a:srgbClr val="212121"/>
              </a:solidFill>
              <a:highlight>
                <a:schemeClr val="lt1"/>
              </a:highlight>
              <a:latin typeface="Arial"/>
              <a:ea typeface="Arial"/>
              <a:cs typeface="Arial"/>
              <a:sym typeface="Arial"/>
            </a:endParaRPr>
          </a:p>
          <a:p>
            <a:pPr marL="0" indent="0">
              <a:lnSpc>
                <a:spcPct val="115000"/>
              </a:lnSpc>
              <a:spcBef>
                <a:spcPts val="1067"/>
              </a:spcBef>
              <a:buClr>
                <a:schemeClr val="dk2"/>
              </a:buClr>
              <a:buSzPts val="1100"/>
              <a:buNone/>
            </a:pPr>
            <a:r>
              <a:rPr lang="en" sz="1467" dirty="0" err="1">
                <a:solidFill>
                  <a:srgbClr val="212121"/>
                </a:solidFill>
                <a:highlight>
                  <a:schemeClr val="lt1"/>
                </a:highlight>
                <a:latin typeface="Arial"/>
                <a:ea typeface="Arial"/>
                <a:cs typeface="Arial"/>
                <a:sym typeface="Arial"/>
              </a:rPr>
              <a:t>Matenchuk</a:t>
            </a:r>
            <a:r>
              <a:rPr lang="en" sz="1467" dirty="0">
                <a:solidFill>
                  <a:srgbClr val="212121"/>
                </a:solidFill>
                <a:highlight>
                  <a:schemeClr val="lt1"/>
                </a:highlight>
                <a:latin typeface="Arial"/>
                <a:ea typeface="Arial"/>
                <a:cs typeface="Arial"/>
                <a:sym typeface="Arial"/>
              </a:rPr>
              <a:t> BA, </a:t>
            </a:r>
            <a:r>
              <a:rPr lang="en" sz="1467" dirty="0" err="1">
                <a:solidFill>
                  <a:srgbClr val="212121"/>
                </a:solidFill>
                <a:highlight>
                  <a:schemeClr val="lt1"/>
                </a:highlight>
                <a:latin typeface="Arial"/>
                <a:ea typeface="Arial"/>
                <a:cs typeface="Arial"/>
                <a:sym typeface="Arial"/>
              </a:rPr>
              <a:t>Rosychuk</a:t>
            </a:r>
            <a:r>
              <a:rPr lang="en" sz="1467" dirty="0">
                <a:solidFill>
                  <a:srgbClr val="212121"/>
                </a:solidFill>
                <a:highlight>
                  <a:schemeClr val="lt1"/>
                </a:highlight>
                <a:latin typeface="Arial"/>
                <a:ea typeface="Arial"/>
                <a:cs typeface="Arial"/>
                <a:sym typeface="Arial"/>
              </a:rPr>
              <a:t> RJ, Rowe BH, Metcalfe A, Chari R, Crawford S, Jelinski S, Serrano-Lomelin J, Ospina MB. Emergency Department Visits During Pregnancy. Ann Emerg Med. 2023 Feb;81(2):197-208. </a:t>
            </a:r>
            <a:r>
              <a:rPr lang="en" sz="1467" dirty="0" err="1">
                <a:solidFill>
                  <a:srgbClr val="212121"/>
                </a:solidFill>
                <a:highlight>
                  <a:schemeClr val="lt1"/>
                </a:highlight>
                <a:latin typeface="Arial"/>
                <a:ea typeface="Arial"/>
                <a:cs typeface="Arial"/>
                <a:sym typeface="Arial"/>
              </a:rPr>
              <a:t>doi</a:t>
            </a:r>
            <a:r>
              <a:rPr lang="en" sz="1467" dirty="0">
                <a:solidFill>
                  <a:srgbClr val="212121"/>
                </a:solidFill>
                <a:highlight>
                  <a:schemeClr val="lt1"/>
                </a:highlight>
                <a:latin typeface="Arial"/>
                <a:ea typeface="Arial"/>
                <a:cs typeface="Arial"/>
                <a:sym typeface="Arial"/>
              </a:rPr>
              <a:t>: 10.1016/j.annemergmed.2022.06.021. </a:t>
            </a:r>
            <a:r>
              <a:rPr lang="en" sz="1467" dirty="0" err="1">
                <a:solidFill>
                  <a:srgbClr val="212121"/>
                </a:solidFill>
                <a:highlight>
                  <a:schemeClr val="lt1"/>
                </a:highlight>
                <a:latin typeface="Arial"/>
                <a:ea typeface="Arial"/>
                <a:cs typeface="Arial"/>
                <a:sym typeface="Arial"/>
              </a:rPr>
              <a:t>Epub</a:t>
            </a:r>
            <a:r>
              <a:rPr lang="en" sz="1467" dirty="0">
                <a:solidFill>
                  <a:srgbClr val="212121"/>
                </a:solidFill>
                <a:highlight>
                  <a:schemeClr val="lt1"/>
                </a:highlight>
                <a:latin typeface="Arial"/>
                <a:ea typeface="Arial"/>
                <a:cs typeface="Arial"/>
                <a:sym typeface="Arial"/>
              </a:rPr>
              <a:t> 2022 Aug 6. PMID: 35940991.</a:t>
            </a:r>
            <a:endParaRPr sz="1467" dirty="0">
              <a:solidFill>
                <a:srgbClr val="212121"/>
              </a:solidFill>
              <a:highlight>
                <a:schemeClr val="lt1"/>
              </a:highlight>
              <a:latin typeface="Arial"/>
              <a:ea typeface="Arial"/>
              <a:cs typeface="Arial"/>
              <a:sym typeface="Arial"/>
            </a:endParaRPr>
          </a:p>
          <a:p>
            <a:pPr marL="0" indent="0">
              <a:lnSpc>
                <a:spcPct val="115000"/>
              </a:lnSpc>
              <a:spcBef>
                <a:spcPts val="1067"/>
              </a:spcBef>
              <a:buSzPts val="1100"/>
              <a:buNone/>
            </a:pPr>
            <a:r>
              <a:rPr lang="en" sz="1467" dirty="0" err="1">
                <a:solidFill>
                  <a:srgbClr val="212121"/>
                </a:solidFill>
                <a:highlight>
                  <a:schemeClr val="lt1"/>
                </a:highlight>
                <a:latin typeface="Arial"/>
                <a:ea typeface="Arial"/>
                <a:cs typeface="Arial"/>
                <a:sym typeface="Arial"/>
              </a:rPr>
              <a:t>Kozhimannil</a:t>
            </a:r>
            <a:r>
              <a:rPr lang="en" sz="1467" dirty="0">
                <a:solidFill>
                  <a:srgbClr val="212121"/>
                </a:solidFill>
                <a:highlight>
                  <a:schemeClr val="lt1"/>
                </a:highlight>
                <a:latin typeface="Arial"/>
                <a:ea typeface="Arial"/>
                <a:cs typeface="Arial"/>
                <a:sym typeface="Arial"/>
              </a:rPr>
              <a:t> KB, Hung P, Henning-Smith C, Casey MM, Prasad S. Association Between Loss of Hospital-Based Obstetric Services and Birth Outcomes in Rural Counties in the United States. JAMA. 2018 Mar 27;319(12):1239-1247. </a:t>
            </a:r>
            <a:r>
              <a:rPr lang="en" sz="1467" dirty="0" err="1">
                <a:solidFill>
                  <a:srgbClr val="212121"/>
                </a:solidFill>
                <a:highlight>
                  <a:schemeClr val="lt1"/>
                </a:highlight>
                <a:latin typeface="Arial"/>
                <a:ea typeface="Arial"/>
                <a:cs typeface="Arial"/>
                <a:sym typeface="Arial"/>
              </a:rPr>
              <a:t>doi</a:t>
            </a:r>
            <a:r>
              <a:rPr lang="en" sz="1467" dirty="0">
                <a:solidFill>
                  <a:srgbClr val="212121"/>
                </a:solidFill>
                <a:highlight>
                  <a:schemeClr val="lt1"/>
                </a:highlight>
                <a:latin typeface="Arial"/>
                <a:ea typeface="Arial"/>
                <a:cs typeface="Arial"/>
                <a:sym typeface="Arial"/>
              </a:rPr>
              <a:t>: 10.1001/jama.2018.1830. PMID: 29522161; PMCID: PMC5885848.</a:t>
            </a:r>
            <a:endParaRPr sz="1467" dirty="0">
              <a:solidFill>
                <a:srgbClr val="212121"/>
              </a:solidFill>
              <a:highlight>
                <a:schemeClr val="lt1"/>
              </a:highlight>
              <a:latin typeface="Arial"/>
              <a:ea typeface="Arial"/>
              <a:cs typeface="Arial"/>
              <a:sym typeface="Arial"/>
            </a:endParaRPr>
          </a:p>
          <a:p>
            <a:pPr marL="0" indent="0">
              <a:lnSpc>
                <a:spcPct val="115000"/>
              </a:lnSpc>
              <a:spcBef>
                <a:spcPts val="1067"/>
              </a:spcBef>
              <a:buSzPts val="1100"/>
              <a:buNone/>
            </a:pPr>
            <a:r>
              <a:rPr lang="en" sz="1467" dirty="0">
                <a:solidFill>
                  <a:srgbClr val="212121"/>
                </a:solidFill>
                <a:highlight>
                  <a:schemeClr val="lt1"/>
                </a:highlight>
                <a:latin typeface="Arial"/>
                <a:ea typeface="Arial"/>
                <a:cs typeface="Arial"/>
                <a:sym typeface="Arial"/>
              </a:rPr>
              <a:t>Centers for Disease Control and Prevention. </a:t>
            </a:r>
            <a:r>
              <a:rPr lang="en" sz="1467" dirty="0">
                <a:solidFill>
                  <a:schemeClr val="dk2"/>
                </a:solidFill>
                <a:latin typeface="Arial"/>
                <a:ea typeface="Arial"/>
                <a:cs typeface="Arial"/>
                <a:sym typeface="Arial"/>
              </a:rPr>
              <a:t>Pregnancy-Related Deaths: Data From Maternal Mortality Review Committees in 38 U.S. States, 2020 </a:t>
            </a:r>
            <a:r>
              <a:rPr lang="en" sz="1467" u="sng" dirty="0">
                <a:solidFill>
                  <a:schemeClr val="hlink"/>
                </a:solidFill>
                <a:latin typeface="Arial"/>
                <a:ea typeface="Arial"/>
                <a:cs typeface="Arial"/>
                <a:sym typeface="Arial"/>
                <a:hlinkClick r:id="rId4"/>
              </a:rPr>
              <a:t>https://www.cdc.gov/maternal-mortality/php/data-research/index.html</a:t>
            </a:r>
            <a:endParaRPr lang="en" sz="1467" dirty="0">
              <a:solidFill>
                <a:schemeClr val="dk2"/>
              </a:solidFill>
              <a:latin typeface="Arial"/>
              <a:ea typeface="Arial"/>
              <a:cs typeface="Arial"/>
              <a:sym typeface="Arial"/>
            </a:endParaRPr>
          </a:p>
          <a:p>
            <a:pPr marL="0" indent="0">
              <a:lnSpc>
                <a:spcPct val="115000"/>
              </a:lnSpc>
              <a:spcBef>
                <a:spcPts val="1067"/>
              </a:spcBef>
              <a:buSzPts val="1100"/>
              <a:buNone/>
            </a:pPr>
            <a:r>
              <a:rPr lang="en-US" sz="1467" dirty="0">
                <a:solidFill>
                  <a:schemeClr val="dk2"/>
                </a:solidFill>
                <a:latin typeface="Arial"/>
                <a:ea typeface="Arial"/>
                <a:cs typeface="Arial"/>
                <a:sym typeface="Arial"/>
              </a:rPr>
              <a:t>Alliance for Innovation in Maternal Health (AIM). 2022. Obstetric In-Situ Drill Program Manual. https://</a:t>
            </a:r>
            <a:r>
              <a:rPr lang="en-US" sz="1467" dirty="0" err="1">
                <a:solidFill>
                  <a:schemeClr val="dk2"/>
                </a:solidFill>
                <a:latin typeface="Arial"/>
                <a:ea typeface="Arial"/>
                <a:cs typeface="Arial"/>
                <a:sym typeface="Arial"/>
              </a:rPr>
              <a:t>saferbirth.org</a:t>
            </a:r>
            <a:r>
              <a:rPr lang="en-US" sz="1467" dirty="0">
                <a:solidFill>
                  <a:schemeClr val="dk2"/>
                </a:solidFill>
                <a:latin typeface="Arial"/>
                <a:ea typeface="Arial"/>
                <a:cs typeface="Arial"/>
                <a:sym typeface="Arial"/>
              </a:rPr>
              <a:t>/wp-content/uploads/</a:t>
            </a:r>
            <a:r>
              <a:rPr lang="en-US" sz="1467" dirty="0" err="1">
                <a:solidFill>
                  <a:schemeClr val="dk2"/>
                </a:solidFill>
                <a:latin typeface="Arial"/>
                <a:ea typeface="Arial"/>
                <a:cs typeface="Arial"/>
                <a:sym typeface="Arial"/>
              </a:rPr>
              <a:t>FINAL_AIM_ObstetricInSituDrill-ProgramManual.pdf</a:t>
            </a:r>
            <a:endParaRPr sz="1467" dirty="0">
              <a:solidFill>
                <a:schemeClr val="dk2"/>
              </a:solidFill>
              <a:latin typeface="Arial"/>
              <a:ea typeface="Arial"/>
              <a:cs typeface="Arial"/>
              <a:sym typeface="Arial"/>
            </a:endParaRPr>
          </a:p>
          <a:p>
            <a:pPr marL="0" indent="0">
              <a:lnSpc>
                <a:spcPct val="115000"/>
              </a:lnSpc>
              <a:spcBef>
                <a:spcPts val="1067"/>
              </a:spcBef>
              <a:buClr>
                <a:schemeClr val="dk2"/>
              </a:buClr>
              <a:buSzPts val="1100"/>
              <a:buNone/>
            </a:pPr>
            <a:endParaRPr sz="1467" dirty="0">
              <a:solidFill>
                <a:srgbClr val="212121"/>
              </a:solidFill>
              <a:highlight>
                <a:schemeClr val="lt1"/>
              </a:highlight>
              <a:latin typeface="Arial"/>
              <a:ea typeface="Arial"/>
              <a:cs typeface="Arial"/>
              <a:sym typeface="Arial"/>
            </a:endParaRPr>
          </a:p>
          <a:p>
            <a:pPr marL="0" indent="0">
              <a:spcBef>
                <a:spcPts val="1067"/>
              </a:spcBef>
              <a:buClr>
                <a:schemeClr val="dk2"/>
              </a:buClr>
              <a:buSzPts val="1100"/>
              <a:buNone/>
            </a:pPr>
            <a:endParaRPr sz="1467" dirty="0">
              <a:solidFill>
                <a:schemeClr val="dk2"/>
              </a:solidFill>
              <a:latin typeface="Arial"/>
              <a:ea typeface="Arial"/>
              <a:cs typeface="Arial"/>
              <a:sym typeface="Arial"/>
            </a:endParaRPr>
          </a:p>
          <a:p>
            <a:pPr marL="0" indent="0">
              <a:lnSpc>
                <a:spcPct val="90000"/>
              </a:lnSpc>
              <a:spcBef>
                <a:spcPts val="1067"/>
              </a:spcBef>
              <a:buSzPts val="300"/>
              <a:buNone/>
            </a:pPr>
            <a:endParaRPr sz="1333" dirty="0">
              <a:solidFill>
                <a:schemeClr val="dk1"/>
              </a:solidFill>
            </a:endParaRPr>
          </a:p>
          <a:p>
            <a:pPr marL="0" indent="0">
              <a:lnSpc>
                <a:spcPct val="90000"/>
              </a:lnSpc>
              <a:spcBef>
                <a:spcPts val="1067"/>
              </a:spcBef>
              <a:buSzPts val="300"/>
              <a:buNone/>
            </a:pPr>
            <a:endParaRPr sz="1200" dirty="0">
              <a:solidFill>
                <a:schemeClr val="dk1"/>
              </a:solidFill>
            </a:endParaRPr>
          </a:p>
        </p:txBody>
      </p:sp>
      <p:sp>
        <p:nvSpPr>
          <p:cNvPr id="286" name="Google Shape;286;p47"/>
          <p:cNvSpPr txBox="1">
            <a:spLocks noGrp="1"/>
          </p:cNvSpPr>
          <p:nvPr>
            <p:ph type="title"/>
          </p:nvPr>
        </p:nvSpPr>
        <p:spPr>
          <a:xfrm>
            <a:off x="269300" y="214960"/>
            <a:ext cx="7544000" cy="536000"/>
          </a:xfrm>
          <a:prstGeom prst="rect">
            <a:avLst/>
          </a:prstGeom>
        </p:spPr>
        <p:txBody>
          <a:bodyPr spcFirstLastPara="1" wrap="square" lIns="91433" tIns="45700" rIns="91433" bIns="45700" anchor="b" anchorCtr="0">
            <a:normAutofit/>
          </a:bodyPr>
          <a:lstStyle/>
          <a:p>
            <a:r>
              <a:rPr lang="en"/>
              <a:t>References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8"/>
          <p:cNvSpPr txBox="1">
            <a:spLocks noGrp="1"/>
          </p:cNvSpPr>
          <p:nvPr>
            <p:ph type="title"/>
          </p:nvPr>
        </p:nvSpPr>
        <p:spPr>
          <a:xfrm>
            <a:off x="647833" y="2286000"/>
            <a:ext cx="10911600" cy="1047600"/>
          </a:xfrm>
          <a:prstGeom prst="rect">
            <a:avLst/>
          </a:prstGeom>
        </p:spPr>
        <p:txBody>
          <a:bodyPr spcFirstLastPara="1" wrap="square" lIns="121900" tIns="121900" rIns="121900" bIns="121900" anchor="b" anchorCtr="0">
            <a:normAutofit/>
          </a:bodyPr>
          <a:lstStyle/>
          <a:p>
            <a:r>
              <a:rPr lang="en"/>
              <a:t>Any questions?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42667"/>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5"/>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8102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Evaluation</a:t>
            </a: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2" name="Picture 1" descr="A screenshot of a computer&#10;&#10;Description automatically generated">
            <a:extLst>
              <a:ext uri="{FF2B5EF4-FFF2-40B4-BE49-F238E27FC236}">
                <a16:creationId xmlns:a16="http://schemas.microsoft.com/office/drawing/2014/main" id="{A59C466C-058F-0075-DDB7-9AE97AB04D46}"/>
              </a:ext>
            </a:extLst>
          </p:cNvPr>
          <p:cNvPicPr>
            <a:picLocks noChangeAspect="1"/>
          </p:cNvPicPr>
          <p:nvPr/>
        </p:nvPicPr>
        <p:blipFill>
          <a:blip r:embed="rId6"/>
          <a:stretch>
            <a:fillRect/>
          </a:stretch>
        </p:blipFill>
        <p:spPr>
          <a:xfrm>
            <a:off x="1949246" y="1869972"/>
            <a:ext cx="8305799" cy="4703506"/>
          </a:xfrm>
          <a:prstGeom prst="rect">
            <a:avLst/>
          </a:prstGeom>
        </p:spPr>
      </p:pic>
      <p:sp>
        <p:nvSpPr>
          <p:cNvPr id="6" name="TextBox 7">
            <a:extLst>
              <a:ext uri="{FF2B5EF4-FFF2-40B4-BE49-F238E27FC236}">
                <a16:creationId xmlns:a16="http://schemas.microsoft.com/office/drawing/2014/main" id="{7D2DD3A0-0F7A-54FA-CBE3-2F2CBFB93C18}"/>
              </a:ext>
            </a:extLst>
          </p:cNvPr>
          <p:cNvSpPr txBox="1"/>
          <p:nvPr/>
        </p:nvSpPr>
        <p:spPr>
          <a:xfrm>
            <a:off x="3594136" y="3336104"/>
            <a:ext cx="5003728" cy="2369880"/>
          </a:xfrm>
          <a:prstGeom prst="rect">
            <a:avLst/>
          </a:prstGeom>
        </p:spPr>
        <p:txBody>
          <a:bodyPr wrap="square" lIns="0" tIns="0" rIns="0" bIns="0" rtlCol="0" anchor="ctr">
            <a:spAutoFit/>
          </a:bodyPr>
          <a:lstStyle/>
          <a:p>
            <a:pPr algn="ctr" defTabSz="609630">
              <a:spcBef>
                <a:spcPct val="0"/>
              </a:spcBef>
              <a:defRPr/>
            </a:pPr>
            <a:r>
              <a:rPr kumimoji="0" lang="en-US" sz="2200" b="1" i="0" u="none" strike="noStrike" kern="1200" cap="none" spc="0" normalizeH="0" baseline="0" noProof="0">
                <a:ln>
                  <a:noFill/>
                </a:ln>
                <a:solidFill>
                  <a:srgbClr val="00249C"/>
                </a:solidFill>
                <a:effectLst/>
                <a:uLnTx/>
                <a:uFillTx/>
                <a:latin typeface="Open Sans"/>
                <a:ea typeface="Open Sans"/>
                <a:cs typeface="Open Sans"/>
                <a:sym typeface="Arial"/>
              </a:rPr>
              <a:t>Please </a:t>
            </a:r>
            <a:r>
              <a:rPr lang="en-US" sz="2200" b="1">
                <a:solidFill>
                  <a:srgbClr val="00249C"/>
                </a:solidFill>
                <a:latin typeface="Open Sans"/>
                <a:ea typeface="Open Sans"/>
                <a:cs typeface="Open Sans"/>
                <a:sym typeface="Arial"/>
              </a:rPr>
              <a:t>follow the link at the end of this session to complete the evaluation. </a:t>
            </a:r>
          </a:p>
          <a:p>
            <a:pPr algn="ctr" defTabSz="609630">
              <a:spcBef>
                <a:spcPct val="0"/>
              </a:spcBef>
              <a:defRPr/>
            </a:pPr>
            <a:r>
              <a:rPr lang="en-US" sz="2200" b="1">
                <a:solidFill>
                  <a:srgbClr val="00249C"/>
                </a:solidFill>
                <a:latin typeface="Open Sans"/>
                <a:ea typeface="Open Sans"/>
                <a:cs typeface="Open Sans"/>
                <a:sym typeface="Arial"/>
              </a:rPr>
              <a:t>This is REQUIRED for CE credit. </a:t>
            </a:r>
            <a:endParaRPr lang="en-US" sz="2200" b="1" i="0" u="none" strike="noStrike" kern="1200" cap="none" spc="0" normalizeH="0" baseline="0" noProof="0">
              <a:ln>
                <a:noFill/>
              </a:ln>
              <a:solidFill>
                <a:srgbClr val="00249C"/>
              </a:solidFill>
              <a:effectLst/>
              <a:uLnTx/>
              <a:uFillTx/>
              <a:latin typeface="Open Sans"/>
              <a:ea typeface="Open Sans"/>
              <a:cs typeface="Open Sans"/>
            </a:endParaRPr>
          </a:p>
          <a:p>
            <a:pPr algn="ctr" defTabSz="609630">
              <a:spcBef>
                <a:spcPct val="0"/>
              </a:spcBef>
              <a:buFont typeface="Arial"/>
              <a:defRPr/>
            </a:pPr>
            <a:endParaRPr lang="en-US" sz="2200" b="1">
              <a:solidFill>
                <a:srgbClr val="00249C"/>
              </a:solidFill>
              <a:latin typeface="Open Sans"/>
              <a:ea typeface="Open Sans"/>
              <a:cs typeface="Open Sans"/>
            </a:endParaRPr>
          </a:p>
          <a:p>
            <a:pPr algn="ctr" defTabSz="609630">
              <a:spcBef>
                <a:spcPct val="0"/>
              </a:spcBef>
              <a:defRPr/>
            </a:pPr>
            <a:r>
              <a:rPr lang="en-US" sz="2200" b="1">
                <a:solidFill>
                  <a:srgbClr val="00249C"/>
                </a:solidFill>
                <a:latin typeface="Open Sans"/>
                <a:ea typeface="Open Sans"/>
                <a:cs typeface="Open Sans"/>
              </a:rPr>
              <a:t>CE Certificate will be sent to your email in 1-2 weeks</a:t>
            </a:r>
            <a:endParaRPr lang="en-US"/>
          </a:p>
        </p:txBody>
      </p:sp>
    </p:spTree>
    <p:extLst>
      <p:ext uri="{BB962C8B-B14F-4D97-AF65-F5344CB8AC3E}">
        <p14:creationId xmlns:p14="http://schemas.microsoft.com/office/powerpoint/2010/main" val="2054028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E8FB08F-C497-46BA-C3B4-70ABBB3A5890}"/>
              </a:ext>
            </a:extLst>
          </p:cNvPr>
          <p:cNvGrpSpPr/>
          <p:nvPr/>
        </p:nvGrpSpPr>
        <p:grpSpPr>
          <a:xfrm>
            <a:off x="152402" y="171321"/>
            <a:ext cx="11533935"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69338" y="818306"/>
            <a:ext cx="9773956" cy="478657"/>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914446" rtl="0" eaLnBrk="1" fontAlgn="auto" latinLnBrk="0" hangingPunct="1">
              <a:lnSpc>
                <a:spcPts val="364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642667"/>
                </a:solidFill>
                <a:effectLst/>
                <a:uLnTx/>
                <a:uFillTx/>
                <a:latin typeface="Open Sans Bold"/>
                <a:ea typeface="+mn-ea"/>
                <a:cs typeface="+mn-cs"/>
                <a:sym typeface="Arial"/>
              </a:rPr>
              <a:t>Thank you!</a:t>
            </a:r>
          </a:p>
        </p:txBody>
      </p:sp>
      <p:pic>
        <p:nvPicPr>
          <p:cNvPr id="33" name="Picture 3">
            <a:extLst>
              <a:ext uri="{FF2B5EF4-FFF2-40B4-BE49-F238E27FC236}">
                <a16:creationId xmlns:a16="http://schemas.microsoft.com/office/drawing/2014/main" id="{CF02E37D-9E21-FD91-6E70-C9FF3723A6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06605">
            <a:off x="5775748" y="1618062"/>
            <a:ext cx="3783439" cy="3522038"/>
          </a:xfrm>
          <a:prstGeom prst="rect">
            <a:avLst/>
          </a:prstGeom>
        </p:spPr>
      </p:pic>
      <p:pic>
        <p:nvPicPr>
          <p:cNvPr id="34" name="Picture 4">
            <a:extLst>
              <a:ext uri="{FF2B5EF4-FFF2-40B4-BE49-F238E27FC236}">
                <a16:creationId xmlns:a16="http://schemas.microsoft.com/office/drawing/2014/main" id="{6355A4F5-6A02-E35F-43C4-08C3FEF0B8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7065" y="1837129"/>
            <a:ext cx="3913663" cy="3643265"/>
          </a:xfrm>
          <a:prstGeom prst="rect">
            <a:avLst/>
          </a:prstGeom>
        </p:spPr>
      </p:pic>
      <p:sp>
        <p:nvSpPr>
          <p:cNvPr id="36" name="TextBox 7">
            <a:extLst>
              <a:ext uri="{FF2B5EF4-FFF2-40B4-BE49-F238E27FC236}">
                <a16:creationId xmlns:a16="http://schemas.microsoft.com/office/drawing/2014/main" id="{78E67F9A-6D2E-EA4A-BA59-B18BC9EC7052}"/>
              </a:ext>
            </a:extLst>
          </p:cNvPr>
          <p:cNvSpPr txBox="1"/>
          <p:nvPr/>
        </p:nvSpPr>
        <p:spPr>
          <a:xfrm rot="178350">
            <a:off x="669980" y="2890120"/>
            <a:ext cx="2983187" cy="164173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667" b="0" i="0" u="none" strike="noStrike" kern="1200" cap="none" spc="0" normalizeH="0" baseline="0" noProof="0">
                <a:ln>
                  <a:noFill/>
                </a:ln>
                <a:solidFill>
                  <a:srgbClr val="FFFFFF"/>
                </a:solidFill>
                <a:effectLst/>
                <a:uLnTx/>
                <a:uFillTx/>
                <a:latin typeface="Open Sans Bold"/>
                <a:ea typeface="+mn-ea"/>
                <a:cs typeface="+mn-cs"/>
                <a:sym typeface="Arial"/>
              </a:rPr>
              <a:t>The recording will be emailed to all attendees once ready</a:t>
            </a:r>
          </a:p>
        </p:txBody>
      </p:sp>
      <p:sp>
        <p:nvSpPr>
          <p:cNvPr id="41" name="TextBox 9">
            <a:extLst>
              <a:ext uri="{FF2B5EF4-FFF2-40B4-BE49-F238E27FC236}">
                <a16:creationId xmlns:a16="http://schemas.microsoft.com/office/drawing/2014/main" id="{E9BA2625-DC0E-5BAC-2A2D-3663DCD91870}"/>
              </a:ext>
            </a:extLst>
          </p:cNvPr>
          <p:cNvSpPr txBox="1"/>
          <p:nvPr/>
        </p:nvSpPr>
        <p:spPr>
          <a:xfrm rot="637630">
            <a:off x="6209320" y="2714281"/>
            <a:ext cx="2916294"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Any questions about this webinar or the series can be sent to AIM@acog.org</a:t>
            </a:r>
          </a:p>
        </p:txBody>
      </p:sp>
      <p:pic>
        <p:nvPicPr>
          <p:cNvPr id="42" name="Picture 3">
            <a:extLst>
              <a:ext uri="{FF2B5EF4-FFF2-40B4-BE49-F238E27FC236}">
                <a16:creationId xmlns:a16="http://schemas.microsoft.com/office/drawing/2014/main" id="{B6B73933-CDDA-606B-9994-929B276BAF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89979" flipH="1">
            <a:off x="8920907" y="3731762"/>
            <a:ext cx="2942679" cy="2739367"/>
          </a:xfrm>
          <a:prstGeom prst="rect">
            <a:avLst/>
          </a:prstGeom>
        </p:spPr>
      </p:pic>
      <p:sp>
        <p:nvSpPr>
          <p:cNvPr id="43" name="TextBox 9">
            <a:extLst>
              <a:ext uri="{FF2B5EF4-FFF2-40B4-BE49-F238E27FC236}">
                <a16:creationId xmlns:a16="http://schemas.microsoft.com/office/drawing/2014/main" id="{36D61BE8-2290-3315-497D-A1DBCDC0E726}"/>
              </a:ext>
            </a:extLst>
          </p:cNvPr>
          <p:cNvSpPr txBox="1"/>
          <p:nvPr/>
        </p:nvSpPr>
        <p:spPr>
          <a:xfrm rot="911685">
            <a:off x="9389860" y="4591439"/>
            <a:ext cx="1962432" cy="13129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2133" b="0" i="0" u="none" strike="noStrike" kern="1200" cap="none" spc="0" normalizeH="0" baseline="0" noProof="0">
                <a:ln>
                  <a:noFill/>
                </a:ln>
                <a:solidFill>
                  <a:srgbClr val="FFFFFF"/>
                </a:solidFill>
                <a:effectLst/>
                <a:uLnTx/>
                <a:uFillTx/>
                <a:latin typeface="Open Sans Bold"/>
                <a:ea typeface="+mn-ea"/>
                <a:cs typeface="+mn-cs"/>
                <a:sym typeface="Arial"/>
              </a:rPr>
              <a:t>Remember to register for upcoming webinars!</a:t>
            </a:r>
          </a:p>
        </p:txBody>
      </p:sp>
      <p:pic>
        <p:nvPicPr>
          <p:cNvPr id="44" name="Picture 2">
            <a:extLst>
              <a:ext uri="{FF2B5EF4-FFF2-40B4-BE49-F238E27FC236}">
                <a16:creationId xmlns:a16="http://schemas.microsoft.com/office/drawing/2014/main" id="{EDFFAA02-A99B-E121-C421-11E58AEFD1C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4738">
            <a:off x="3570912" y="3771956"/>
            <a:ext cx="3050210" cy="2839468"/>
          </a:xfrm>
          <a:prstGeom prst="rect">
            <a:avLst/>
          </a:prstGeom>
        </p:spPr>
      </p:pic>
      <p:sp>
        <p:nvSpPr>
          <p:cNvPr id="45" name="TextBox 7">
            <a:extLst>
              <a:ext uri="{FF2B5EF4-FFF2-40B4-BE49-F238E27FC236}">
                <a16:creationId xmlns:a16="http://schemas.microsoft.com/office/drawing/2014/main" id="{42F020B7-3190-9289-0BC9-A7DD633BBB50}"/>
              </a:ext>
            </a:extLst>
          </p:cNvPr>
          <p:cNvSpPr txBox="1"/>
          <p:nvPr/>
        </p:nvSpPr>
        <p:spPr>
          <a:xfrm rot="21037475">
            <a:off x="3888384" y="4685234"/>
            <a:ext cx="2415265" cy="114928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914446" rtl="0" eaLnBrk="1" fontAlgn="auto" latinLnBrk="0" hangingPunct="1">
              <a:lnSpc>
                <a:spcPct val="100000"/>
              </a:lnSpc>
              <a:spcBef>
                <a:spcPct val="0"/>
              </a:spcBef>
              <a:spcAft>
                <a:spcPts val="0"/>
              </a:spcAft>
              <a:buClrTx/>
              <a:buSzTx/>
              <a:buFont typeface="Arial"/>
              <a:buNone/>
              <a:tabLst/>
              <a:defRPr/>
            </a:pPr>
            <a:r>
              <a:rPr kumimoji="0" lang="en-US" sz="1867" b="0" i="0" u="none" strike="noStrike" kern="1200" cap="none" spc="0" normalizeH="0" baseline="0" noProof="0">
                <a:ln>
                  <a:noFill/>
                </a:ln>
                <a:solidFill>
                  <a:srgbClr val="FFFFFF"/>
                </a:solidFill>
                <a:effectLst/>
                <a:uLnTx/>
                <a:uFillTx/>
                <a:latin typeface="Open Sans Bold"/>
                <a:ea typeface="+mn-ea"/>
                <a:cs typeface="+mn-cs"/>
                <a:sym typeface="Arial"/>
              </a:rPr>
              <a:t>AIM will also post the recording on our website, saferbirth.org</a:t>
            </a:r>
          </a:p>
        </p:txBody>
      </p:sp>
    </p:spTree>
    <p:extLst>
      <p:ext uri="{BB962C8B-B14F-4D97-AF65-F5344CB8AC3E}">
        <p14:creationId xmlns:p14="http://schemas.microsoft.com/office/powerpoint/2010/main" val="1108929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330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C7B01-87CC-97C6-2001-91728E504A5F}"/>
              </a:ext>
            </a:extLst>
          </p:cNvPr>
          <p:cNvSpPr>
            <a:spLocks noGrp="1"/>
          </p:cNvSpPr>
          <p:nvPr>
            <p:ph type="title"/>
          </p:nvPr>
        </p:nvSpPr>
        <p:spPr/>
        <p:txBody>
          <a:bodyPr/>
          <a:lstStyle/>
          <a:p>
            <a:pPr algn="ctr"/>
            <a:r>
              <a:rPr lang="en-US"/>
              <a:t>Continuing Education Credits</a:t>
            </a:r>
          </a:p>
        </p:txBody>
      </p:sp>
      <p:sp>
        <p:nvSpPr>
          <p:cNvPr id="9" name="Content Placeholder 8">
            <a:extLst>
              <a:ext uri="{FF2B5EF4-FFF2-40B4-BE49-F238E27FC236}">
                <a16:creationId xmlns:a16="http://schemas.microsoft.com/office/drawing/2014/main" id="{918092A1-AC25-8B15-AF8C-7E0145B5A39E}"/>
              </a:ext>
            </a:extLst>
          </p:cNvPr>
          <p:cNvSpPr>
            <a:spLocks noGrp="1"/>
          </p:cNvSpPr>
          <p:nvPr>
            <p:ph idx="1"/>
          </p:nvPr>
        </p:nvSpPr>
        <p:spPr>
          <a:xfrm>
            <a:off x="554893" y="1696753"/>
            <a:ext cx="6472513" cy="4351256"/>
          </a:xfrm>
        </p:spPr>
        <p:txBody>
          <a:bodyPr vert="horz" lIns="91440" tIns="45720" rIns="91440" bIns="45720" rtlCol="0" anchor="t">
            <a:normAutofit/>
          </a:bodyPr>
          <a:lstStyle/>
          <a:p>
            <a:pPr marL="0" indent="0" algn="ctr">
              <a:lnSpc>
                <a:spcPct val="100000"/>
              </a:lnSpc>
              <a:spcBef>
                <a:spcPts val="0"/>
              </a:spcBef>
              <a:buNone/>
            </a:pPr>
            <a:r>
              <a:rPr lang="en-US" sz="2400">
                <a:latin typeface="Segoe UI"/>
                <a:ea typeface="Open Sans"/>
                <a:cs typeface="Segoe UI"/>
              </a:rPr>
              <a:t>AIM is excited to offer continuing education credit to attendees of this live session. </a:t>
            </a:r>
            <a:endParaRPr lang="en-US">
              <a:latin typeface="Open Sans"/>
              <a:ea typeface="Open Sans"/>
              <a:cs typeface="Open Sans"/>
            </a:endParaRPr>
          </a:p>
          <a:p>
            <a:pPr marL="0" indent="0" algn="ctr">
              <a:lnSpc>
                <a:spcPct val="100000"/>
              </a:lnSpc>
              <a:spcBef>
                <a:spcPts val="0"/>
              </a:spcBef>
              <a:buNone/>
            </a:pPr>
            <a:endParaRPr lang="en-US" sz="2400">
              <a:latin typeface="Segoe UI"/>
              <a:ea typeface="Open Sans"/>
              <a:cs typeface="Segoe UI"/>
            </a:endParaRPr>
          </a:p>
          <a:p>
            <a:pPr marL="0" indent="0" algn="ctr">
              <a:lnSpc>
                <a:spcPct val="100000"/>
              </a:lnSpc>
              <a:spcBef>
                <a:spcPts val="0"/>
              </a:spcBef>
              <a:buNone/>
            </a:pPr>
            <a:r>
              <a:rPr lang="en-US" sz="2400">
                <a:latin typeface="Segoe UI"/>
                <a:ea typeface="Open Sans"/>
                <a:cs typeface="Segoe UI"/>
              </a:rPr>
              <a:t>To receive your certificate </a:t>
            </a:r>
            <a:endParaRPr lang="en-US">
              <a:ea typeface="Open Sans"/>
              <a:cs typeface="Open Sans"/>
            </a:endParaRPr>
          </a:p>
          <a:p>
            <a:pPr marL="0" indent="0">
              <a:lnSpc>
                <a:spcPct val="100000"/>
              </a:lnSpc>
              <a:spcBef>
                <a:spcPts val="0"/>
              </a:spcBef>
              <a:buNone/>
            </a:pPr>
            <a:endParaRPr lang="en-US" sz="2400">
              <a:latin typeface="Segoe UI"/>
              <a:ea typeface="Open Sans"/>
              <a:cs typeface="Segoe UI"/>
            </a:endParaRPr>
          </a:p>
          <a:p>
            <a:pPr marL="342900" indent="-342900">
              <a:lnSpc>
                <a:spcPct val="100000"/>
              </a:lnSpc>
              <a:spcBef>
                <a:spcPts val="0"/>
              </a:spcBef>
              <a:buFont typeface="Arial"/>
              <a:buChar char="•"/>
            </a:pPr>
            <a:r>
              <a:rPr lang="en-US" sz="2400" b="1">
                <a:latin typeface="Segoe UI"/>
                <a:ea typeface="Open Sans"/>
                <a:cs typeface="Segoe UI"/>
              </a:rPr>
              <a:t>Attend at least 60 minutes of live activity</a:t>
            </a:r>
          </a:p>
          <a:p>
            <a:pPr marL="342900" indent="-342900">
              <a:lnSpc>
                <a:spcPct val="100000"/>
              </a:lnSpc>
              <a:spcBef>
                <a:spcPts val="0"/>
              </a:spcBef>
              <a:buFont typeface="Arial"/>
              <a:buChar char="•"/>
            </a:pPr>
            <a:r>
              <a:rPr lang="en-US" sz="2400" b="1">
                <a:latin typeface="Segoe UI"/>
                <a:ea typeface="Open Sans"/>
                <a:cs typeface="Segoe UI"/>
              </a:rPr>
              <a:t>Complete evaluation following activity</a:t>
            </a:r>
          </a:p>
          <a:p>
            <a:pPr marL="0" indent="0">
              <a:lnSpc>
                <a:spcPct val="100000"/>
              </a:lnSpc>
              <a:spcBef>
                <a:spcPts val="0"/>
              </a:spcBef>
              <a:buNone/>
            </a:pPr>
            <a:endParaRPr lang="en-US" sz="2400" b="1">
              <a:latin typeface="Segoe UI"/>
              <a:ea typeface="Open Sans"/>
              <a:cs typeface="Segoe UI"/>
            </a:endParaRPr>
          </a:p>
          <a:p>
            <a:pPr marL="0" indent="0">
              <a:lnSpc>
                <a:spcPct val="100000"/>
              </a:lnSpc>
              <a:spcBef>
                <a:spcPts val="0"/>
              </a:spcBef>
              <a:buNone/>
            </a:pPr>
            <a:r>
              <a:rPr lang="en-US" sz="2400" i="1">
                <a:latin typeface="Segoe UI"/>
                <a:ea typeface="Open Sans"/>
                <a:cs typeface="Segoe UI"/>
              </a:rPr>
              <a:t>Certificates will be sent via email in 1-2 weeks</a:t>
            </a:r>
            <a:endParaRPr lang="en-US" i="1"/>
          </a:p>
        </p:txBody>
      </p:sp>
      <p:pic>
        <p:nvPicPr>
          <p:cNvPr id="3" name="Picture 3">
            <a:extLst>
              <a:ext uri="{FF2B5EF4-FFF2-40B4-BE49-F238E27FC236}">
                <a16:creationId xmlns:a16="http://schemas.microsoft.com/office/drawing/2014/main" id="{D201B6AC-C7DA-BBE6-CFB8-063B80E601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659257" y="1629750"/>
            <a:ext cx="5677533" cy="5223526"/>
          </a:xfrm>
          <a:prstGeom prst="rect">
            <a:avLst/>
          </a:prstGeom>
        </p:spPr>
      </p:pic>
      <p:sp>
        <p:nvSpPr>
          <p:cNvPr id="4" name="TextBox 7">
            <a:extLst>
              <a:ext uri="{FF2B5EF4-FFF2-40B4-BE49-F238E27FC236}">
                <a16:creationId xmlns:a16="http://schemas.microsoft.com/office/drawing/2014/main" id="{223EC340-C6BD-9E8F-1EE3-388B78FF281D}"/>
              </a:ext>
            </a:extLst>
          </p:cNvPr>
          <p:cNvSpPr txBox="1"/>
          <p:nvPr/>
        </p:nvSpPr>
        <p:spPr>
          <a:xfrm rot="180000">
            <a:off x="7452075" y="2285627"/>
            <a:ext cx="4081165" cy="41857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406380">
              <a:defRPr/>
            </a:pPr>
            <a:r>
              <a:rPr lang="en-US" sz="1700">
                <a:solidFill>
                  <a:prstClr val="white"/>
                </a:solidFill>
                <a:latin typeface="Open Sans"/>
                <a:ea typeface="+mn-lt"/>
                <a:cs typeface="Open Sans"/>
                <a:sym typeface="Arial"/>
              </a:rPr>
              <a:t>This activity is approved by the Continuing Education Approval Program of the National Association of Nurse Practitioners in Women’s Health for 1 continuing education contact hours, including 0 hours of pharmacology content. NPWH Activity Number [ </a:t>
            </a:r>
            <a:r>
              <a:rPr lang="en-US" sz="1700" b="1">
                <a:solidFill>
                  <a:prstClr val="white"/>
                </a:solidFill>
                <a:latin typeface="Open Sans"/>
                <a:ea typeface="+mn-lt"/>
                <a:cs typeface="Open Sans"/>
                <a:sym typeface="Arial"/>
              </a:rPr>
              <a:t>insert # here</a:t>
            </a:r>
            <a:r>
              <a:rPr lang="en-US" sz="1700">
                <a:solidFill>
                  <a:prstClr val="white"/>
                </a:solidFill>
                <a:latin typeface="Open Sans"/>
                <a:ea typeface="+mn-lt"/>
                <a:cs typeface="Open Sans"/>
                <a:sym typeface="Arial"/>
              </a:rPr>
              <a:t>]</a:t>
            </a:r>
          </a:p>
          <a:p>
            <a:pPr algn="ctr" defTabSz="406380">
              <a:defRPr/>
            </a:pPr>
            <a:endParaRPr lang="en-US" sz="1700" b="1">
              <a:solidFill>
                <a:prstClr val="white"/>
              </a:solidFill>
              <a:ea typeface="Open Sans"/>
              <a:cs typeface="Open Sans"/>
            </a:endParaRPr>
          </a:p>
          <a:p>
            <a:pPr algn="ctr" defTabSz="406380">
              <a:defRPr/>
            </a:pPr>
            <a:r>
              <a:rPr lang="en-US" sz="1700" b="1">
                <a:solidFill>
                  <a:prstClr val="white"/>
                </a:solidFill>
                <a:latin typeface="Open Sans"/>
                <a:ea typeface="Open Sans"/>
                <a:cs typeface="Open Sans"/>
              </a:rPr>
              <a:t>The Continuing Education Approval Program of the National Association of Nurse Practitioners in Women’s Health, is accredited as a provider of continuing by the California State Board of Nursing, Provider Number CEP 13411 </a:t>
            </a:r>
            <a:r>
              <a:rPr lang="en-US" sz="1700">
                <a:solidFill>
                  <a:prstClr val="white"/>
                </a:solidFill>
                <a:latin typeface="Open Sans"/>
                <a:ea typeface="Open Sans"/>
                <a:cs typeface="Open Sans"/>
              </a:rPr>
              <a:t> </a:t>
            </a:r>
          </a:p>
        </p:txBody>
      </p:sp>
    </p:spTree>
    <p:extLst>
      <p:ext uri="{BB962C8B-B14F-4D97-AF65-F5344CB8AC3E}">
        <p14:creationId xmlns:p14="http://schemas.microsoft.com/office/powerpoint/2010/main" val="666288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37DA33-BCDF-C0BA-7B9B-22658BD8E4C2}"/>
              </a:ext>
            </a:extLst>
          </p:cNvPr>
          <p:cNvGrpSpPr/>
          <p:nvPr/>
        </p:nvGrpSpPr>
        <p:grpSpPr>
          <a:xfrm>
            <a:off x="102095" y="0"/>
            <a:ext cx="11533935" cy="1666081"/>
            <a:chOff x="193881" y="217360"/>
            <a:chExt cx="17300903" cy="2499121"/>
          </a:xfrm>
        </p:grpSpPr>
        <p:sp>
          <p:nvSpPr>
            <p:cNvPr id="7" name="Rectangle: Rounded Corners 6">
              <a:extLst>
                <a:ext uri="{FF2B5EF4-FFF2-40B4-BE49-F238E27FC236}">
                  <a16:creationId xmlns:a16="http://schemas.microsoft.com/office/drawing/2014/main" id="{8FC37616-D814-3096-C57D-E706C433D12D}"/>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chemeClr val="tx1"/>
                  </a:solidFill>
                  <a:effectLst/>
                  <a:uLnTx/>
                  <a:uFillTx/>
                  <a:latin typeface="Calibri"/>
                  <a:ea typeface="+mn-ea"/>
                  <a:cs typeface="+mn-cs"/>
                  <a:sym typeface="Arial"/>
                </a:rPr>
                <a:t> </a:t>
              </a:r>
            </a:p>
          </p:txBody>
        </p:sp>
        <p:pic>
          <p:nvPicPr>
            <p:cNvPr id="8" name="Picture 5">
              <a:extLst>
                <a:ext uri="{FF2B5EF4-FFF2-40B4-BE49-F238E27FC236}">
                  <a16:creationId xmlns:a16="http://schemas.microsoft.com/office/drawing/2014/main" id="{95512641-8397-75C3-08A3-0CC79B2A91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3881" y="217360"/>
              <a:ext cx="2499121" cy="2499121"/>
            </a:xfrm>
            <a:prstGeom prst="rect">
              <a:avLst/>
            </a:prstGeom>
          </p:spPr>
        </p:pic>
        <p:pic>
          <p:nvPicPr>
            <p:cNvPr id="9" name="Picture 6">
              <a:extLst>
                <a:ext uri="{FF2B5EF4-FFF2-40B4-BE49-F238E27FC236}">
                  <a16:creationId xmlns:a16="http://schemas.microsoft.com/office/drawing/2014/main" id="{2FC20176-32CB-AFAB-D0FF-32B745364D97}"/>
                </a:ext>
              </a:extLst>
            </p:cNvPr>
            <p:cNvPicPr>
              <a:picLocks noChangeAspect="1"/>
            </p:cNvPicPr>
            <p:nvPr/>
          </p:nvPicPr>
          <p:blipFill>
            <a:blip r:embed="rId4"/>
            <a:srcRect/>
            <a:stretch>
              <a:fillRect/>
            </a:stretch>
          </p:blipFill>
          <p:spPr>
            <a:xfrm>
              <a:off x="564616" y="589101"/>
              <a:ext cx="1757651" cy="1755640"/>
            </a:xfrm>
            <a:prstGeom prst="rect">
              <a:avLst/>
            </a:prstGeom>
          </p:spPr>
        </p:pic>
      </p:grpSp>
      <p:sp>
        <p:nvSpPr>
          <p:cNvPr id="11" name="TextBox 10">
            <a:extLst>
              <a:ext uri="{FF2B5EF4-FFF2-40B4-BE49-F238E27FC236}">
                <a16:creationId xmlns:a16="http://schemas.microsoft.com/office/drawing/2014/main" id="{58C61422-1977-7A9A-F17E-7C93A9F5A56B}"/>
              </a:ext>
            </a:extLst>
          </p:cNvPr>
          <p:cNvSpPr txBox="1"/>
          <p:nvPr/>
        </p:nvSpPr>
        <p:spPr>
          <a:xfrm>
            <a:off x="1914939" y="454210"/>
            <a:ext cx="8627952" cy="584263"/>
          </a:xfrm>
          <a:prstGeom prst="rect">
            <a:avLst/>
          </a:prstGeom>
          <a:noFill/>
        </p:spPr>
        <p:txBody>
          <a:bodyPr wrap="square">
            <a:spAutoFit/>
          </a:bodyPr>
          <a:lstStyle/>
          <a:p>
            <a:pPr marL="0" marR="0" lvl="0" indent="0" algn="l" defTabSz="609630" rtl="0" eaLnBrk="1" fontAlgn="auto" latinLnBrk="0" hangingPunct="1">
              <a:lnSpc>
                <a:spcPts val="3640"/>
              </a:lnSpc>
              <a:spcBef>
                <a:spcPts val="0"/>
              </a:spcBef>
              <a:spcAft>
                <a:spcPts val="0"/>
              </a:spcAft>
              <a:buClrTx/>
              <a:buSzTx/>
              <a:buFont typeface="Arial"/>
              <a:buNone/>
              <a:tabLst/>
              <a:defRPr/>
            </a:pPr>
            <a:r>
              <a:rPr lang="en-US" sz="4400" b="1">
                <a:solidFill>
                  <a:srgbClr val="642667"/>
                </a:solidFill>
                <a:latin typeface="Open Sans Bold"/>
                <a:cs typeface="Arial"/>
                <a:sym typeface="Arial"/>
              </a:rPr>
              <a:t>Up Next! </a:t>
            </a:r>
            <a:endParaRPr kumimoji="0" lang="en-US" sz="4400" b="1" i="0" u="none" strike="noStrike" kern="1200" cap="none" spc="0" normalizeH="0" baseline="0" noProof="0">
              <a:ln>
                <a:noFill/>
              </a:ln>
              <a:solidFill>
                <a:srgbClr val="642667"/>
              </a:solidFill>
              <a:effectLst/>
              <a:uLnTx/>
              <a:uFillTx/>
              <a:latin typeface="Open Sans Bold"/>
              <a:ea typeface="+mn-ea"/>
              <a:cs typeface="Arial"/>
              <a:sym typeface="Arial"/>
            </a:endParaRPr>
          </a:p>
        </p:txBody>
      </p:sp>
      <p:pic>
        <p:nvPicPr>
          <p:cNvPr id="12" name="Picture 2">
            <a:extLst>
              <a:ext uri="{FF2B5EF4-FFF2-40B4-BE49-F238E27FC236}">
                <a16:creationId xmlns:a16="http://schemas.microsoft.com/office/drawing/2014/main" id="{17208666-3893-504A-A8F3-FFCCCC0E7F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4980" y="1913772"/>
            <a:ext cx="3918624" cy="3106400"/>
          </a:xfrm>
          <a:prstGeom prst="rect">
            <a:avLst/>
          </a:prstGeom>
        </p:spPr>
      </p:pic>
      <p:pic>
        <p:nvPicPr>
          <p:cNvPr id="14" name="Picture 2">
            <a:extLst>
              <a:ext uri="{FF2B5EF4-FFF2-40B4-BE49-F238E27FC236}">
                <a16:creationId xmlns:a16="http://schemas.microsoft.com/office/drawing/2014/main" id="{CB3CAE4A-D303-20F7-E04E-820913C556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89705" y="1913772"/>
            <a:ext cx="3918624" cy="3106400"/>
          </a:xfrm>
          <a:prstGeom prst="rect">
            <a:avLst/>
          </a:prstGeom>
        </p:spPr>
      </p:pic>
      <p:sp>
        <p:nvSpPr>
          <p:cNvPr id="15" name="TextBox 9">
            <a:extLst>
              <a:ext uri="{FF2B5EF4-FFF2-40B4-BE49-F238E27FC236}">
                <a16:creationId xmlns:a16="http://schemas.microsoft.com/office/drawing/2014/main" id="{23911CD4-415F-D78E-F854-D9C9DEFC01F0}"/>
              </a:ext>
            </a:extLst>
          </p:cNvPr>
          <p:cNvSpPr txBox="1"/>
          <p:nvPr/>
        </p:nvSpPr>
        <p:spPr>
          <a:xfrm>
            <a:off x="995881" y="2014761"/>
            <a:ext cx="3775835" cy="1846659"/>
          </a:xfrm>
          <a:prstGeom prst="rect">
            <a:avLst/>
          </a:prstGeom>
        </p:spPr>
        <p:txBody>
          <a:bodyPr wrap="square" lIns="0" tIns="0" rIns="0" bIns="0" rtlCol="0" anchor="t">
            <a:spAutoFit/>
          </a:bodyPr>
          <a:lstStyle/>
          <a:p>
            <a:pPr algn="ctr" defTabSz="609630">
              <a:spcBef>
                <a:spcPct val="0"/>
              </a:spcBef>
            </a:pPr>
            <a:r>
              <a:rPr lang="en-US" sz="2000" b="1" u="sng" dirty="0">
                <a:solidFill>
                  <a:prstClr val="white"/>
                </a:solidFill>
                <a:latin typeface="Open Sans Bold"/>
                <a:ea typeface="Open Sans Bold"/>
                <a:cs typeface="Open Sans Bold"/>
              </a:rPr>
              <a:t>Session #2: </a:t>
            </a:r>
          </a:p>
          <a:p>
            <a:pPr algn="ctr" defTabSz="609630">
              <a:spcBef>
                <a:spcPct val="0"/>
              </a:spcBef>
            </a:pPr>
            <a:endParaRPr lang="en-US" sz="2000" b="1" dirty="0">
              <a:solidFill>
                <a:prstClr val="white"/>
              </a:solidFill>
              <a:latin typeface="Open Sans Bold"/>
              <a:ea typeface="Open Sans Bold"/>
              <a:cs typeface="Open Sans Bold"/>
            </a:endParaRPr>
          </a:p>
          <a:p>
            <a:pPr algn="ctr" defTabSz="609630">
              <a:spcBef>
                <a:spcPct val="0"/>
              </a:spcBef>
            </a:pPr>
            <a:r>
              <a:rPr lang="en-US" sz="2000" b="1" dirty="0">
                <a:solidFill>
                  <a:prstClr val="white"/>
                </a:solidFill>
                <a:ea typeface="+mn-lt"/>
                <a:cs typeface="+mn-lt"/>
              </a:rPr>
              <a:t>Planning and Assessment of Obstetric Emergency Readiness: Moving Information to Action</a:t>
            </a:r>
            <a:endParaRPr lang="en-US" b="1">
              <a:solidFill>
                <a:prstClr val="white"/>
              </a:solidFill>
              <a:ea typeface="+mn-lt"/>
              <a:cs typeface="+mn-lt"/>
            </a:endParaRPr>
          </a:p>
        </p:txBody>
      </p:sp>
      <p:sp>
        <p:nvSpPr>
          <p:cNvPr id="16" name="TextBox 9">
            <a:extLst>
              <a:ext uri="{FF2B5EF4-FFF2-40B4-BE49-F238E27FC236}">
                <a16:creationId xmlns:a16="http://schemas.microsoft.com/office/drawing/2014/main" id="{E089B716-5F78-95A0-1937-72BAE7DC2731}"/>
              </a:ext>
            </a:extLst>
          </p:cNvPr>
          <p:cNvSpPr txBox="1"/>
          <p:nvPr/>
        </p:nvSpPr>
        <p:spPr>
          <a:xfrm>
            <a:off x="6961099" y="2013285"/>
            <a:ext cx="3775835" cy="2462213"/>
          </a:xfrm>
          <a:prstGeom prst="rect">
            <a:avLst/>
          </a:prstGeom>
        </p:spPr>
        <p:txBody>
          <a:bodyPr wrap="square" lIns="0" tIns="0" rIns="0" bIns="0" rtlCol="0" anchor="t">
            <a:spAutoFit/>
          </a:bodyPr>
          <a:lstStyle/>
          <a:p>
            <a:pPr algn="ctr" defTabSz="609630">
              <a:spcBef>
                <a:spcPct val="0"/>
              </a:spcBef>
            </a:pPr>
            <a:r>
              <a:rPr lang="en-US" sz="2000" b="1" u="sng" dirty="0">
                <a:solidFill>
                  <a:prstClr val="white"/>
                </a:solidFill>
                <a:ea typeface="+mn-lt"/>
                <a:cs typeface="+mn-lt"/>
              </a:rPr>
              <a:t>Session #3: </a:t>
            </a:r>
          </a:p>
          <a:p>
            <a:pPr algn="ctr" defTabSz="609630">
              <a:spcBef>
                <a:spcPct val="0"/>
              </a:spcBef>
            </a:pPr>
            <a:endParaRPr lang="en-US" sz="2000" b="1" dirty="0">
              <a:solidFill>
                <a:prstClr val="white"/>
              </a:solidFill>
              <a:ea typeface="+mn-lt"/>
              <a:cs typeface="+mn-lt"/>
            </a:endParaRPr>
          </a:p>
          <a:p>
            <a:pPr algn="ctr" defTabSz="609630">
              <a:spcBef>
                <a:spcPct val="0"/>
              </a:spcBef>
            </a:pPr>
            <a:r>
              <a:rPr lang="en-US" sz="2000" b="1" dirty="0">
                <a:solidFill>
                  <a:prstClr val="white"/>
                </a:solidFill>
                <a:ea typeface="+mn-lt"/>
                <a:cs typeface="+mn-lt"/>
              </a:rPr>
              <a:t>Pre-Hospital Care: Collaboration with Emergency Medical Services (EMS) in OB Readiness </a:t>
            </a:r>
            <a:endParaRPr lang="en-US" b="1">
              <a:solidFill>
                <a:prstClr val="white"/>
              </a:solidFill>
              <a:ea typeface="Open Sans"/>
              <a:cs typeface="Open Sans"/>
            </a:endParaRPr>
          </a:p>
          <a:p>
            <a:pPr algn="ctr" defTabSz="609630">
              <a:spcBef>
                <a:spcPct val="0"/>
              </a:spcBef>
            </a:pPr>
            <a:endParaRPr lang="en-US" sz="2000" b="1">
              <a:solidFill>
                <a:prstClr val="white"/>
              </a:solidFill>
              <a:latin typeface="Open Sans Bold" panose="020B0806030504020204" charset="0"/>
              <a:ea typeface="Open Sans Bold" panose="020B0806030504020204" charset="0"/>
              <a:cs typeface="Open Sans Bold" panose="020B0806030504020204" charset="0"/>
            </a:endParaRPr>
          </a:p>
          <a:p>
            <a:pPr algn="ctr" defTabSz="609630">
              <a:spcBef>
                <a:spcPct val="0"/>
              </a:spcBef>
            </a:pPr>
            <a:endParaRPr lang="en-US" sz="200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9">
            <a:extLst>
              <a:ext uri="{FF2B5EF4-FFF2-40B4-BE49-F238E27FC236}">
                <a16:creationId xmlns:a16="http://schemas.microsoft.com/office/drawing/2014/main" id="{DA80E813-442E-FF73-1D92-A456417732A0}"/>
              </a:ext>
            </a:extLst>
          </p:cNvPr>
          <p:cNvSpPr txBox="1"/>
          <p:nvPr/>
        </p:nvSpPr>
        <p:spPr>
          <a:xfrm>
            <a:off x="3458424" y="3920753"/>
            <a:ext cx="1313292" cy="408623"/>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dirty="0">
                <a:solidFill>
                  <a:prstClr val="white"/>
                </a:solidFill>
                <a:latin typeface="Open Sans Bold"/>
                <a:ea typeface="Open Sans Bold"/>
                <a:cs typeface="Open Sans Bold"/>
              </a:rPr>
              <a:t>July 9th, 2025 </a:t>
            </a:r>
          </a:p>
          <a:p>
            <a:pPr algn="ctr" defTabSz="609630">
              <a:spcBef>
                <a:spcPct val="0"/>
              </a:spcBef>
            </a:pPr>
            <a:r>
              <a:rPr lang="en-US" sz="1200" b="1" dirty="0">
                <a:solidFill>
                  <a:prstClr val="white"/>
                </a:solidFill>
                <a:latin typeface="Open Sans Bold"/>
                <a:ea typeface="Open Sans Bold"/>
                <a:cs typeface="Open Sans Bold"/>
              </a:rPr>
              <a:t>3:00-4:15pm ET</a:t>
            </a:r>
          </a:p>
        </p:txBody>
      </p:sp>
      <p:sp>
        <p:nvSpPr>
          <p:cNvPr id="18" name="TextBox 9">
            <a:extLst>
              <a:ext uri="{FF2B5EF4-FFF2-40B4-BE49-F238E27FC236}">
                <a16:creationId xmlns:a16="http://schemas.microsoft.com/office/drawing/2014/main" id="{3635842F-6E4F-FB13-F0C2-6415E369863F}"/>
              </a:ext>
            </a:extLst>
          </p:cNvPr>
          <p:cNvSpPr txBox="1"/>
          <p:nvPr/>
        </p:nvSpPr>
        <p:spPr>
          <a:xfrm>
            <a:off x="9523230" y="3922294"/>
            <a:ext cx="1213704" cy="408623"/>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dirty="0">
                <a:solidFill>
                  <a:prstClr val="white"/>
                </a:solidFill>
                <a:latin typeface="Open Sans Bold"/>
                <a:ea typeface="Open Sans Bold"/>
                <a:cs typeface="Open Sans Bold"/>
              </a:rPr>
              <a:t>July 23rd, 2025</a:t>
            </a:r>
            <a:endParaRPr lang="en-US" dirty="0">
              <a:solidFill>
                <a:prstClr val="white"/>
              </a:solidFill>
              <a:latin typeface="Open Sans"/>
              <a:ea typeface="Open Sans"/>
              <a:cs typeface="Open Sans"/>
            </a:endParaRPr>
          </a:p>
          <a:p>
            <a:pPr algn="ctr" defTabSz="609630">
              <a:spcBef>
                <a:spcPct val="0"/>
              </a:spcBef>
            </a:pPr>
            <a:r>
              <a:rPr lang="en-US" sz="1200" b="1" dirty="0">
                <a:solidFill>
                  <a:prstClr val="white"/>
                </a:solidFill>
                <a:latin typeface="Open Sans Bold"/>
                <a:ea typeface="Open Sans Bold"/>
                <a:cs typeface="Open Sans Bold"/>
              </a:rPr>
              <a:t>3:00-4:15pm ET</a:t>
            </a:r>
          </a:p>
        </p:txBody>
      </p:sp>
      <p:sp>
        <p:nvSpPr>
          <p:cNvPr id="2" name="TextBox 9">
            <a:extLst>
              <a:ext uri="{FF2B5EF4-FFF2-40B4-BE49-F238E27FC236}">
                <a16:creationId xmlns:a16="http://schemas.microsoft.com/office/drawing/2014/main" id="{014F26A1-4220-1279-7630-1F33B139EE45}"/>
              </a:ext>
            </a:extLst>
          </p:cNvPr>
          <p:cNvSpPr txBox="1"/>
          <p:nvPr/>
        </p:nvSpPr>
        <p:spPr>
          <a:xfrm>
            <a:off x="921767" y="4823122"/>
            <a:ext cx="3849949" cy="408623"/>
          </a:xfrm>
          <a:prstGeom prst="roundRect">
            <a:avLst/>
          </a:prstGeom>
          <a:solidFill>
            <a:schemeClr val="accent3"/>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dirty="0">
                <a:solidFill>
                  <a:schemeClr val="tx1"/>
                </a:solidFill>
                <a:latin typeface="Open Sans Bold"/>
                <a:ea typeface="Open Sans Bold"/>
                <a:cs typeface="Open Sans Bold"/>
              </a:rPr>
              <a:t>Speakers: Sarah Truitt, MD, Izzy Taylor, MS, CPHQ  David LaFlamme, PhD, MPH</a:t>
            </a:r>
            <a:endParaRPr lang="en-US">
              <a:solidFill>
                <a:schemeClr val="tx1"/>
              </a:solidFill>
              <a:ea typeface="Open Sans"/>
              <a:cs typeface="Open Sans"/>
            </a:endParaRPr>
          </a:p>
        </p:txBody>
      </p:sp>
      <p:sp>
        <p:nvSpPr>
          <p:cNvPr id="3" name="TextBox 9">
            <a:extLst>
              <a:ext uri="{FF2B5EF4-FFF2-40B4-BE49-F238E27FC236}">
                <a16:creationId xmlns:a16="http://schemas.microsoft.com/office/drawing/2014/main" id="{983CF63E-5AE0-84C0-A640-E9B3795FCA25}"/>
              </a:ext>
            </a:extLst>
          </p:cNvPr>
          <p:cNvSpPr txBox="1"/>
          <p:nvPr/>
        </p:nvSpPr>
        <p:spPr>
          <a:xfrm>
            <a:off x="6887425" y="4823122"/>
            <a:ext cx="3849949" cy="612934"/>
          </a:xfrm>
          <a:prstGeom prst="roundRect">
            <a:avLst/>
          </a:prstGeom>
          <a:solidFill>
            <a:schemeClr val="accent3"/>
          </a:solidFill>
        </p:spPr>
        <p:style>
          <a:lnRef idx="0">
            <a:schemeClr val="accent4"/>
          </a:lnRef>
          <a:fillRef idx="3">
            <a:schemeClr val="accent4"/>
          </a:fillRef>
          <a:effectRef idx="3">
            <a:schemeClr val="accent4"/>
          </a:effectRef>
          <a:fontRef idx="minor">
            <a:schemeClr val="lt1"/>
          </a:fontRef>
        </p:style>
        <p:txBody>
          <a:bodyPr wrap="square" lIns="0" tIns="0" rIns="0" bIns="0" rtlCol="0" anchor="t">
            <a:spAutoFit/>
          </a:bodyPr>
          <a:lstStyle/>
          <a:p>
            <a:pPr algn="ctr" defTabSz="609630">
              <a:spcBef>
                <a:spcPct val="0"/>
              </a:spcBef>
            </a:pPr>
            <a:r>
              <a:rPr lang="en-US" sz="1200" b="1" dirty="0">
                <a:solidFill>
                  <a:schemeClr val="tx1"/>
                </a:solidFill>
                <a:latin typeface="Open Sans Bold"/>
                <a:ea typeface="Open Sans Bold"/>
                <a:cs typeface="Open Sans Bold"/>
              </a:rPr>
              <a:t>Speakers: Nick Nudell, PhD(c), MS, MPhil, NRP, Anne Margaret Perry, BSN, RN, CLNC, Jamie Robinson, DNP, RN</a:t>
            </a:r>
          </a:p>
        </p:txBody>
      </p:sp>
    </p:spTree>
    <p:extLst>
      <p:ext uri="{BB962C8B-B14F-4D97-AF65-F5344CB8AC3E}">
        <p14:creationId xmlns:p14="http://schemas.microsoft.com/office/powerpoint/2010/main" val="410732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49C"/>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76D4C5F-0190-D1CF-0877-73B0E03EE766}"/>
              </a:ext>
            </a:extLst>
          </p:cNvPr>
          <p:cNvPicPr>
            <a:picLocks noChangeAspect="1"/>
          </p:cNvPicPr>
          <p:nvPr/>
        </p:nvPicPr>
        <p:blipFill>
          <a:blip r:embed="rId3"/>
          <a:srcRect t="9647" r="-353" b="23765"/>
          <a:stretch>
            <a:fillRect/>
          </a:stretch>
        </p:blipFill>
        <p:spPr>
          <a:xfrm>
            <a:off x="335525" y="2125511"/>
            <a:ext cx="2852183" cy="2838828"/>
          </a:xfrm>
          <a:prstGeom prst="flowChartConnector">
            <a:avLst/>
          </a:prstGeom>
        </p:spPr>
      </p:pic>
      <p:grpSp>
        <p:nvGrpSpPr>
          <p:cNvPr id="11" name="Group 10">
            <a:extLst>
              <a:ext uri="{FF2B5EF4-FFF2-40B4-BE49-F238E27FC236}">
                <a16:creationId xmlns:a16="http://schemas.microsoft.com/office/drawing/2014/main" id="{BF780ADA-C8C7-D0EE-01FE-08B540CC68B6}"/>
              </a:ext>
            </a:extLst>
          </p:cNvPr>
          <p:cNvGrpSpPr/>
          <p:nvPr/>
        </p:nvGrpSpPr>
        <p:grpSpPr>
          <a:xfrm rot="10800000">
            <a:off x="335583" y="5120204"/>
            <a:ext cx="3063393" cy="967404"/>
            <a:chOff x="8305800" y="7429500"/>
            <a:chExt cx="6934200" cy="1676400"/>
          </a:xfrm>
          <a:solidFill>
            <a:schemeClr val="accent1"/>
          </a:solidFill>
        </p:grpSpPr>
        <p:sp>
          <p:nvSpPr>
            <p:cNvPr id="12" name="Flowchart: Connector 11">
              <a:extLst>
                <a:ext uri="{FF2B5EF4-FFF2-40B4-BE49-F238E27FC236}">
                  <a16:creationId xmlns:a16="http://schemas.microsoft.com/office/drawing/2014/main" id="{2BB30C5D-8896-9BEB-740F-8F75F5B2B3D4}"/>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3" name="Rectangle 12">
              <a:extLst>
                <a:ext uri="{FF2B5EF4-FFF2-40B4-BE49-F238E27FC236}">
                  <a16:creationId xmlns:a16="http://schemas.microsoft.com/office/drawing/2014/main" id="{06F1C425-499B-F874-E7FF-8D8EB1DC167C}"/>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14" name="TextBox 9">
            <a:extLst>
              <a:ext uri="{FF2B5EF4-FFF2-40B4-BE49-F238E27FC236}">
                <a16:creationId xmlns:a16="http://schemas.microsoft.com/office/drawing/2014/main" id="{56424944-D11D-28EC-FBBE-A16C62956F87}"/>
              </a:ext>
            </a:extLst>
          </p:cNvPr>
          <p:cNvSpPr txBox="1"/>
          <p:nvPr/>
        </p:nvSpPr>
        <p:spPr>
          <a:xfrm>
            <a:off x="124472" y="5251276"/>
            <a:ext cx="3148978" cy="705258"/>
          </a:xfrm>
          <a:prstGeom prst="rect">
            <a:avLst/>
          </a:prstGeom>
        </p:spPr>
        <p:txBody>
          <a:bodyPr wrap="square" lIns="0" tIns="0" rIns="0" bIns="0" rtlCol="0" anchor="t">
            <a:spAutoFit/>
          </a:bodyPr>
          <a:lstStyle/>
          <a:p>
            <a:pPr algn="ctr" defTabSz="609630">
              <a:lnSpc>
                <a:spcPts val="3920"/>
              </a:lnSpc>
              <a:spcBef>
                <a:spcPct val="0"/>
              </a:spcBef>
            </a:pPr>
            <a:r>
              <a:rPr lang="en-US" sz="2750" dirty="0">
                <a:solidFill>
                  <a:srgbClr val="FFFFFF"/>
                </a:solidFill>
                <a:latin typeface="Open Sans Bold"/>
              </a:rPr>
              <a:t>Kelly Bogaert</a:t>
            </a:r>
            <a:endParaRPr lang="en-US" dirty="0"/>
          </a:p>
          <a:p>
            <a:pPr algn="ctr" defTabSz="609630">
              <a:spcBef>
                <a:spcPct val="0"/>
              </a:spcBef>
            </a:pPr>
            <a:r>
              <a:rPr lang="en-US" sz="1300" dirty="0">
                <a:solidFill>
                  <a:srgbClr val="FFFFFF"/>
                </a:solidFill>
                <a:latin typeface="Open Sans Bold"/>
              </a:rPr>
              <a:t>MD, MSc, FACOG</a:t>
            </a:r>
            <a:endParaRPr lang="en-US" sz="1300" dirty="0">
              <a:solidFill>
                <a:srgbClr val="FFFFFF"/>
              </a:solidFill>
              <a:latin typeface="Open Sans Bold"/>
              <a:ea typeface="Open Sans Bold"/>
              <a:cs typeface="Open Sans Bold"/>
            </a:endParaRPr>
          </a:p>
        </p:txBody>
      </p:sp>
      <p:grpSp>
        <p:nvGrpSpPr>
          <p:cNvPr id="16" name="Group 15">
            <a:extLst>
              <a:ext uri="{FF2B5EF4-FFF2-40B4-BE49-F238E27FC236}">
                <a16:creationId xmlns:a16="http://schemas.microsoft.com/office/drawing/2014/main" id="{7E8FB08F-C497-46BA-C3B4-70ABBB3A5890}"/>
              </a:ext>
            </a:extLst>
          </p:cNvPr>
          <p:cNvGrpSpPr/>
          <p:nvPr/>
        </p:nvGrpSpPr>
        <p:grpSpPr>
          <a:xfrm>
            <a:off x="124859" y="180501"/>
            <a:ext cx="11675339" cy="1666081"/>
            <a:chOff x="193881" y="217360"/>
            <a:chExt cx="17300903" cy="2499121"/>
          </a:xfrm>
        </p:grpSpPr>
        <p:sp>
          <p:nvSpPr>
            <p:cNvPr id="17" name="Rectangle: Rounded Corners 16">
              <a:extLst>
                <a:ext uri="{FF2B5EF4-FFF2-40B4-BE49-F238E27FC236}">
                  <a16:creationId xmlns:a16="http://schemas.microsoft.com/office/drawing/2014/main" id="{033FAEC7-227B-0ADE-6937-926F91C12341}"/>
                </a:ext>
              </a:extLst>
            </p:cNvPr>
            <p:cNvSpPr/>
            <p:nvPr/>
          </p:nvSpPr>
          <p:spPr>
            <a:xfrm>
              <a:off x="1752600" y="588896"/>
              <a:ext cx="15742184" cy="17556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8" name="Picture 5">
              <a:extLst>
                <a:ext uri="{FF2B5EF4-FFF2-40B4-BE49-F238E27FC236}">
                  <a16:creationId xmlns:a16="http://schemas.microsoft.com/office/drawing/2014/main" id="{E0F86DDE-2AB9-9D2E-FDD0-46822ADA9F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3881" y="217360"/>
              <a:ext cx="2499121" cy="2499121"/>
            </a:xfrm>
            <a:prstGeom prst="rect">
              <a:avLst/>
            </a:prstGeom>
          </p:spPr>
        </p:pic>
        <p:pic>
          <p:nvPicPr>
            <p:cNvPr id="19" name="Picture 6">
              <a:extLst>
                <a:ext uri="{FF2B5EF4-FFF2-40B4-BE49-F238E27FC236}">
                  <a16:creationId xmlns:a16="http://schemas.microsoft.com/office/drawing/2014/main" id="{AF80E7F1-2EA3-8C31-E096-6B1E4D3552CF}"/>
                </a:ext>
              </a:extLst>
            </p:cNvPr>
            <p:cNvPicPr>
              <a:picLocks noChangeAspect="1"/>
            </p:cNvPicPr>
            <p:nvPr/>
          </p:nvPicPr>
          <p:blipFill>
            <a:blip r:embed="rId6"/>
            <a:srcRect/>
            <a:stretch>
              <a:fillRect/>
            </a:stretch>
          </p:blipFill>
          <p:spPr>
            <a:xfrm>
              <a:off x="564616" y="589101"/>
              <a:ext cx="1757651" cy="1755640"/>
            </a:xfrm>
            <a:prstGeom prst="rect">
              <a:avLst/>
            </a:prstGeom>
          </p:spPr>
        </p:pic>
      </p:grpSp>
      <p:sp>
        <p:nvSpPr>
          <p:cNvPr id="20" name="TextBox 8">
            <a:extLst>
              <a:ext uri="{FF2B5EF4-FFF2-40B4-BE49-F238E27FC236}">
                <a16:creationId xmlns:a16="http://schemas.microsoft.com/office/drawing/2014/main" id="{1318BE9E-264D-5674-E48A-B97F30149B22}"/>
              </a:ext>
            </a:extLst>
          </p:cNvPr>
          <p:cNvSpPr txBox="1"/>
          <p:nvPr/>
        </p:nvSpPr>
        <p:spPr>
          <a:xfrm>
            <a:off x="1838907" y="770391"/>
            <a:ext cx="9773956" cy="478657"/>
          </a:xfrm>
          <a:prstGeom prst="rect">
            <a:avLst/>
          </a:prstGeom>
        </p:spPr>
        <p:txBody>
          <a:bodyPr wrap="square" lIns="0" tIns="0" rIns="0" bIns="0" rtlCol="0" anchor="t">
            <a:spAutoFit/>
          </a:bodyPr>
          <a:lstStyle/>
          <a:p>
            <a:pPr defTabSz="609630">
              <a:lnSpc>
                <a:spcPts val="3640"/>
              </a:lnSpc>
            </a:pPr>
            <a:r>
              <a:rPr lang="en-US" sz="4000" b="1">
                <a:solidFill>
                  <a:srgbClr val="642667"/>
                </a:solidFill>
                <a:latin typeface="Open Sans Bold"/>
              </a:rPr>
              <a:t>Today’s Presenters</a:t>
            </a:r>
          </a:p>
        </p:txBody>
      </p:sp>
      <p:pic>
        <p:nvPicPr>
          <p:cNvPr id="5" name="Picture 4">
            <a:extLst>
              <a:ext uri="{FF2B5EF4-FFF2-40B4-BE49-F238E27FC236}">
                <a16:creationId xmlns:a16="http://schemas.microsoft.com/office/drawing/2014/main" id="{210DA08C-9D61-09DD-8E28-353282BC87D9}"/>
              </a:ext>
            </a:extLst>
          </p:cNvPr>
          <p:cNvPicPr>
            <a:picLocks noChangeAspect="1"/>
          </p:cNvPicPr>
          <p:nvPr/>
        </p:nvPicPr>
        <p:blipFill>
          <a:blip r:embed="rId7"/>
          <a:srcRect t="8470" r="-707" b="24706"/>
          <a:stretch>
            <a:fillRect/>
          </a:stretch>
        </p:blipFill>
        <p:spPr>
          <a:xfrm>
            <a:off x="4402222" y="2147657"/>
            <a:ext cx="2862241" cy="2848851"/>
          </a:xfrm>
          <a:prstGeom prst="flowChartConnector">
            <a:avLst/>
          </a:prstGeom>
        </p:spPr>
      </p:pic>
      <p:pic>
        <p:nvPicPr>
          <p:cNvPr id="6" name="Picture 5">
            <a:extLst>
              <a:ext uri="{FF2B5EF4-FFF2-40B4-BE49-F238E27FC236}">
                <a16:creationId xmlns:a16="http://schemas.microsoft.com/office/drawing/2014/main" id="{77881D0C-0231-C070-1D90-06578DAA2777}"/>
              </a:ext>
            </a:extLst>
          </p:cNvPr>
          <p:cNvPicPr>
            <a:picLocks noChangeAspect="1"/>
          </p:cNvPicPr>
          <p:nvPr/>
        </p:nvPicPr>
        <p:blipFill>
          <a:blip r:embed="rId8"/>
          <a:srcRect l="-704" t="5412" r="1408" b="27765"/>
          <a:stretch>
            <a:fillRect/>
          </a:stretch>
        </p:blipFill>
        <p:spPr>
          <a:xfrm>
            <a:off x="8468920" y="2147657"/>
            <a:ext cx="2822130" cy="2848884"/>
          </a:xfrm>
          <a:prstGeom prst="flowChartConnector">
            <a:avLst/>
          </a:prstGeom>
        </p:spPr>
      </p:pic>
      <p:grpSp>
        <p:nvGrpSpPr>
          <p:cNvPr id="21" name="Group 20">
            <a:extLst>
              <a:ext uri="{FF2B5EF4-FFF2-40B4-BE49-F238E27FC236}">
                <a16:creationId xmlns:a16="http://schemas.microsoft.com/office/drawing/2014/main" id="{ADE2E551-5694-9B24-B877-715FF3A10189}"/>
              </a:ext>
            </a:extLst>
          </p:cNvPr>
          <p:cNvGrpSpPr/>
          <p:nvPr/>
        </p:nvGrpSpPr>
        <p:grpSpPr>
          <a:xfrm rot="10800000">
            <a:off x="8720673" y="5120204"/>
            <a:ext cx="3063393" cy="967404"/>
            <a:chOff x="8305800" y="7429500"/>
            <a:chExt cx="6934200" cy="1676400"/>
          </a:xfrm>
          <a:solidFill>
            <a:schemeClr val="accent1"/>
          </a:solidFill>
        </p:grpSpPr>
        <p:sp>
          <p:nvSpPr>
            <p:cNvPr id="22" name="Flowchart: Connector 21">
              <a:extLst>
                <a:ext uri="{FF2B5EF4-FFF2-40B4-BE49-F238E27FC236}">
                  <a16:creationId xmlns:a16="http://schemas.microsoft.com/office/drawing/2014/main" id="{BBEDC5D3-9411-3D4D-16BC-9CC119704FD7}"/>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3" name="Rectangle 22">
              <a:extLst>
                <a:ext uri="{FF2B5EF4-FFF2-40B4-BE49-F238E27FC236}">
                  <a16:creationId xmlns:a16="http://schemas.microsoft.com/office/drawing/2014/main" id="{4C1AD892-45E9-0924-8C93-10E18D980776}"/>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grpSp>
        <p:nvGrpSpPr>
          <p:cNvPr id="25" name="Group 24">
            <a:extLst>
              <a:ext uri="{FF2B5EF4-FFF2-40B4-BE49-F238E27FC236}">
                <a16:creationId xmlns:a16="http://schemas.microsoft.com/office/drawing/2014/main" id="{FBB03D9E-1EE4-0668-88B7-F1FD047F28A7}"/>
              </a:ext>
            </a:extLst>
          </p:cNvPr>
          <p:cNvGrpSpPr/>
          <p:nvPr/>
        </p:nvGrpSpPr>
        <p:grpSpPr>
          <a:xfrm rot="10800000">
            <a:off x="4564303" y="5120204"/>
            <a:ext cx="3063393" cy="967404"/>
            <a:chOff x="8305800" y="7429500"/>
            <a:chExt cx="6934200" cy="1676400"/>
          </a:xfrm>
          <a:solidFill>
            <a:schemeClr val="accent1"/>
          </a:solidFill>
        </p:grpSpPr>
        <p:sp>
          <p:nvSpPr>
            <p:cNvPr id="26" name="Flowchart: Connector 25">
              <a:extLst>
                <a:ext uri="{FF2B5EF4-FFF2-40B4-BE49-F238E27FC236}">
                  <a16:creationId xmlns:a16="http://schemas.microsoft.com/office/drawing/2014/main" id="{0E785951-82C6-33ED-7902-F18BBB008217}"/>
                </a:ext>
              </a:extLst>
            </p:cNvPr>
            <p:cNvSpPr/>
            <p:nvPr/>
          </p:nvSpPr>
          <p:spPr>
            <a:xfrm>
              <a:off x="8305800" y="7429500"/>
              <a:ext cx="1676400" cy="16764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7" name="Rectangle 26">
              <a:extLst>
                <a:ext uri="{FF2B5EF4-FFF2-40B4-BE49-F238E27FC236}">
                  <a16:creationId xmlns:a16="http://schemas.microsoft.com/office/drawing/2014/main" id="{6C14FD49-4446-D02C-27C4-BB630D3F3B25}"/>
                </a:ext>
              </a:extLst>
            </p:cNvPr>
            <p:cNvSpPr/>
            <p:nvPr/>
          </p:nvSpPr>
          <p:spPr>
            <a:xfrm>
              <a:off x="9067800" y="7429500"/>
              <a:ext cx="6172200" cy="1676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28" name="TextBox 9">
            <a:extLst>
              <a:ext uri="{FF2B5EF4-FFF2-40B4-BE49-F238E27FC236}">
                <a16:creationId xmlns:a16="http://schemas.microsoft.com/office/drawing/2014/main" id="{C3351ED5-8AE7-E31C-550A-45505CFE3658}"/>
              </a:ext>
            </a:extLst>
          </p:cNvPr>
          <p:cNvSpPr txBox="1"/>
          <p:nvPr/>
        </p:nvSpPr>
        <p:spPr>
          <a:xfrm>
            <a:off x="8595821" y="5195387"/>
            <a:ext cx="3148978" cy="705258"/>
          </a:xfrm>
          <a:prstGeom prst="rect">
            <a:avLst/>
          </a:prstGeom>
        </p:spPr>
        <p:txBody>
          <a:bodyPr wrap="square" lIns="0" tIns="0" rIns="0" bIns="0" rtlCol="0" anchor="t">
            <a:spAutoFit/>
          </a:bodyPr>
          <a:lstStyle/>
          <a:p>
            <a:pPr algn="ctr" defTabSz="609630">
              <a:lnSpc>
                <a:spcPts val="3920"/>
              </a:lnSpc>
              <a:spcBef>
                <a:spcPct val="0"/>
              </a:spcBef>
            </a:pPr>
            <a:r>
              <a:rPr lang="en-US" sz="2750" dirty="0">
                <a:solidFill>
                  <a:srgbClr val="FFFFFF"/>
                </a:solidFill>
                <a:latin typeface="Open Sans Bold"/>
              </a:rPr>
              <a:t>Emily Bartlett</a:t>
            </a:r>
            <a:endParaRPr lang="en-US" dirty="0"/>
          </a:p>
          <a:p>
            <a:pPr algn="ctr" defTabSz="609630">
              <a:spcBef>
                <a:spcPct val="0"/>
              </a:spcBef>
            </a:pPr>
            <a:r>
              <a:rPr lang="en-US" sz="1300" dirty="0">
                <a:solidFill>
                  <a:srgbClr val="FFFFFF"/>
                </a:solidFill>
                <a:latin typeface="Open Sans Bold"/>
              </a:rPr>
              <a:t>MD, MS</a:t>
            </a:r>
            <a:endParaRPr lang="en-US" sz="1300" dirty="0">
              <a:solidFill>
                <a:srgbClr val="FFFFFF"/>
              </a:solidFill>
              <a:latin typeface="Open Sans Bold"/>
              <a:ea typeface="Open Sans Bold"/>
              <a:cs typeface="Open Sans Bold"/>
            </a:endParaRPr>
          </a:p>
        </p:txBody>
      </p:sp>
      <p:sp>
        <p:nvSpPr>
          <p:cNvPr id="29" name="TextBox 9">
            <a:extLst>
              <a:ext uri="{FF2B5EF4-FFF2-40B4-BE49-F238E27FC236}">
                <a16:creationId xmlns:a16="http://schemas.microsoft.com/office/drawing/2014/main" id="{44B7C4E8-4E99-2D7B-4759-948471D09821}"/>
              </a:ext>
            </a:extLst>
          </p:cNvPr>
          <p:cNvSpPr txBox="1"/>
          <p:nvPr/>
        </p:nvSpPr>
        <p:spPr>
          <a:xfrm>
            <a:off x="4408548" y="5303495"/>
            <a:ext cx="3148978" cy="705258"/>
          </a:xfrm>
          <a:prstGeom prst="rect">
            <a:avLst/>
          </a:prstGeom>
        </p:spPr>
        <p:txBody>
          <a:bodyPr wrap="square" lIns="0" tIns="0" rIns="0" bIns="0" rtlCol="0" anchor="t">
            <a:spAutoFit/>
          </a:bodyPr>
          <a:lstStyle/>
          <a:p>
            <a:pPr algn="ctr" defTabSz="609630">
              <a:lnSpc>
                <a:spcPts val="3920"/>
              </a:lnSpc>
              <a:spcBef>
                <a:spcPct val="0"/>
              </a:spcBef>
            </a:pPr>
            <a:r>
              <a:rPr lang="en-US" sz="2750" dirty="0">
                <a:solidFill>
                  <a:srgbClr val="FFFFFF"/>
                </a:solidFill>
                <a:latin typeface="Open Sans Bold"/>
              </a:rPr>
              <a:t>Shon Rowan</a:t>
            </a:r>
            <a:endParaRPr lang="en-US" dirty="0"/>
          </a:p>
          <a:p>
            <a:pPr algn="ctr" defTabSz="609630">
              <a:spcBef>
                <a:spcPct val="0"/>
              </a:spcBef>
            </a:pPr>
            <a:r>
              <a:rPr lang="en-US" sz="1300" dirty="0">
                <a:solidFill>
                  <a:srgbClr val="FFFFFF"/>
                </a:solidFill>
                <a:latin typeface="Open Sans Bold"/>
              </a:rPr>
              <a:t>MD</a:t>
            </a:r>
            <a:endParaRPr lang="en-US" sz="1300" dirty="0">
              <a:solidFill>
                <a:srgbClr val="FFFFFF"/>
              </a:solidFill>
              <a:latin typeface="Open Sans Bold"/>
              <a:ea typeface="Open Sans Bold"/>
              <a:cs typeface="Open Sans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703567" y="4106300"/>
            <a:ext cx="9828800" cy="1964800"/>
          </a:xfrm>
          <a:prstGeom prst="rect">
            <a:avLst/>
          </a:prstGeom>
        </p:spPr>
        <p:txBody>
          <a:bodyPr spcFirstLastPara="1" wrap="square" lIns="121900" tIns="121900" rIns="121900" bIns="121900" anchor="b" anchorCtr="0">
            <a:normAutofit/>
          </a:bodyPr>
          <a:lstStyle/>
          <a:p>
            <a:r>
              <a:rPr lang="en" sz="3733">
                <a:solidFill>
                  <a:schemeClr val="lt1"/>
                </a:solidFill>
              </a:rPr>
              <a:t>Obstetric Care in Rural Environments: A Review of the Landscape and Opportunities for Care  </a:t>
            </a:r>
            <a:endParaRPr sz="3733">
              <a:solidFill>
                <a:schemeClr val="lt1"/>
              </a:solidFill>
            </a:endParaRPr>
          </a:p>
        </p:txBody>
      </p:sp>
      <p:pic>
        <p:nvPicPr>
          <p:cNvPr id="65" name="Google Shape;65;p14"/>
          <p:cNvPicPr preferRelativeResize="0"/>
          <p:nvPr/>
        </p:nvPicPr>
        <p:blipFill>
          <a:blip r:embed="rId3">
            <a:alphaModFix/>
          </a:blip>
          <a:stretch>
            <a:fillRect/>
          </a:stretch>
        </p:blipFill>
        <p:spPr>
          <a:xfrm>
            <a:off x="703567" y="787833"/>
            <a:ext cx="3911600" cy="2082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653667" y="701800"/>
            <a:ext cx="7472000" cy="3432000"/>
          </a:xfrm>
          <a:prstGeom prst="rect">
            <a:avLst/>
          </a:prstGeom>
        </p:spPr>
        <p:txBody>
          <a:bodyPr spcFirstLastPara="1" wrap="square" lIns="121900" tIns="121900" rIns="121900" bIns="121900" anchor="ctr" anchorCtr="0">
            <a:normAutofit/>
          </a:bodyPr>
          <a:lstStyle/>
          <a:p>
            <a:r>
              <a:rPr lang="en"/>
              <a:t>Introductions</a:t>
            </a:r>
            <a:endParaRPr/>
          </a:p>
        </p:txBody>
      </p:sp>
      <p:sp>
        <p:nvSpPr>
          <p:cNvPr id="71" name="Google Shape;71;p15"/>
          <p:cNvSpPr txBox="1"/>
          <p:nvPr/>
        </p:nvSpPr>
        <p:spPr>
          <a:xfrm>
            <a:off x="653667" y="4022933"/>
            <a:ext cx="8932800" cy="175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Source Sans Pro"/>
                <a:ea typeface="Source Sans Pro"/>
                <a:cs typeface="Source Sans Pro"/>
                <a:sym typeface="Source Sans Pro"/>
              </a:rPr>
              <a:t>Emily Bartlett, MD, MSc, Gallup Indian Medical Center</a:t>
            </a:r>
            <a:endParaRPr sz="2400" kern="0">
              <a:solidFill>
                <a:srgbClr val="FFFFFF"/>
              </a:solidFill>
              <a:latin typeface="Source Sans Pro"/>
              <a:ea typeface="Source Sans Pro"/>
              <a:cs typeface="Source Sans Pro"/>
              <a:sym typeface="Source Sans Pro"/>
            </a:endParaRPr>
          </a:p>
          <a:p>
            <a:pPr defTabSz="1219170">
              <a:buClr>
                <a:srgbClr val="000000"/>
              </a:buClr>
            </a:pPr>
            <a:r>
              <a:rPr lang="en" sz="2400" kern="0">
                <a:solidFill>
                  <a:srgbClr val="FFFFFF"/>
                </a:solidFill>
                <a:latin typeface="Source Sans Pro"/>
                <a:ea typeface="Source Sans Pro"/>
                <a:cs typeface="Source Sans Pro"/>
                <a:sym typeface="Source Sans Pro"/>
              </a:rPr>
              <a:t>Kelly Bogaert, MD, MSc, Denver Health/University of Colorado</a:t>
            </a:r>
            <a:endParaRPr sz="2400" kern="0">
              <a:solidFill>
                <a:srgbClr val="FFFFFF"/>
              </a:solidFill>
              <a:latin typeface="Source Sans Pro"/>
              <a:ea typeface="Source Sans Pro"/>
              <a:cs typeface="Source Sans Pro"/>
              <a:sym typeface="Source Sans Pro"/>
            </a:endParaRPr>
          </a:p>
          <a:p>
            <a:pPr defTabSz="1219170">
              <a:buClr>
                <a:srgbClr val="000000"/>
              </a:buClr>
            </a:pPr>
            <a:r>
              <a:rPr lang="en" sz="2400" kern="0">
                <a:solidFill>
                  <a:srgbClr val="FFFFFF"/>
                </a:solidFill>
                <a:latin typeface="Source Sans Pro"/>
                <a:ea typeface="Source Sans Pro"/>
                <a:cs typeface="Source Sans Pro"/>
                <a:sym typeface="Source Sans Pro"/>
              </a:rPr>
              <a:t>Shon Rowan, MD, West Virginia University</a:t>
            </a:r>
            <a:endParaRPr sz="2400" kern="0">
              <a:solidFill>
                <a:srgbClr val="FFFFFF"/>
              </a:solidFill>
              <a:latin typeface="Source Sans Pro"/>
              <a:ea typeface="Source Sans Pro"/>
              <a:cs typeface="Source Sans Pro"/>
              <a:sym typeface="Source Sans Pro"/>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6.1.4122"/>
  <p:tag name="SLIDO_PRESENTATION_ID" val="00000000-0000-0000-0000-000000000000"/>
  <p:tag name="SLIDO_EVENT_UUID" val="1ca0c8d2-0649-47f0-846b-51d49c1a28da"/>
  <p:tag name="SLIDO_EVENT_SECTION_UUID" val="d961726a-4e56-48ee-92a3-0c0eaf6b736e"/>
</p:tagLst>
</file>

<file path=ppt/theme/theme1.xml><?xml version="1.0" encoding="utf-8"?>
<a:theme xmlns:a="http://schemas.openxmlformats.org/drawingml/2006/main" name="AIM Triangles">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AIM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IM">
      <a:dk1>
        <a:sysClr val="windowText" lastClr="000000"/>
      </a:dk1>
      <a:lt1>
        <a:sysClr val="window" lastClr="FFFFFF"/>
      </a:lt1>
      <a:dk2>
        <a:srgbClr val="000000"/>
      </a:dk2>
      <a:lt2>
        <a:srgbClr val="FFFFFF"/>
      </a:lt2>
      <a:accent1>
        <a:srgbClr val="642667"/>
      </a:accent1>
      <a:accent2>
        <a:srgbClr val="41B6E6"/>
      </a:accent2>
      <a:accent3>
        <a:srgbClr val="A4D65E"/>
      </a:accent3>
      <a:accent4>
        <a:srgbClr val="FF8F1C"/>
      </a:accent4>
      <a:accent5>
        <a:srgbClr val="C5299B"/>
      </a:accent5>
      <a:accent6>
        <a:srgbClr val="FEDD00"/>
      </a:accent6>
      <a:hlink>
        <a:srgbClr val="CE0058"/>
      </a:hlink>
      <a:folHlink>
        <a:srgbClr val="A4D6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AIM2">
      <a:dk1>
        <a:sysClr val="windowText" lastClr="000000"/>
      </a:dk1>
      <a:lt1>
        <a:sysClr val="window" lastClr="FFFFFF"/>
      </a:lt1>
      <a:dk2>
        <a:srgbClr val="000000"/>
      </a:dk2>
      <a:lt2>
        <a:srgbClr val="FFFFFF"/>
      </a:lt2>
      <a:accent1>
        <a:srgbClr val="41B6E6"/>
      </a:accent1>
      <a:accent2>
        <a:srgbClr val="A4D65E"/>
      </a:accent2>
      <a:accent3>
        <a:srgbClr val="FF8F1C"/>
      </a:accent3>
      <a:accent4>
        <a:srgbClr val="C5299B"/>
      </a:accent4>
      <a:accent5>
        <a:srgbClr val="FEDD00"/>
      </a:accent5>
      <a:accent6>
        <a:srgbClr val="CE0058"/>
      </a:accent6>
      <a:hlink>
        <a:srgbClr val="642667"/>
      </a:hlink>
      <a:folHlink>
        <a:srgbClr val="E9C9E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9208c69-de19-43a7-82d8-fbf8b64e8955" xsi:nil="true"/>
    <_ip_UnifiedCompliancePolicyUIAction xmlns="http://schemas.microsoft.com/sharepoint/v3" xsi:nil="true"/>
    <Image xmlns="8ff2c333-3f20-4d5c-ba74-2df0e24339a9" xsi:nil="true"/>
    <lcf76f155ced4ddcb4097134ff3c332f xmlns="8ff2c333-3f20-4d5c-ba74-2df0e24339a9">
      <Terms xmlns="http://schemas.microsoft.com/office/infopath/2007/PartnerControls"/>
    </lcf76f155ced4ddcb4097134ff3c332f>
    <_ip_UnifiedCompliancePolicyProperties xmlns="http://schemas.microsoft.com/sharepoint/v3" xsi:nil="true"/>
    <Notes xmlns="8ff2c333-3f20-4d5c-ba74-2df0e24339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9D9949CA8486A4F9D90CE30E112E28C" ma:contentTypeVersion="24" ma:contentTypeDescription="Create a new document." ma:contentTypeScope="" ma:versionID="526006aea52eb3ceec30567c659c024a">
  <xsd:schema xmlns:xsd="http://www.w3.org/2001/XMLSchema" xmlns:xs="http://www.w3.org/2001/XMLSchema" xmlns:p="http://schemas.microsoft.com/office/2006/metadata/properties" xmlns:ns1="http://schemas.microsoft.com/sharepoint/v3" xmlns:ns2="8ff2c333-3f20-4d5c-ba74-2df0e24339a9" xmlns:ns3="29208c69-de19-43a7-82d8-fbf8b64e8955" targetNamespace="http://schemas.microsoft.com/office/2006/metadata/properties" ma:root="true" ma:fieldsID="efaf317fd8e88e029fc2680475fb6dad" ns1:_="" ns2:_="" ns3:_="">
    <xsd:import namespace="http://schemas.microsoft.com/sharepoint/v3"/>
    <xsd:import namespace="8ff2c333-3f20-4d5c-ba74-2df0e24339a9"/>
    <xsd:import namespace="29208c69-de19-43a7-82d8-fbf8b64e89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1:_ip_UnifiedCompliancePolicyProperties" minOccurs="0"/>
                <xsd:element ref="ns1:_ip_UnifiedCompliancePolicyUIAction" minOccurs="0"/>
                <xsd:element ref="ns2:Image"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f2c333-3f20-4d5c-ba74-2df0e24339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85feedb-965a-4edd-b9e7-2216e24e3168"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Image" ma:index="27" nillable="true" ma:displayName="Image" ma:format="Thumbnail" ma:internalName="Image">
      <xsd:simpleType>
        <xsd:restriction base="dms:Unknown"/>
      </xsd:simpleType>
    </xsd:element>
    <xsd:element name="Notes" ma:index="28" nillable="true" ma:displayName="Notes" ma:format="Dropdown" ma:internalName="Notes">
      <xsd:simpleType>
        <xsd:restriction base="dms:Text">
          <xsd:maxLength value="255"/>
        </xsd:restrictio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208c69-de19-43a7-82d8-fbf8b64e895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f6d06a9-628e-450b-82d4-2a0c039fe990}" ma:internalName="TaxCatchAll" ma:showField="CatchAllData" ma:web="29208c69-de19-43a7-82d8-fbf8b64e89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45DBCA-2FA6-41AE-97A2-CB4BE59DF22B}">
  <ds:schemaRefs>
    <ds:schemaRef ds:uri="29208c69-de19-43a7-82d8-fbf8b64e8955"/>
    <ds:schemaRef ds:uri="8ff2c333-3f20-4d5c-ba74-2df0e24339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7A000B0-82E1-4D22-B3F3-ED62E780E9BC}">
  <ds:schemaRefs>
    <ds:schemaRef ds:uri="29208c69-de19-43a7-82d8-fbf8b64e8955"/>
    <ds:schemaRef ds:uri="8ff2c333-3f20-4d5c-ba74-2df0e24339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A9EE39-01F7-4409-B409-8C6A04BCAC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4028</Words>
  <Application>Microsoft Office PowerPoint</Application>
  <PresentationFormat>Widescreen</PresentationFormat>
  <Paragraphs>305</Paragraphs>
  <Slides>46</Slides>
  <Notes>41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46</vt:i4>
      </vt:variant>
    </vt:vector>
  </HeadingPairs>
  <TitlesOfParts>
    <vt:vector size="61" baseType="lpstr">
      <vt:lpstr>Arial</vt:lpstr>
      <vt:lpstr>Calibri</vt:lpstr>
      <vt:lpstr>Helvetica Neue</vt:lpstr>
      <vt:lpstr>Merriweather</vt:lpstr>
      <vt:lpstr>Noto Sans Symbols</vt:lpstr>
      <vt:lpstr>Nunito</vt:lpstr>
      <vt:lpstr>Open Sans</vt:lpstr>
      <vt:lpstr>Open Sans Bold</vt:lpstr>
      <vt:lpstr>Raleway</vt:lpstr>
      <vt:lpstr>Segoe UI</vt:lpstr>
      <vt:lpstr>Source Sans Pro</vt:lpstr>
      <vt:lpstr>AIM Triangles</vt:lpstr>
      <vt:lpstr>Office Theme</vt:lpstr>
      <vt:lpstr>1_Office Theme</vt:lpstr>
      <vt:lpstr>Plum</vt:lpstr>
      <vt:lpstr>PowerPoint Presentation</vt:lpstr>
      <vt:lpstr>PowerPoint Presentation</vt:lpstr>
      <vt:lpstr>Disclaimer and Disclosures </vt:lpstr>
      <vt:lpstr>PowerPoint Presentation</vt:lpstr>
      <vt:lpstr>Continuing Education Credits</vt:lpstr>
      <vt:lpstr>PowerPoint Presentation</vt:lpstr>
      <vt:lpstr>PowerPoint Presentation</vt:lpstr>
      <vt:lpstr>Obstetric Care in Rural Environments: A Review of the Landscape and Opportunities for Care  </vt:lpstr>
      <vt:lpstr>Introductions</vt:lpstr>
      <vt:lpstr>Why is this an issue?</vt:lpstr>
      <vt:lpstr>Maternity Care Deserts (MCDs)</vt:lpstr>
      <vt:lpstr>PowerPoint Presentation</vt:lpstr>
      <vt:lpstr>MCDs by the Numbers</vt:lpstr>
      <vt:lpstr>MCDs are not the full story for AI/AN birthing people</vt:lpstr>
      <vt:lpstr>PowerPoint Presentation</vt:lpstr>
      <vt:lpstr>What does this mean for EM and non-OB providers?</vt:lpstr>
      <vt:lpstr>PowerPoint Presentation</vt:lpstr>
      <vt:lpstr>PowerPoint Presentation</vt:lpstr>
      <vt:lpstr>Emergency Medicine OB Training </vt:lpstr>
      <vt:lpstr>Over 80% of pregnancy-related deaths are preventable</vt:lpstr>
      <vt:lpstr>PowerPoint Presentation</vt:lpstr>
      <vt:lpstr>PowerPoint Presentation</vt:lpstr>
      <vt:lpstr>Patient experience</vt:lpstr>
      <vt:lpstr>PowerPoint Presentation</vt:lpstr>
      <vt:lpstr>PowerPoint Presentation</vt:lpstr>
      <vt:lpstr>PowerPoint Presentation</vt:lpstr>
      <vt:lpstr>Examples of initiatives</vt:lpstr>
      <vt:lpstr>ObRED</vt:lpstr>
      <vt:lpstr>Readiness checklists &amp; evaluations</vt:lpstr>
      <vt:lpstr>West Virginia Experience</vt:lpstr>
      <vt:lpstr>PowerPoint Presentation</vt:lpstr>
      <vt:lpstr>Taking action</vt:lpstr>
      <vt:lpstr>PowerPoint Presentation</vt:lpstr>
      <vt:lpstr>PowerPoint Presentation</vt:lpstr>
      <vt:lpstr>PowerPoint Presentation</vt:lpstr>
      <vt:lpstr>PowerPoint Presentation</vt:lpstr>
      <vt:lpstr>Innovative Solutions</vt:lpstr>
      <vt:lpstr>Telehealth</vt:lpstr>
      <vt:lpstr>Artificial intelligence/ remote monitoring</vt:lpstr>
      <vt:lpstr>Thank you! </vt:lpstr>
      <vt:lpstr>References</vt:lpstr>
      <vt:lpstr>References</vt:lpstr>
      <vt:lpstr>Any questions?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&amp; Safety Initiatives (QSI) Delegation</dc:title>
  <dc:creator>Jordan Jackson</dc:creator>
  <cp:lastModifiedBy>Karmah McIlvain</cp:lastModifiedBy>
  <cp:revision>112</cp:revision>
  <dcterms:created xsi:type="dcterms:W3CDTF">2023-07-26T20:30:30Z</dcterms:created>
  <dcterms:modified xsi:type="dcterms:W3CDTF">2025-06-25T13:54:36Z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1.6.1.4122</vt:lpwstr>
  </property>
  <property fmtid="{D5CDD505-2E9C-101B-9397-08002B2CF9AE}" pid="3" name="ContentTypeId">
    <vt:lpwstr>0x01010029D9949CA8486A4F9D90CE30E112E28C</vt:lpwstr>
  </property>
  <property fmtid="{D5CDD505-2E9C-101B-9397-08002B2CF9AE}" pid="4" name="MediaServiceImageTags">
    <vt:lpwstr/>
  </property>
</Properties>
</file>