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758" r:id="rId2"/>
    <p:sldId id="759" r:id="rId3"/>
    <p:sldId id="761" r:id="rId4"/>
    <p:sldId id="2716" r:id="rId5"/>
    <p:sldId id="7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A9641-D98E-4ADB-B0D7-E62E61FCB736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22382-7118-48A1-933C-9750BC321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47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0450" y="534988"/>
            <a:ext cx="4732338" cy="26622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318337" y="6745600"/>
            <a:ext cx="4068551" cy="355283"/>
          </a:xfrm>
          <a:prstGeom prst="rect">
            <a:avLst/>
          </a:prstGeom>
        </p:spPr>
        <p:txBody>
          <a:bodyPr lIns="91614" tIns="45807" rIns="91614" bIns="45807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F0D00-693F-4824-A896-6306A23F3E0D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3826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0450" y="534988"/>
            <a:ext cx="4732338" cy="26622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318337" y="6745600"/>
            <a:ext cx="4068551" cy="355283"/>
          </a:xfrm>
          <a:prstGeom prst="rect">
            <a:avLst/>
          </a:prstGeom>
        </p:spPr>
        <p:txBody>
          <a:bodyPr lIns="91614" tIns="45807" rIns="91614" bIns="45807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F0D00-693F-4824-A896-6306A23F3E0D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1517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61963" y="722313"/>
            <a:ext cx="6396037" cy="35988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43879" y="9118774"/>
            <a:ext cx="3170085" cy="480275"/>
          </a:xfrm>
          <a:prstGeom prst="rect">
            <a:avLst/>
          </a:prstGeom>
        </p:spPr>
        <p:txBody>
          <a:bodyPr lIns="93968" tIns="46984" rIns="93968" bIns="46984"/>
          <a:lstStyle/>
          <a:p>
            <a:pPr>
              <a:defRPr/>
            </a:pPr>
            <a:fld id="{DBBF0D00-693F-4824-A896-6306A23F3E0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769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43150" y="534988"/>
            <a:ext cx="4719638" cy="2655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325543" y="6736533"/>
            <a:ext cx="4074064" cy="354806"/>
          </a:xfrm>
          <a:prstGeom prst="rect">
            <a:avLst/>
          </a:prstGeom>
        </p:spPr>
        <p:txBody>
          <a:bodyPr lIns="91614" tIns="45807" rIns="91614" bIns="45807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F0D00-693F-4824-A896-6306A23F3E0D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322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04744-62DD-4D9A-A812-AE6A94F95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429947-6F62-425F-B677-CE721E929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E105-0D24-4813-992B-FFD768C0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52C1D-C53D-47EA-913D-9696E9FBD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EC676-B19B-4E2F-AB4A-74217D75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2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48C10-0985-4A35-8264-5DB0F3200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2C6FC-4B2B-4371-BA10-426CA2CCA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B7268-E4A3-4015-8FF9-A156D1FDE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5FC29-A555-4C94-86B3-ABC3071E3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3D60-FF8F-4307-8AEB-DE0F9D6C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10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5CBC58-74C7-4526-9503-B47DD6AF6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25E4F-9EB7-4A94-B3E5-0C379561A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056AD-0938-4F16-AA4E-11E15CEA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0BDBF-C24E-4D9E-A0A0-E57955394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DDFFB-0921-45BF-9274-B9C05D68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47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17F05E-EE76-4986-83F2-62EA11061F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09600" y="838200"/>
            <a:ext cx="10972800" cy="52578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Font typeface="Arial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171BC556-0F2F-4E69-A9F4-AEB2D86202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fld id="{EEC7C505-A39F-449A-B704-D4F71E1AF6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44239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08A7E-383B-48D3-B92F-71A97972B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B10FC-85D3-4819-A094-0540220DD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D87F7-801D-49F0-8DC8-CD1CA1E44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46F96-1D51-4839-83B3-99CA05C3D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08147-E01E-4717-B1F3-A8C9B7A86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2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0F80E-4154-4862-8823-36DEA0DDA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C5AC7-6B1C-4A06-BD19-2567FE3C8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5575B-5636-4457-A5B7-EE84BEF93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0BD38-C20E-451E-8A29-49148981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ADA28-9945-4E0D-B4D7-63676DE1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3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69177-0462-4C77-B709-93636959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A9581-A6E1-4FA4-BF65-D9E8BB914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51FAD-27A1-4866-BE77-3C6C7A4DD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5D6D0-3A85-4530-9078-8194A8E6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4A149-BA05-4B12-A6BF-541E7A615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3356D-EF80-4884-B30D-CA4BD58E3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19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87C84-D5CD-4FCF-8CCD-64149903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F8795-32C9-43DF-AFD0-42401970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B19B1-2907-458C-94A7-6C69DC90D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ED8721-DA37-44EC-B805-174C10355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78FD75-B643-40D6-97B1-95AA1D1CE0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1EE9DF-3E59-49E8-A806-5EFB16AA3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880EEC-D30C-4441-88EF-C9A17CD8E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5158AE-F175-4661-AA91-CCEF02D2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2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7FDA-215A-4680-A362-6EE014DE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81CAF0-54D6-4F02-BBC8-5F571FBF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DD2D87-899D-4DA4-B53C-9D1854B4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6A2C58-AFFB-4AF0-A7A0-59123BC0D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3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43FE58-B141-4CFA-A46D-FDCC39A9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E57EE-65B7-48B1-ADB5-6E752BC1F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3B64C-6211-4516-ACEF-E8D5F76B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8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5F81A-0BBB-457B-AB57-99CA210D7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16E38-B898-4AE8-8132-597C9E3C6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9F75C-F0EA-4A54-A0E4-DBCCAD32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6E4FD-0927-4962-A1AF-5006E00A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1F409-C3A0-46A6-A588-198D74838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A0906-D2EF-48E1-BCEA-CEC011AB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1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69665-8929-4502-9B7C-0460125A5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2039A1-DA54-48BF-ACFB-2525212F0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48A98D-87D6-4BBA-A16F-57BC1032D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21185-2F3A-4242-BAF7-2724CB09E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EA66C-3768-4563-83B3-41003160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5D644-E6A9-4C10-B8B0-0E6099A9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1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BB64EF-96CE-4D9D-A6F0-757B93CE4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EAA77-B8C6-407D-A766-AF0819764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87481-C9FD-4BF3-9DD4-559819C32B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F8764-4C12-48DC-BD44-45C78DAD575C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28F41-7FF7-4665-8024-F93598E5C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6C303-F8E7-404D-94D9-5B9DEA4D5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216A1-F828-4B6A-A294-F60309AB3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3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4" name="Group 42"/>
          <p:cNvGraphicFramePr>
            <a:graphicFrameLocks noGrp="1"/>
          </p:cNvGraphicFramePr>
          <p:nvPr/>
        </p:nvGraphicFramePr>
        <p:xfrm>
          <a:off x="1285103" y="1752602"/>
          <a:ext cx="10083116" cy="4079789"/>
        </p:xfrm>
        <a:graphic>
          <a:graphicData uri="http://schemas.openxmlformats.org/drawingml/2006/table">
            <a:tbl>
              <a:tblPr/>
              <a:tblGrid>
                <a:gridCol w="2123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4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6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3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382">
                  <a:extLst>
                    <a:ext uri="{9D8B030D-6E8A-4147-A177-3AD203B41FA5}">
                      <a16:colId xmlns:a16="http://schemas.microsoft.com/office/drawing/2014/main" val="1767079221"/>
                    </a:ext>
                  </a:extLst>
                </a:gridCol>
                <a:gridCol w="10121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8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Aim/Driver Concept</a:t>
                      </a: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Potential Measure(s)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Outcome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Process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Balancing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Structure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9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5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9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4524796" y="7833258"/>
            <a:ext cx="184731" cy="475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algn="ctr" defTabSz="812810" eaLnBrk="0" hangingPunct="0"/>
            <a:endParaRPr lang="en-US" sz="2489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1625601" y="228600"/>
            <a:ext cx="8974667" cy="9616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defTabSz="812810" eaLnBrk="0" hangingPunct="0"/>
            <a:r>
              <a:rPr lang="en-US" sz="3200" b="1" u="sng" dirty="0">
                <a:solidFill>
                  <a:srgbClr val="009EC2"/>
                </a:solidFill>
              </a:rPr>
              <a:t>Organizing Your Measures Worksheet</a:t>
            </a:r>
            <a:r>
              <a:rPr lang="en-US" sz="3200" b="1" u="sng" baseline="30000" dirty="0">
                <a:solidFill>
                  <a:srgbClr val="009EC2"/>
                </a:solidFill>
                <a:sym typeface="Symbol" pitchFamily="18" charset="2"/>
              </a:rPr>
              <a:t></a:t>
            </a:r>
            <a:endParaRPr lang="en-US" sz="3200" b="1" u="sng" baseline="30000" dirty="0">
              <a:solidFill>
                <a:srgbClr val="009EC2"/>
              </a:solidFill>
            </a:endParaRPr>
          </a:p>
          <a:p>
            <a:pPr algn="ctr" defTabSz="812810" eaLnBrk="0" hangingPunct="0"/>
            <a:endParaRPr lang="en-US" sz="869" dirty="0">
              <a:solidFill>
                <a:srgbClr val="000000"/>
              </a:solidFill>
            </a:endParaRPr>
          </a:p>
          <a:p>
            <a:pPr defTabSz="812810" eaLnBrk="0" hangingPunct="0"/>
            <a:r>
              <a:rPr lang="en-US" sz="1580" dirty="0">
                <a:solidFill>
                  <a:srgbClr val="000000">
                    <a:lumMod val="75000"/>
                    <a:lumOff val="25000"/>
                  </a:srgbClr>
                </a:solidFill>
              </a:rPr>
              <a:t>Topic for Improvement: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58775" y="6120486"/>
            <a:ext cx="8534403" cy="262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812810" eaLnBrk="0" hangingPunct="0">
              <a:defRPr/>
            </a:pPr>
            <a:r>
              <a:rPr lang="en-US" sz="1106" dirty="0">
                <a:solidFill>
                  <a:srgbClr val="000000"/>
                </a:solidFill>
              </a:rPr>
              <a:t>Adapted from: R. Lloyd. </a:t>
            </a:r>
            <a:r>
              <a:rPr lang="en-US" sz="1106" i="1" dirty="0">
                <a:solidFill>
                  <a:srgbClr val="000000"/>
                </a:solidFill>
              </a:rPr>
              <a:t>Quality Health Care: A Guide to Developing and Using Indicators. 2</a:t>
            </a:r>
            <a:r>
              <a:rPr lang="en-US" sz="1106" i="1" baseline="30000" dirty="0">
                <a:solidFill>
                  <a:srgbClr val="000000"/>
                </a:solidFill>
              </a:rPr>
              <a:t>nd</a:t>
            </a:r>
            <a:r>
              <a:rPr lang="en-US" sz="1106" i="1" dirty="0">
                <a:solidFill>
                  <a:srgbClr val="000000"/>
                </a:solidFill>
              </a:rPr>
              <a:t> Edition, Jones &amp; Bartlett Learning,2017.  </a:t>
            </a:r>
            <a:endParaRPr lang="en-US" sz="1106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73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4" name="Group 42"/>
          <p:cNvGraphicFramePr>
            <a:graphicFrameLocks noGrp="1"/>
          </p:cNvGraphicFramePr>
          <p:nvPr/>
        </p:nvGraphicFramePr>
        <p:xfrm>
          <a:off x="2137364" y="1764694"/>
          <a:ext cx="7781810" cy="4410215"/>
        </p:xfrm>
        <a:graphic>
          <a:graphicData uri="http://schemas.openxmlformats.org/drawingml/2006/table">
            <a:tbl>
              <a:tblPr/>
              <a:tblGrid>
                <a:gridCol w="1616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20827844"/>
                    </a:ext>
                  </a:extLst>
                </a:gridCol>
              </a:tblGrid>
              <a:tr h="2967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Concept</a:t>
                      </a: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Potential Measure(s)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Outcome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Process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Balancing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Structure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</a:rPr>
                        <a:t>Harm</a:t>
                      </a: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</a:rPr>
                        <a:t>Maternal morbidity and mortality rates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</a:rPr>
                        <a:t>Timely treatment</a:t>
                      </a: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</a:rPr>
                        <a:t>Percent of birthing people with severe range BP treated within 60 minutes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Readmissions</a:t>
                      </a: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of birthing people readmitted w/ complications from severe maternal HTN 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Staff Education</a:t>
                      </a: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of staff fully trained in identifying and treating severe maternal HTN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4689113" y="7780592"/>
            <a:ext cx="184731" cy="31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algn="ctr" defTabSz="812810" fontAlgn="auto">
              <a:spcBef>
                <a:spcPts val="0"/>
              </a:spcBef>
              <a:spcAft>
                <a:spcPts val="0"/>
              </a:spcAft>
            </a:pPr>
            <a:endParaRPr lang="en-US" sz="1422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1778787" y="76201"/>
            <a:ext cx="8754534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defTabSz="812810" fontAlgn="auto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009EC2"/>
                </a:solidFill>
                <a:latin typeface="Arial"/>
              </a:rPr>
              <a:t>Example</a:t>
            </a:r>
          </a:p>
          <a:p>
            <a:pPr algn="ctr" defTabSz="812810" fontAlgn="auto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009EC2"/>
                </a:solidFill>
                <a:latin typeface="Arial"/>
              </a:rPr>
              <a:t>Organizing Your Measures Worksheet</a:t>
            </a:r>
            <a:endParaRPr lang="en-US" sz="3600" b="1" baseline="30000" dirty="0">
              <a:solidFill>
                <a:srgbClr val="009EC2"/>
              </a:solidFill>
              <a:latin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5486" y="2230000"/>
            <a:ext cx="372533" cy="3636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665" y="3065337"/>
            <a:ext cx="372533" cy="3636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0208" y="4122836"/>
            <a:ext cx="373920" cy="3630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1947" y="5199518"/>
            <a:ext cx="373920" cy="36308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58523" y="1211503"/>
            <a:ext cx="62143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12810"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Topic for Improvement: </a:t>
            </a:r>
            <a:r>
              <a:rPr lang="en-US" sz="1600" b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Severe Maternal Hypertension (HTN)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EC688E-7A98-4541-8DBA-288392EC364C}"/>
              </a:ext>
            </a:extLst>
          </p:cNvPr>
          <p:cNvSpPr txBox="1"/>
          <p:nvPr/>
        </p:nvSpPr>
        <p:spPr>
          <a:xfrm>
            <a:off x="1761067" y="6138292"/>
            <a:ext cx="8534403" cy="262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812810" eaLnBrk="0" hangingPunct="0">
              <a:defRPr/>
            </a:pPr>
            <a:r>
              <a:rPr lang="en-US" sz="1106" dirty="0">
                <a:solidFill>
                  <a:srgbClr val="000000"/>
                </a:solidFill>
              </a:rPr>
              <a:t>Adapted from: R. Lloyd. </a:t>
            </a:r>
            <a:r>
              <a:rPr lang="en-US" sz="1106" i="1" dirty="0">
                <a:solidFill>
                  <a:srgbClr val="000000"/>
                </a:solidFill>
              </a:rPr>
              <a:t>Quality Health Care: A Guide to Developing and Using Indicators. 2</a:t>
            </a:r>
            <a:r>
              <a:rPr lang="en-US" sz="1106" i="1" baseline="30000" dirty="0">
                <a:solidFill>
                  <a:srgbClr val="000000"/>
                </a:solidFill>
              </a:rPr>
              <a:t>nd</a:t>
            </a:r>
            <a:r>
              <a:rPr lang="en-US" sz="1106" i="1" dirty="0">
                <a:solidFill>
                  <a:srgbClr val="000000"/>
                </a:solidFill>
              </a:rPr>
              <a:t> Edition, Jones &amp; Bartlett Learning,2017.  </a:t>
            </a:r>
            <a:endParaRPr lang="en-US" sz="1106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3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 bwMode="auto">
          <a:xfrm>
            <a:off x="10972800" y="320676"/>
            <a:ext cx="736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67" b="1" kern="1200">
                <a:solidFill>
                  <a:schemeClr val="accent5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defTabSz="812810"/>
            <a:fld id="{144970FF-6123-42CA-A003-B0DD987502E2}" type="slidenum">
              <a:rPr lang="en-US" smtClean="0">
                <a:solidFill>
                  <a:srgbClr val="8C9BA3"/>
                </a:solidFill>
              </a:rPr>
              <a:pPr defTabSz="812810"/>
              <a:t>3</a:t>
            </a:fld>
            <a:endParaRPr lang="en-US" dirty="0">
              <a:solidFill>
                <a:srgbClr val="8C9BA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7661" y="1383404"/>
            <a:ext cx="8409516" cy="4124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12810">
              <a:spcBef>
                <a:spcPts val="512"/>
              </a:spcBef>
            </a:pPr>
            <a:r>
              <a:rPr lang="en-US" sz="1956" b="1" dirty="0">
                <a:solidFill>
                  <a:srgbClr val="FFFFFF">
                    <a:lumMod val="50000"/>
                  </a:srgbClr>
                </a:solidFill>
              </a:rPr>
              <a:t>Measure Name:  ________________________________________</a:t>
            </a:r>
          </a:p>
          <a:p>
            <a:pPr defTabSz="812810">
              <a:spcBef>
                <a:spcPts val="0"/>
              </a:spcBef>
            </a:pPr>
            <a:r>
              <a:rPr lang="en-US" sz="1600" dirty="0">
                <a:solidFill>
                  <a:srgbClr val="FFFFFF">
                    <a:lumMod val="50000"/>
                  </a:srgbClr>
                </a:solidFill>
              </a:rPr>
              <a:t>(Remember this should be specific and quantifiable, e.g., the time it takes to…,the number of…, the percent of… or the rate of…)</a:t>
            </a:r>
          </a:p>
          <a:p>
            <a:pPr defTabSz="812810">
              <a:spcBef>
                <a:spcPts val="512"/>
              </a:spcBef>
            </a:pPr>
            <a:endParaRPr lang="en-US" sz="1956" b="1" dirty="0">
              <a:solidFill>
                <a:srgbClr val="FFFFFF">
                  <a:lumMod val="50000"/>
                </a:srgbClr>
              </a:solidFill>
            </a:endParaRPr>
          </a:p>
          <a:p>
            <a:pPr defTabSz="812810"/>
            <a:r>
              <a:rPr lang="en-US" sz="1956" b="1" u="sng" dirty="0">
                <a:solidFill>
                  <a:srgbClr val="FFFFFF">
                    <a:lumMod val="50000"/>
                  </a:srgbClr>
                </a:solidFill>
                <a:latin typeface="Arial"/>
              </a:rPr>
              <a:t>Operational Definition</a:t>
            </a:r>
          </a:p>
          <a:p>
            <a:pPr defTabSz="812810"/>
            <a:r>
              <a:rPr lang="en-US" sz="16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Define the specific components of this measure.  Specify the numerator and denominator if it is a percent  or a rate.  If it is an average, identify the calculation for deriving the average.  Include any special equipment needed to capture the data.  If it is a score (such as a patient satisfaction score) describe how the score is derived.  When a measure reflects concepts such as accuracy, complete, timely, or an error, describe the criteria to be used to determine “accuracy.” </a:t>
            </a:r>
            <a:endParaRPr lang="en-US" sz="1600" b="1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defTabSz="812810">
              <a:spcBef>
                <a:spcPts val="512"/>
              </a:spcBef>
            </a:pPr>
            <a:endParaRPr lang="en-US" sz="1956" b="1" dirty="0">
              <a:solidFill>
                <a:srgbClr val="FFFFFF">
                  <a:lumMod val="50000"/>
                </a:srgbClr>
              </a:solidFill>
            </a:endParaRPr>
          </a:p>
          <a:p>
            <a:pPr defTabSz="812810">
              <a:spcBef>
                <a:spcPts val="512"/>
              </a:spcBef>
            </a:pPr>
            <a:endParaRPr lang="en-US" sz="1956" b="1" dirty="0">
              <a:solidFill>
                <a:srgbClr val="FFFFFF">
                  <a:lumMod val="50000"/>
                </a:srgbClr>
              </a:solidFill>
            </a:endParaRPr>
          </a:p>
          <a:p>
            <a:pPr defTabSz="812810">
              <a:spcBef>
                <a:spcPts val="512"/>
              </a:spcBef>
            </a:pPr>
            <a:endParaRPr lang="en-US" sz="1956" b="1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302934" y="448733"/>
            <a:ext cx="7706548" cy="639534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812810">
              <a:spcBef>
                <a:spcPct val="50000"/>
              </a:spcBef>
            </a:pPr>
            <a:r>
              <a:rPr lang="en-US" sz="3556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3556" b="1" dirty="0">
                <a:solidFill>
                  <a:srgbClr val="009EC2"/>
                </a:solidFill>
                <a:latin typeface="Arial"/>
              </a:rPr>
              <a:t>Operational Definition Worksheet</a:t>
            </a:r>
            <a:endParaRPr lang="en-US" sz="3556" b="1" baseline="30000" dirty="0">
              <a:solidFill>
                <a:srgbClr val="009EC2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394" y="5544414"/>
            <a:ext cx="8274050" cy="475387"/>
          </a:xfrm>
          <a:prstGeom prst="rect">
            <a:avLst/>
          </a:prstGeom>
          <a:solidFill>
            <a:srgbClr val="009AC6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8128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89" b="1" kern="0" dirty="0">
                <a:solidFill>
                  <a:schemeClr val="bg1"/>
                </a:solidFill>
              </a:rPr>
              <a:t>Can you develop good Operational Definitions?</a:t>
            </a:r>
          </a:p>
        </p:txBody>
      </p:sp>
    </p:spTree>
    <p:extLst>
      <p:ext uri="{BB962C8B-B14F-4D97-AF65-F5344CB8AC3E}">
        <p14:creationId xmlns:p14="http://schemas.microsoft.com/office/powerpoint/2010/main" val="176769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4" name="Group 42"/>
          <p:cNvGraphicFramePr>
            <a:graphicFrameLocks noGrp="1"/>
          </p:cNvGraphicFramePr>
          <p:nvPr/>
        </p:nvGraphicFramePr>
        <p:xfrm>
          <a:off x="1625602" y="1219201"/>
          <a:ext cx="8940798" cy="4943399"/>
        </p:xfrm>
        <a:graphic>
          <a:graphicData uri="http://schemas.openxmlformats.org/drawingml/2006/table">
            <a:tbl>
              <a:tblPr/>
              <a:tblGrid>
                <a:gridCol w="2011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7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36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826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Measure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Name</a:t>
                      </a: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Is Stratification appropriate?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If Yes, list the levels of stratification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Will you use sampling?  If Yes, describe the sampling method you will use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Frequency of data collection (e.g., hourly, daily weekly?)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</a:rPr>
                        <a:t>Duration of data collection (i.e., how long do you plan to collect the data?)</a:t>
                      </a: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1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0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72249" marR="72249" marT="32110" marB="321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4699376" y="7780592"/>
            <a:ext cx="184731" cy="31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422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378193" y="228601"/>
            <a:ext cx="7450671" cy="86491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44" b="1" u="sng" dirty="0">
                <a:solidFill>
                  <a:srgbClr val="009EC2"/>
                </a:solidFill>
                <a:latin typeface="Arial"/>
              </a:rPr>
              <a:t>Data Collection Plan Worksheet</a:t>
            </a:r>
            <a:endParaRPr lang="en-US" sz="2844" b="1" u="sng" baseline="30000" dirty="0">
              <a:solidFill>
                <a:srgbClr val="009EC2"/>
              </a:solidFill>
              <a:latin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772" dirty="0">
              <a:solidFill>
                <a:srgbClr val="000000"/>
              </a:solidFill>
              <a:latin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404" dirty="0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</a:rPr>
              <a:t>Project: _____________________________________________________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6F52E3-8806-4CE8-9A48-918AFAF013EC}"/>
              </a:ext>
            </a:extLst>
          </p:cNvPr>
          <p:cNvSpPr txBox="1"/>
          <p:nvPr/>
        </p:nvSpPr>
        <p:spPr>
          <a:xfrm>
            <a:off x="2719623" y="6309608"/>
            <a:ext cx="7109240" cy="24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83" dirty="0">
                <a:solidFill>
                  <a:srgbClr val="000000"/>
                </a:solidFill>
              </a:rPr>
              <a:t>Source: R. Lloyd. </a:t>
            </a:r>
            <a:r>
              <a:rPr lang="en-US" sz="983" i="1" dirty="0">
                <a:solidFill>
                  <a:srgbClr val="000000"/>
                </a:solidFill>
              </a:rPr>
              <a:t>Quality Health Care: A Guide to Developing and Using Indicators. 2</a:t>
            </a:r>
            <a:r>
              <a:rPr lang="en-US" sz="983" i="1" baseline="30000" dirty="0">
                <a:solidFill>
                  <a:srgbClr val="000000"/>
                </a:solidFill>
              </a:rPr>
              <a:t>nd</a:t>
            </a:r>
            <a:r>
              <a:rPr lang="en-US" sz="983" i="1" dirty="0">
                <a:solidFill>
                  <a:srgbClr val="000000"/>
                </a:solidFill>
              </a:rPr>
              <a:t> edition, Jones and Bartlett, 2017</a:t>
            </a:r>
            <a:endParaRPr lang="en-US" sz="983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76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4" name="Group 42"/>
          <p:cNvGraphicFramePr>
            <a:graphicFrameLocks noGrp="1"/>
          </p:cNvGraphicFramePr>
          <p:nvPr/>
        </p:nvGraphicFramePr>
        <p:xfrm>
          <a:off x="1828801" y="1667935"/>
          <a:ext cx="8602132" cy="4111587"/>
        </p:xfrm>
        <a:graphic>
          <a:graphicData uri="http://schemas.openxmlformats.org/drawingml/2006/table">
            <a:tbl>
              <a:tblPr/>
              <a:tblGrid>
                <a:gridCol w="1720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4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149">
                  <a:extLst>
                    <a:ext uri="{9D8B030D-6E8A-4147-A177-3AD203B41FA5}">
                      <a16:colId xmlns:a16="http://schemas.microsoft.com/office/drawing/2014/main" val="3735575844"/>
                    </a:ext>
                  </a:extLst>
                </a:gridCol>
              </a:tblGrid>
              <a:tr h="106721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Measure Name</a:t>
                      </a:r>
                      <a:endParaRPr kumimoji="0" lang="en-US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(Be sure to indicate if it is a count, percent, rate, days between, etc.)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1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Operational Definition</a:t>
                      </a:r>
                      <a:endParaRPr kumimoji="0" lang="en-US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(Define the measure in very specific terms.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Provide the numerator and the denominator if a percentage or rate.  Be as clear and unambiguous as possible)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200" b="1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Data Collection Plan</a:t>
                      </a:r>
                      <a:endParaRPr kumimoji="0" lang="en-US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Symbol" pitchFamily="18" charset="2"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(How will the data be collected?  Who will do it? Frequency? Duration? What is to be excluded?)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Symbol" pitchFamily="18" charset="2"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Goal</a:t>
                      </a: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81280" marR="81280" marT="36124" marB="361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4524796" y="7901675"/>
            <a:ext cx="184731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algn="ctr" defTabSz="812810"/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365055" y="228765"/>
            <a:ext cx="7450667" cy="9818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defTabSz="812810"/>
            <a:r>
              <a:rPr lang="en-US" sz="3200" b="1" dirty="0">
                <a:solidFill>
                  <a:srgbClr val="009EC2"/>
                </a:solidFill>
              </a:rPr>
              <a:t>Measurement Dashboard Worksheet</a:t>
            </a:r>
            <a:r>
              <a:rPr lang="en-US" sz="3200" b="1" baseline="30000" dirty="0">
                <a:solidFill>
                  <a:srgbClr val="009EC2"/>
                </a:solidFill>
                <a:sym typeface="Symbol" pitchFamily="18" charset="2"/>
              </a:rPr>
              <a:t></a:t>
            </a:r>
            <a:endParaRPr lang="en-US" sz="3200" b="1" baseline="30000" dirty="0">
              <a:solidFill>
                <a:srgbClr val="009EC2"/>
              </a:solidFill>
            </a:endParaRPr>
          </a:p>
          <a:p>
            <a:pPr algn="ctr" defTabSz="812810"/>
            <a:endParaRPr lang="en-US" sz="1000" dirty="0">
              <a:solidFill>
                <a:srgbClr val="009EC2"/>
              </a:solidFill>
            </a:endParaRPr>
          </a:p>
          <a:p>
            <a:pPr algn="ctr" defTabSz="812810"/>
            <a:r>
              <a:rPr lang="en-US" sz="1580" dirty="0">
                <a:solidFill>
                  <a:srgbClr val="009EC2"/>
                </a:solidFill>
              </a:rPr>
              <a:t>Project:  _______________________________________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7570" y="6062092"/>
            <a:ext cx="7864593" cy="262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812810">
              <a:defRPr/>
            </a:pPr>
            <a:r>
              <a:rPr lang="en-US" sz="1106" dirty="0">
                <a:solidFill>
                  <a:srgbClr val="000000"/>
                </a:solidFill>
              </a:rPr>
              <a:t>Adapted from: R. Lloyd. </a:t>
            </a:r>
            <a:r>
              <a:rPr lang="en-US" sz="1106" i="1" dirty="0">
                <a:solidFill>
                  <a:srgbClr val="000000"/>
                </a:solidFill>
              </a:rPr>
              <a:t>Quality Health Care: A Guide to Developing and Using Indicators. 2</a:t>
            </a:r>
            <a:r>
              <a:rPr lang="en-US" sz="1106" i="1" baseline="30000" dirty="0">
                <a:solidFill>
                  <a:srgbClr val="000000"/>
                </a:solidFill>
              </a:rPr>
              <a:t>nd</a:t>
            </a:r>
            <a:r>
              <a:rPr lang="en-US" sz="1106" i="1" dirty="0">
                <a:solidFill>
                  <a:srgbClr val="000000"/>
                </a:solidFill>
              </a:rPr>
              <a:t> Edition, Jones and Bartlett, 2017.  </a:t>
            </a:r>
            <a:endParaRPr lang="en-US" sz="1106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9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510</Words>
  <Application>Microsoft Office PowerPoint</Application>
  <PresentationFormat>Widescreen</PresentationFormat>
  <Paragraphs>69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Butts</dc:creator>
  <cp:lastModifiedBy>Sue Butts</cp:lastModifiedBy>
  <cp:revision>1</cp:revision>
  <dcterms:created xsi:type="dcterms:W3CDTF">2022-03-30T20:13:11Z</dcterms:created>
  <dcterms:modified xsi:type="dcterms:W3CDTF">2022-03-30T20:15:04Z</dcterms:modified>
</cp:coreProperties>
</file>