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6"/>
  </p:notesMasterIdLst>
  <p:sldIdLst>
    <p:sldId id="700" r:id="rId5"/>
  </p:sldIdLst>
  <p:sldSz cx="9144000" cy="6858000" type="screen4x3"/>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80387" autoAdjust="0"/>
  </p:normalViewPr>
  <p:slideViewPr>
    <p:cSldViewPr snapToGrid="0">
      <p:cViewPr varScale="1">
        <p:scale>
          <a:sx n="64" d="100"/>
          <a:sy n="64" d="100"/>
        </p:scale>
        <p:origin x="195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DAAB6C52-6265-4500-A19C-0E92521FCD12}" type="datetimeFigureOut">
              <a:rPr lang="en-US" smtClean="0"/>
              <a:t>8/17/2023</a:t>
            </a:fld>
            <a:endParaRPr lang="en-US"/>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C2721DC8-9D7C-410B-8F07-7CD01CC3148E}" type="slidenum">
              <a:rPr lang="en-US" smtClean="0"/>
              <a:t>‹#›</a:t>
            </a:fld>
            <a:endParaRPr lang="en-US"/>
          </a:p>
        </p:txBody>
      </p:sp>
    </p:spTree>
    <p:extLst>
      <p:ext uri="{BB962C8B-B14F-4D97-AF65-F5344CB8AC3E}">
        <p14:creationId xmlns:p14="http://schemas.microsoft.com/office/powerpoint/2010/main" val="1822248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5454215-2ED1-49EA-9505-ED05CA484459}"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36624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D889FF-45F9-4187-9625-2E7DA7122C0B}"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972946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889FF-45F9-4187-9625-2E7DA7122C0B}"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368827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889FF-45F9-4187-9625-2E7DA7122C0B}"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3939537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with Picture">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sz="2400" dirty="0">
              <a:solidFill>
                <a:srgbClr val="FFFFFF"/>
              </a:solidFill>
            </a:endParaRPr>
          </a:p>
        </p:txBody>
      </p:sp>
      <p:sp>
        <p:nvSpPr>
          <p:cNvPr id="9" name="Picture Placeholder 8"/>
          <p:cNvSpPr>
            <a:spLocks noGrp="1"/>
          </p:cNvSpPr>
          <p:nvPr>
            <p:ph type="pic" sz="quarter" idx="10"/>
          </p:nvPr>
        </p:nvSpPr>
        <p:spPr>
          <a:xfrm>
            <a:off x="457200" y="838200"/>
            <a:ext cx="8229600" cy="5257800"/>
          </a:xfrm>
        </p:spPr>
        <p:txBody>
          <a:bodyPr rtlCol="0">
            <a:normAutofit/>
          </a:bodyPr>
          <a:lstStyle>
            <a:lvl1pPr marL="0" indent="0">
              <a:spcBef>
                <a:spcPts val="0"/>
              </a:spcBef>
              <a:buFont typeface="Arial" pitchFamily="34" charset="0"/>
              <a:buNone/>
              <a:defRPr>
                <a:solidFill>
                  <a:schemeClr val="tx1"/>
                </a:solidFill>
              </a:defRPr>
            </a:lvl1pPr>
          </a:lstStyle>
          <a:p>
            <a:pPr lvl="0"/>
            <a:r>
              <a:rPr lang="en-US" noProof="0" dirty="0"/>
              <a:t>Drag picture to placeholder or click icon to add</a:t>
            </a:r>
          </a:p>
        </p:txBody>
      </p:sp>
      <p:sp>
        <p:nvSpPr>
          <p:cNvPr id="5" name="Slide Number Placeholder 2"/>
          <p:cNvSpPr>
            <a:spLocks noGrp="1"/>
          </p:cNvSpPr>
          <p:nvPr>
            <p:ph type="sldNum" sz="quarter" idx="11"/>
          </p:nvPr>
        </p:nvSpPr>
        <p:spPr/>
        <p:txBody>
          <a:bodyPr/>
          <a:lstStyle>
            <a:lvl1pPr>
              <a:defRPr/>
            </a:lvl1pPr>
          </a:lstStyle>
          <a:p>
            <a:fld id="{BCF337C1-FC8D-4872-8173-53A285F9AFE0}" type="slidenum">
              <a:rPr lang="en-US" altLang="en-US"/>
              <a:pPr/>
              <a:t>‹#›</a:t>
            </a:fld>
            <a:endParaRPr lang="en-US" altLang="en-US" dirty="0"/>
          </a:p>
        </p:txBody>
      </p:sp>
    </p:spTree>
    <p:extLst>
      <p:ext uri="{BB962C8B-B14F-4D97-AF65-F5344CB8AC3E}">
        <p14:creationId xmlns:p14="http://schemas.microsoft.com/office/powerpoint/2010/main" val="1788953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889FF-45F9-4187-9625-2E7DA7122C0B}"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329213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D889FF-45F9-4187-9625-2E7DA7122C0B}"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184192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D889FF-45F9-4187-9625-2E7DA7122C0B}"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1210882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D889FF-45F9-4187-9625-2E7DA7122C0B}" type="datetimeFigureOut">
              <a:rPr lang="en-US" smtClean="0"/>
              <a:t>8/17/2023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174464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D889FF-45F9-4187-9625-2E7DA7122C0B}" type="datetimeFigureOut">
              <a:rPr lang="en-US" smtClean="0"/>
              <a:t>8/17/2023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313865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D889FF-45F9-4187-9625-2E7DA7122C0B}" type="datetimeFigureOut">
              <a:rPr lang="en-US" smtClean="0"/>
              <a:t>8/17/2023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54922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D889FF-45F9-4187-9625-2E7DA7122C0B}"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1809177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D889FF-45F9-4187-9625-2E7DA7122C0B}"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EA5A55-CA16-4731-A15D-4FC6B1C4DC2D}" type="slidenum">
              <a:rPr lang="en-US" smtClean="0"/>
              <a:t>‹#›</a:t>
            </a:fld>
            <a:endParaRPr lang="en-US"/>
          </a:p>
        </p:txBody>
      </p:sp>
    </p:spTree>
    <p:extLst>
      <p:ext uri="{BB962C8B-B14F-4D97-AF65-F5344CB8AC3E}">
        <p14:creationId xmlns:p14="http://schemas.microsoft.com/office/powerpoint/2010/main" val="3593981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889FF-45F9-4187-9625-2E7DA7122C0B}" type="datetimeFigureOut">
              <a:rPr lang="en-US" smtClean="0"/>
              <a:t>8/17/2023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A5A55-CA16-4731-A15D-4FC6B1C4DC2D}" type="slidenum">
              <a:rPr lang="en-US" smtClean="0"/>
              <a:t>‹#›</a:t>
            </a:fld>
            <a:endParaRPr lang="en-US"/>
          </a:p>
        </p:txBody>
      </p:sp>
    </p:spTree>
    <p:extLst>
      <p:ext uri="{BB962C8B-B14F-4D97-AF65-F5344CB8AC3E}">
        <p14:creationId xmlns:p14="http://schemas.microsoft.com/office/powerpoint/2010/main" val="8661489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type="pic" sz="quarter" idx="10"/>
            <p:extLst>
              <p:ext uri="{D42A27DB-BD31-4B8C-83A1-F6EECF244321}">
                <p14:modId xmlns:p14="http://schemas.microsoft.com/office/powerpoint/2010/main" val="1293159737"/>
              </p:ext>
            </p:extLst>
          </p:nvPr>
        </p:nvGraphicFramePr>
        <p:xfrm>
          <a:off x="218153" y="745357"/>
          <a:ext cx="8763000" cy="5822906"/>
        </p:xfrm>
        <a:graphic>
          <a:graphicData uri="http://schemas.openxmlformats.org/drawingml/2006/table">
            <a:tbl>
              <a:tblPr firstRow="1" bandRow="1">
                <a:tableStyleId>{5C22544A-7EE6-4342-B048-85BDC9FD1C3A}</a:tableStyleId>
              </a:tblPr>
              <a:tblGrid>
                <a:gridCol w="3668047">
                  <a:extLst>
                    <a:ext uri="{9D8B030D-6E8A-4147-A177-3AD203B41FA5}">
                      <a16:colId xmlns:a16="http://schemas.microsoft.com/office/drawing/2014/main" val="20000"/>
                    </a:ext>
                  </a:extLst>
                </a:gridCol>
                <a:gridCol w="5094953">
                  <a:extLst>
                    <a:ext uri="{9D8B030D-6E8A-4147-A177-3AD203B41FA5}">
                      <a16:colId xmlns:a16="http://schemas.microsoft.com/office/drawing/2014/main" val="20001"/>
                    </a:ext>
                  </a:extLst>
                </a:gridCol>
              </a:tblGrid>
              <a:tr h="488906">
                <a:tc>
                  <a:txBody>
                    <a:bodyPr/>
                    <a:lstStyle/>
                    <a:p>
                      <a:pPr marL="0" marR="0" algn="ctr">
                        <a:spcBef>
                          <a:spcPts val="0"/>
                        </a:spcBef>
                        <a:spcAft>
                          <a:spcPts val="0"/>
                        </a:spcAft>
                      </a:pPr>
                      <a:r>
                        <a:rPr lang="en-US" sz="1600" b="1" dirty="0">
                          <a:effectLst/>
                          <a:latin typeface="+mn-lt"/>
                          <a:ea typeface="Calibri" panose="020F0502020204030204" pitchFamily="34" charset="0"/>
                          <a:cs typeface="Arial" panose="020B0604020202020204" pitchFamily="34" charset="0"/>
                        </a:rPr>
                        <a:t>Attribute</a:t>
                      </a:r>
                      <a:endParaRPr lang="en-US" sz="1600" dirty="0">
                        <a:effectLst/>
                        <a:latin typeface="+mn-lt"/>
                        <a:ea typeface="Calibri" panose="020F0502020204030204" pitchFamily="34" charset="0"/>
                      </a:endParaRPr>
                    </a:p>
                  </a:txBody>
                  <a:tcPr marL="64406" marR="64406" marT="0" marB="0"/>
                </a:tc>
                <a:tc>
                  <a:txBody>
                    <a:bodyPr/>
                    <a:lstStyle/>
                    <a:p>
                      <a:pPr marL="0" marR="0" algn="ctr">
                        <a:spcBef>
                          <a:spcPts val="0"/>
                        </a:spcBef>
                        <a:spcAft>
                          <a:spcPts val="0"/>
                        </a:spcAft>
                      </a:pPr>
                      <a:r>
                        <a:rPr lang="en-US" sz="1600" b="1" dirty="0">
                          <a:effectLst/>
                          <a:latin typeface="+mn-lt"/>
                          <a:ea typeface="Calibri" panose="020F0502020204030204" pitchFamily="34" charset="0"/>
                          <a:cs typeface="Arial" panose="020B0604020202020204" pitchFamily="34" charset="0"/>
                        </a:rPr>
                        <a:t>Notes on Questions</a:t>
                      </a:r>
                      <a:endParaRPr lang="en-US" sz="1600" dirty="0">
                        <a:effectLst/>
                        <a:latin typeface="+mn-lt"/>
                        <a:ea typeface="Calibri" panose="020F0502020204030204" pitchFamily="34" charset="0"/>
                      </a:endParaRPr>
                    </a:p>
                  </a:txBody>
                  <a:tcPr marL="64406" marR="64406" marT="0" marB="0"/>
                </a:tc>
                <a:extLst>
                  <a:ext uri="{0D108BD9-81ED-4DB2-BD59-A6C34878D82A}">
                    <a16:rowId xmlns:a16="http://schemas.microsoft.com/office/drawing/2014/main" val="10000"/>
                  </a:ext>
                </a:extLst>
              </a:tr>
              <a:tr h="842162">
                <a:tc>
                  <a:txBody>
                    <a:bodyPr/>
                    <a:lstStyle/>
                    <a:p>
                      <a:pPr marL="0" marR="0">
                        <a:spcBef>
                          <a:spcPts val="0"/>
                        </a:spcBef>
                        <a:spcAft>
                          <a:spcPts val="0"/>
                        </a:spcAft>
                      </a:pPr>
                      <a:r>
                        <a:rPr lang="en-US" sz="1400" b="1" dirty="0">
                          <a:effectLst/>
                          <a:latin typeface="+mn-lt"/>
                          <a:ea typeface="Calibri" panose="020F0502020204030204" pitchFamily="34" charset="0"/>
                          <a:cs typeface="Arial" panose="020B0604020202020204" pitchFamily="34" charset="0"/>
                        </a:rPr>
                        <a:t>Measurement</a:t>
                      </a:r>
                    </a:p>
                    <a:p>
                      <a:pPr marL="0" marR="0">
                        <a:spcBef>
                          <a:spcPts val="0"/>
                        </a:spcBef>
                        <a:spcAft>
                          <a:spcPts val="0"/>
                        </a:spcAft>
                      </a:pPr>
                      <a:r>
                        <a:rPr lang="en-US" sz="1200" b="0" dirty="0">
                          <a:effectLst/>
                          <a:latin typeface="+mn-lt"/>
                          <a:ea typeface="Calibri" panose="020F0502020204030204" pitchFamily="34" charset="0"/>
                          <a:cs typeface="Arial" panose="020B0604020202020204" pitchFamily="34" charset="0"/>
                        </a:rPr>
                        <a:t>What would we continue to measure? What would we stop</a:t>
                      </a:r>
                      <a:r>
                        <a:rPr lang="en-US" sz="1200" b="0" baseline="0" dirty="0">
                          <a:effectLst/>
                          <a:latin typeface="+mn-lt"/>
                          <a:ea typeface="Calibri" panose="020F0502020204030204" pitchFamily="34" charset="0"/>
                          <a:cs typeface="Arial" panose="020B0604020202020204" pitchFamily="34" charset="0"/>
                        </a:rPr>
                        <a:t> measuring? What is our plan if we see a negative signal in our data?</a:t>
                      </a:r>
                    </a:p>
                    <a:p>
                      <a:pPr marL="0" marR="0">
                        <a:spcBef>
                          <a:spcPts val="0"/>
                        </a:spcBef>
                        <a:spcAft>
                          <a:spcPts val="0"/>
                        </a:spcAft>
                      </a:pPr>
                      <a:endParaRPr lang="en-US" sz="1200" b="0" dirty="0">
                        <a:effectLst/>
                        <a:latin typeface="+mn-lt"/>
                        <a:ea typeface="Calibri" panose="020F0502020204030204" pitchFamily="34" charset="0"/>
                        <a:cs typeface="Arial" panose="020B0604020202020204" pitchFamily="34" charset="0"/>
                      </a:endParaRPr>
                    </a:p>
                  </a:txBody>
                  <a:tcPr marL="64406" marR="64406" marT="0" marB="0"/>
                </a:tc>
                <a:tc>
                  <a:txBody>
                    <a:bodyPr/>
                    <a:lstStyle/>
                    <a:p>
                      <a:pPr marL="0" marR="0" indent="0">
                        <a:spcBef>
                          <a:spcPts val="0"/>
                        </a:spcBef>
                        <a:spcAft>
                          <a:spcPts val="0"/>
                        </a:spcAft>
                        <a:buFont typeface="Arial" panose="020B0604020202020204" pitchFamily="34" charset="0"/>
                        <a:buNone/>
                      </a:pPr>
                      <a:endParaRPr lang="en-US" sz="1400" dirty="0">
                        <a:effectLst/>
                        <a:latin typeface="+mn-lt"/>
                        <a:ea typeface="Calibri" panose="020F0502020204030204" pitchFamily="34" charset="0"/>
                      </a:endParaRPr>
                    </a:p>
                  </a:txBody>
                  <a:tcPr marL="64406" marR="64406" marT="0" marB="0"/>
                </a:tc>
                <a:extLst>
                  <a:ext uri="{0D108BD9-81ED-4DB2-BD59-A6C34878D82A}">
                    <a16:rowId xmlns:a16="http://schemas.microsoft.com/office/drawing/2014/main" val="10001"/>
                  </a:ext>
                </a:extLst>
              </a:tr>
              <a:tr h="842162">
                <a:tc>
                  <a:txBody>
                    <a:bodyPr/>
                    <a:lstStyle/>
                    <a:p>
                      <a:pPr marL="0" marR="0">
                        <a:spcBef>
                          <a:spcPts val="0"/>
                        </a:spcBef>
                        <a:spcAft>
                          <a:spcPts val="0"/>
                        </a:spcAft>
                      </a:pPr>
                      <a:r>
                        <a:rPr lang="en-US" sz="1400" b="1" dirty="0">
                          <a:effectLst/>
                          <a:latin typeface="+mn-lt"/>
                          <a:ea typeface="Calibri" panose="020F0502020204030204" pitchFamily="34" charset="0"/>
                          <a:cs typeface="Arial" panose="020B0604020202020204" pitchFamily="34" charset="0"/>
                        </a:rPr>
                        <a:t>Ownership</a:t>
                      </a:r>
                    </a:p>
                    <a:p>
                      <a:pPr marL="0" marR="0">
                        <a:spcBef>
                          <a:spcPts val="0"/>
                        </a:spcBef>
                        <a:spcAft>
                          <a:spcPts val="0"/>
                        </a:spcAft>
                      </a:pPr>
                      <a:r>
                        <a:rPr lang="en-US" sz="1200" dirty="0">
                          <a:effectLst/>
                          <a:latin typeface="+mn-lt"/>
                          <a:ea typeface="Calibri" panose="020F0502020204030204" pitchFamily="34" charset="0"/>
                          <a:cs typeface="Arial" panose="020B0604020202020204" pitchFamily="34" charset="0"/>
                        </a:rPr>
                        <a:t>Who will own the</a:t>
                      </a:r>
                      <a:r>
                        <a:rPr lang="en-US" sz="1200" baseline="0" dirty="0">
                          <a:effectLst/>
                          <a:latin typeface="+mn-lt"/>
                          <a:ea typeface="Calibri" panose="020F0502020204030204" pitchFamily="34" charset="0"/>
                          <a:cs typeface="Arial" panose="020B0604020202020204" pitchFamily="34" charset="0"/>
                        </a:rPr>
                        <a:t> new standard work? Are they engaged and onboard with our improvement work?</a:t>
                      </a:r>
                    </a:p>
                    <a:p>
                      <a:pPr marL="0" marR="0">
                        <a:spcBef>
                          <a:spcPts val="0"/>
                        </a:spcBef>
                        <a:spcAft>
                          <a:spcPts val="0"/>
                        </a:spcAft>
                      </a:pPr>
                      <a:endParaRPr lang="en-US" sz="1200" baseline="0" dirty="0">
                        <a:effectLst/>
                        <a:latin typeface="+mn-lt"/>
                        <a:ea typeface="Calibri" panose="020F0502020204030204" pitchFamily="34" charset="0"/>
                        <a:cs typeface="Arial" panose="020B0604020202020204" pitchFamily="34" charset="0"/>
                      </a:endParaRPr>
                    </a:p>
                    <a:p>
                      <a:pPr marL="0" marR="0">
                        <a:spcBef>
                          <a:spcPts val="0"/>
                        </a:spcBef>
                        <a:spcAft>
                          <a:spcPts val="0"/>
                        </a:spcAft>
                      </a:pPr>
                      <a:endParaRPr lang="en-US" sz="1200" dirty="0">
                        <a:effectLst/>
                        <a:latin typeface="+mn-lt"/>
                        <a:ea typeface="Calibri" panose="020F0502020204030204" pitchFamily="34" charset="0"/>
                      </a:endParaRPr>
                    </a:p>
                  </a:txBody>
                  <a:tcPr marL="64406" marR="64406" marT="0" marB="0"/>
                </a:tc>
                <a:tc>
                  <a:txBody>
                    <a:bodyPr/>
                    <a:lstStyle/>
                    <a:p>
                      <a:pPr marL="0" marR="0">
                        <a:spcBef>
                          <a:spcPts val="0"/>
                        </a:spcBef>
                        <a:spcAft>
                          <a:spcPts val="0"/>
                        </a:spcAft>
                      </a:pPr>
                      <a:endParaRPr lang="en-US" sz="1400" dirty="0">
                        <a:effectLst/>
                        <a:latin typeface="+mn-lt"/>
                        <a:ea typeface="Calibri" panose="020F0502020204030204" pitchFamily="34" charset="0"/>
                      </a:endParaRPr>
                    </a:p>
                  </a:txBody>
                  <a:tcPr marL="64406" marR="64406" marT="0" marB="0"/>
                </a:tc>
                <a:extLst>
                  <a:ext uri="{0D108BD9-81ED-4DB2-BD59-A6C34878D82A}">
                    <a16:rowId xmlns:a16="http://schemas.microsoft.com/office/drawing/2014/main" val="10002"/>
                  </a:ext>
                </a:extLst>
              </a:tr>
              <a:tr h="847621">
                <a:tc>
                  <a:txBody>
                    <a:bodyPr/>
                    <a:lstStyle/>
                    <a:p>
                      <a:pPr marL="0" marR="0">
                        <a:spcBef>
                          <a:spcPts val="0"/>
                        </a:spcBef>
                        <a:spcAft>
                          <a:spcPts val="0"/>
                        </a:spcAft>
                      </a:pPr>
                      <a:r>
                        <a:rPr lang="en-US" sz="1400" b="1" dirty="0">
                          <a:effectLst/>
                          <a:latin typeface="+mn-lt"/>
                          <a:ea typeface="Calibri" panose="020F0502020204030204" pitchFamily="34" charset="0"/>
                          <a:cs typeface="Arial" panose="020B0604020202020204" pitchFamily="34" charset="0"/>
                        </a:rPr>
                        <a:t>Communication and Training</a:t>
                      </a:r>
                    </a:p>
                    <a:p>
                      <a:pPr marL="0" marR="0">
                        <a:spcBef>
                          <a:spcPts val="0"/>
                        </a:spcBef>
                        <a:spcAft>
                          <a:spcPts val="0"/>
                        </a:spcAft>
                      </a:pPr>
                      <a:r>
                        <a:rPr lang="en-US" sz="1200" dirty="0">
                          <a:effectLst/>
                          <a:latin typeface="+mn-lt"/>
                          <a:ea typeface="Calibri" panose="020F0502020204030204" pitchFamily="34" charset="0"/>
                          <a:cs typeface="Arial" panose="020B0604020202020204" pitchFamily="34" charset="0"/>
                        </a:rPr>
                        <a:t>How will we communicate about this work? Who will be the messengers? How will we support individuals in the “new right way”? What type of training will we use?</a:t>
                      </a:r>
                    </a:p>
                    <a:p>
                      <a:pPr marL="0" marR="0">
                        <a:spcBef>
                          <a:spcPts val="0"/>
                        </a:spcBef>
                        <a:spcAft>
                          <a:spcPts val="0"/>
                        </a:spcAft>
                      </a:pPr>
                      <a:endParaRPr lang="en-US" sz="1200" dirty="0">
                        <a:effectLst/>
                        <a:latin typeface="+mn-lt"/>
                        <a:ea typeface="Calibri" panose="020F0502020204030204" pitchFamily="34" charset="0"/>
                      </a:endParaRPr>
                    </a:p>
                  </a:txBody>
                  <a:tcPr marL="64406" marR="64406" marT="0" marB="0"/>
                </a:tc>
                <a:tc>
                  <a:txBody>
                    <a:bodyPr/>
                    <a:lstStyle/>
                    <a:p>
                      <a:pPr marL="0" marR="0">
                        <a:spcBef>
                          <a:spcPts val="0"/>
                        </a:spcBef>
                        <a:spcAft>
                          <a:spcPts val="0"/>
                        </a:spcAft>
                      </a:pPr>
                      <a:endParaRPr lang="en-US" sz="1400" dirty="0">
                        <a:effectLst/>
                        <a:latin typeface="+mn-lt"/>
                        <a:ea typeface="Calibri" panose="020F0502020204030204" pitchFamily="34" charset="0"/>
                      </a:endParaRPr>
                    </a:p>
                  </a:txBody>
                  <a:tcPr marL="64406" marR="64406" marT="0" marB="0"/>
                </a:tc>
                <a:extLst>
                  <a:ext uri="{0D108BD9-81ED-4DB2-BD59-A6C34878D82A}">
                    <a16:rowId xmlns:a16="http://schemas.microsoft.com/office/drawing/2014/main" val="10003"/>
                  </a:ext>
                </a:extLst>
              </a:tr>
              <a:tr h="842162">
                <a:tc>
                  <a:txBody>
                    <a:bodyPr/>
                    <a:lstStyle/>
                    <a:p>
                      <a:pPr marL="0" marR="0">
                        <a:spcBef>
                          <a:spcPts val="0"/>
                        </a:spcBef>
                        <a:spcAft>
                          <a:spcPts val="0"/>
                        </a:spcAft>
                      </a:pPr>
                      <a:r>
                        <a:rPr lang="en-US" sz="1400" b="1" dirty="0">
                          <a:effectLst/>
                          <a:latin typeface="+mn-lt"/>
                          <a:ea typeface="Calibri" panose="020F0502020204030204" pitchFamily="34" charset="0"/>
                          <a:cs typeface="Arial" panose="020B0604020202020204" pitchFamily="34" charset="0"/>
                        </a:rPr>
                        <a:t>Hardwiring the Change &amp; Build the Infrastructure</a:t>
                      </a:r>
                      <a:endParaRPr lang="en-US" sz="1400" dirty="0">
                        <a:effectLst/>
                        <a:latin typeface="+mn-lt"/>
                        <a:ea typeface="Calibri" panose="020F0502020204030204" pitchFamily="34" charset="0"/>
                        <a:cs typeface="Arial" panose="020B0604020202020204" pitchFamily="34" charset="0"/>
                      </a:endParaRPr>
                    </a:p>
                    <a:p>
                      <a:pPr marL="0" marR="0">
                        <a:spcBef>
                          <a:spcPts val="0"/>
                        </a:spcBef>
                        <a:spcAft>
                          <a:spcPts val="0"/>
                        </a:spcAft>
                      </a:pPr>
                      <a:r>
                        <a:rPr lang="en-US" sz="1200" dirty="0">
                          <a:effectLst/>
                          <a:latin typeface="+mn-lt"/>
                          <a:ea typeface="Calibri" panose="020F0502020204030204" pitchFamily="34" charset="0"/>
                          <a:cs typeface="Arial" panose="020B0604020202020204" pitchFamily="34" charset="0"/>
                        </a:rPr>
                        <a:t>How will we make it</a:t>
                      </a:r>
                      <a:r>
                        <a:rPr lang="en-US" sz="1200" baseline="0" dirty="0">
                          <a:effectLst/>
                          <a:latin typeface="+mn-lt"/>
                          <a:ea typeface="Calibri" panose="020F0502020204030204" pitchFamily="34" charset="0"/>
                          <a:cs typeface="Arial" panose="020B0604020202020204" pitchFamily="34" charset="0"/>
                        </a:rPr>
                        <a:t> hard to do the wrong thing and easy to do the right thing? How will we standardize? Can we reduce reliance on human memory? What about documentation.  Do we have all the resources needed? </a:t>
                      </a:r>
                    </a:p>
                    <a:p>
                      <a:pPr marL="0" marR="0">
                        <a:spcBef>
                          <a:spcPts val="0"/>
                        </a:spcBef>
                        <a:spcAft>
                          <a:spcPts val="0"/>
                        </a:spcAft>
                      </a:pPr>
                      <a:endParaRPr lang="en-US" sz="1400" dirty="0">
                        <a:effectLst/>
                        <a:latin typeface="+mn-lt"/>
                        <a:ea typeface="Calibri" panose="020F0502020204030204" pitchFamily="34" charset="0"/>
                      </a:endParaRPr>
                    </a:p>
                  </a:txBody>
                  <a:tcPr marL="64406" marR="64406" marT="0" marB="0"/>
                </a:tc>
                <a:tc>
                  <a:txBody>
                    <a:bodyPr/>
                    <a:lstStyle/>
                    <a:p>
                      <a:pPr marL="0" marR="0">
                        <a:spcBef>
                          <a:spcPts val="0"/>
                        </a:spcBef>
                        <a:spcAft>
                          <a:spcPts val="0"/>
                        </a:spcAft>
                      </a:pPr>
                      <a:endParaRPr lang="en-US" sz="1400" dirty="0">
                        <a:effectLst/>
                        <a:latin typeface="+mn-lt"/>
                        <a:ea typeface="Calibri" panose="020F0502020204030204" pitchFamily="34" charset="0"/>
                      </a:endParaRPr>
                    </a:p>
                  </a:txBody>
                  <a:tcPr marL="64406" marR="64406" marT="0" marB="0"/>
                </a:tc>
                <a:extLst>
                  <a:ext uri="{0D108BD9-81ED-4DB2-BD59-A6C34878D82A}">
                    <a16:rowId xmlns:a16="http://schemas.microsoft.com/office/drawing/2014/main" val="10004"/>
                  </a:ext>
                </a:extLst>
              </a:tr>
              <a:tr h="842162">
                <a:tc>
                  <a:txBody>
                    <a:bodyPr/>
                    <a:lstStyle/>
                    <a:p>
                      <a:pPr marL="0" marR="0">
                        <a:spcBef>
                          <a:spcPts val="0"/>
                        </a:spcBef>
                        <a:spcAft>
                          <a:spcPts val="0"/>
                        </a:spcAft>
                      </a:pPr>
                      <a:r>
                        <a:rPr lang="en-US" sz="1400" b="1" dirty="0">
                          <a:effectLst/>
                          <a:latin typeface="+mn-lt"/>
                          <a:ea typeface="Calibri" panose="020F0502020204030204" pitchFamily="34" charset="0"/>
                          <a:cs typeface="Arial" panose="020B0604020202020204" pitchFamily="34" charset="0"/>
                        </a:rPr>
                        <a:t>Assessment of Workload</a:t>
                      </a:r>
                      <a:endParaRPr lang="en-US" sz="1400" dirty="0">
                        <a:effectLst/>
                        <a:latin typeface="+mn-lt"/>
                        <a:ea typeface="Calibri" panose="020F0502020204030204" pitchFamily="34" charset="0"/>
                        <a:cs typeface="Arial" panose="020B0604020202020204" pitchFamily="34" charset="0"/>
                      </a:endParaRPr>
                    </a:p>
                    <a:p>
                      <a:pPr marL="0" marR="0">
                        <a:spcBef>
                          <a:spcPts val="0"/>
                        </a:spcBef>
                        <a:spcAft>
                          <a:spcPts val="0"/>
                        </a:spcAft>
                      </a:pPr>
                      <a:r>
                        <a:rPr lang="en-US" sz="1200" dirty="0">
                          <a:effectLst/>
                          <a:latin typeface="+mn-lt"/>
                          <a:ea typeface="Calibri" panose="020F0502020204030204" pitchFamily="34" charset="0"/>
                          <a:cs typeface="Arial" panose="020B0604020202020204" pitchFamily="34" charset="0"/>
                        </a:rPr>
                        <a:t>Are our changes increasing</a:t>
                      </a:r>
                      <a:r>
                        <a:rPr lang="en-US" sz="1200" baseline="0" dirty="0">
                          <a:effectLst/>
                          <a:latin typeface="+mn-lt"/>
                          <a:ea typeface="Calibri" panose="020F0502020204030204" pitchFamily="34" charset="0"/>
                          <a:cs typeface="Arial" panose="020B0604020202020204" pitchFamily="34" charset="0"/>
                        </a:rPr>
                        <a:t> the overall workload to the system? If so, how can we decrease the workload? If not, how will we communicate about what is changing and not changing?</a:t>
                      </a:r>
                    </a:p>
                    <a:p>
                      <a:pPr marL="0" marR="0">
                        <a:spcBef>
                          <a:spcPts val="0"/>
                        </a:spcBef>
                        <a:spcAft>
                          <a:spcPts val="0"/>
                        </a:spcAft>
                      </a:pPr>
                      <a:endParaRPr lang="en-US" sz="1200" dirty="0">
                        <a:effectLst/>
                        <a:latin typeface="+mn-lt"/>
                        <a:ea typeface="Calibri" panose="020F0502020204030204" pitchFamily="34" charset="0"/>
                      </a:endParaRPr>
                    </a:p>
                  </a:txBody>
                  <a:tcPr marL="64406" marR="64406" marT="0" marB="0"/>
                </a:tc>
                <a:tc>
                  <a:txBody>
                    <a:bodyPr/>
                    <a:lstStyle/>
                    <a:p>
                      <a:pPr marL="0" marR="0">
                        <a:spcBef>
                          <a:spcPts val="0"/>
                        </a:spcBef>
                        <a:spcAft>
                          <a:spcPts val="0"/>
                        </a:spcAft>
                      </a:pPr>
                      <a:endParaRPr lang="en-US" sz="1400" dirty="0">
                        <a:effectLst/>
                        <a:latin typeface="+mn-lt"/>
                        <a:ea typeface="Calibri" panose="020F0502020204030204" pitchFamily="34" charset="0"/>
                      </a:endParaRPr>
                    </a:p>
                  </a:txBody>
                  <a:tcPr marL="64406" marR="64406" marT="0" marB="0"/>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CDD4D9"/>
                </a:solidFill>
                <a:effectLst/>
                <a:uLnTx/>
                <a:uFillTx/>
                <a:latin typeface="Arial" charset="0"/>
                <a:ea typeface="+mn-ea"/>
                <a:cs typeface="Arial" charset="0"/>
              </a:rPr>
              <a:t>P</a:t>
            </a:r>
            <a:fld id="{144970FF-6123-42CA-A003-B0DD987502E2}" type="slidenum">
              <a:rPr kumimoji="0" lang="en-US" sz="1200" b="1" i="0" u="none" strike="noStrike" kern="1200" cap="none" spc="0" normalizeH="0" baseline="0" noProof="0" smtClean="0">
                <a:ln>
                  <a:noFill/>
                </a:ln>
                <a:solidFill>
                  <a:srgbClr val="8C9BA3"/>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1" i="0" u="none" strike="noStrike" kern="1200" cap="none" spc="0" normalizeH="0" baseline="0" noProof="0" dirty="0">
              <a:ln>
                <a:noFill/>
              </a:ln>
              <a:solidFill>
                <a:srgbClr val="8C9BA3"/>
              </a:solidFill>
              <a:effectLst/>
              <a:uLnTx/>
              <a:uFillTx/>
              <a:latin typeface="Arial" charset="0"/>
              <a:ea typeface="+mn-ea"/>
              <a:cs typeface="Arial" charset="0"/>
            </a:endParaRPr>
          </a:p>
        </p:txBody>
      </p:sp>
      <p:sp>
        <p:nvSpPr>
          <p:cNvPr id="2" name="Title 1"/>
          <p:cNvSpPr>
            <a:spLocks noGrp="1"/>
          </p:cNvSpPr>
          <p:nvPr>
            <p:ph type="title" idx="4294967295"/>
          </p:nvPr>
        </p:nvSpPr>
        <p:spPr>
          <a:xfrm>
            <a:off x="0" y="7938"/>
            <a:ext cx="9010650" cy="762000"/>
          </a:xfrm>
        </p:spPr>
        <p:txBody>
          <a:bodyPr>
            <a:noAutofit/>
          </a:bodyPr>
          <a:lstStyle/>
          <a:p>
            <a:pPr algn="ctr"/>
            <a:r>
              <a:rPr lang="en-US" sz="2200" b="1" dirty="0"/>
              <a:t>MOCHA Worksheet: Considerations for Sustainability</a:t>
            </a:r>
            <a:endParaRPr lang="en-US" sz="2200" b="1" dirty="0">
              <a:solidFill>
                <a:schemeClr val="tx1"/>
              </a:solidFill>
            </a:endParaRPr>
          </a:p>
        </p:txBody>
      </p:sp>
      <p:pic>
        <p:nvPicPr>
          <p:cNvPr id="6" name="Picture 10" descr="IHI_Symbol.png">
            <a:extLst>
              <a:ext uri="{FF2B5EF4-FFF2-40B4-BE49-F238E27FC236}">
                <a16:creationId xmlns:a16="http://schemas.microsoft.com/office/drawing/2014/main" id="{A27B2F4B-448E-4CDD-962F-82AF124DEA9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0713" y="6224588"/>
            <a:ext cx="43973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39271F29-AC1E-FF0B-97F6-E92F8A0F369A}"/>
              </a:ext>
            </a:extLst>
          </p:cNvPr>
          <p:cNvSpPr txBox="1"/>
          <p:nvPr/>
        </p:nvSpPr>
        <p:spPr>
          <a:xfrm>
            <a:off x="463550" y="6551925"/>
            <a:ext cx="3021340" cy="276999"/>
          </a:xfrm>
          <a:prstGeom prst="rect">
            <a:avLst/>
          </a:prstGeom>
          <a:noFill/>
        </p:spPr>
        <p:txBody>
          <a:bodyPr wrap="none" rtlCol="0">
            <a:spAutoFit/>
          </a:bodyPr>
          <a:lstStyle/>
          <a:p>
            <a:r>
              <a:rPr lang="en-US" sz="1200" dirty="0"/>
              <a:t>Source: Institute for Healthcare Improvement</a:t>
            </a:r>
          </a:p>
        </p:txBody>
      </p:sp>
    </p:spTree>
    <p:extLst>
      <p:ext uri="{BB962C8B-B14F-4D97-AF65-F5344CB8AC3E}">
        <p14:creationId xmlns:p14="http://schemas.microsoft.com/office/powerpoint/2010/main" val="41487505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27737A3592624FAA326C640BD8F428" ma:contentTypeVersion="10" ma:contentTypeDescription="Create a new document." ma:contentTypeScope="" ma:versionID="c2aeec3f5512bf756af8c179831e62b2">
  <xsd:schema xmlns:xsd="http://www.w3.org/2001/XMLSchema" xmlns:xs="http://www.w3.org/2001/XMLSchema" xmlns:p="http://schemas.microsoft.com/office/2006/metadata/properties" xmlns:ns2="81279d0c-a75e-4b18-924a-2392e8fdcd02" xmlns:ns3="3924dff4-1470-4e25-a710-54312f6e9f1b" targetNamespace="http://schemas.microsoft.com/office/2006/metadata/properties" ma:root="true" ma:fieldsID="3c157402f2cfa8d79fe6f4da1baf3c8a" ns2:_="" ns3:_="">
    <xsd:import namespace="81279d0c-a75e-4b18-924a-2392e8fdcd02"/>
    <xsd:import namespace="3924dff4-1470-4e25-a710-54312f6e9f1b"/>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79d0c-a75e-4b18-924a-2392e8fdcd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24dff4-1470-4e25-a710-54312f6e9f1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30D73C-1874-4E7B-BAD5-3C1D013487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279d0c-a75e-4b18-924a-2392e8fdcd02"/>
    <ds:schemaRef ds:uri="3924dff4-1470-4e25-a710-54312f6e9f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C4DB2A-E40E-463C-A4EC-1EA51DAC8B3B}">
  <ds:schemaRefs>
    <ds:schemaRef ds:uri="http://schemas.microsoft.com/office/2006/documentManagement/types"/>
    <ds:schemaRef ds:uri="81279d0c-a75e-4b18-924a-2392e8fdcd02"/>
    <ds:schemaRef ds:uri="http://schemas.microsoft.com/office/2006/metadata/properties"/>
    <ds:schemaRef ds:uri="http://purl.org/dc/dcmitype/"/>
    <ds:schemaRef ds:uri="http://schemas.openxmlformats.org/package/2006/metadata/core-properties"/>
    <ds:schemaRef ds:uri="3924dff4-1470-4e25-a710-54312f6e9f1b"/>
    <ds:schemaRef ds:uri="http://purl.org/dc/term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2F4BE4A2-9418-4454-BAC9-C9E0FEB832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451</TotalTime>
  <Words>192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MOCHA Worksheet: Considerations for Sustainability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sequence of improvement</dc:title>
  <dc:creator>Sue Butts</dc:creator>
  <cp:lastModifiedBy>Sue Butts</cp:lastModifiedBy>
  <cp:revision>10</cp:revision>
  <dcterms:created xsi:type="dcterms:W3CDTF">2019-06-25T15:39:07Z</dcterms:created>
  <dcterms:modified xsi:type="dcterms:W3CDTF">2023-08-17T18:13:38Z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0x010100D427737A3592624FAA326C640BD8F428</vt:lpwstr>
  </property>
</Properties>
</file>