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 id="2147483670" r:id="rId3"/>
    <p:sldMasterId id="2147483671" r:id="rId4"/>
  </p:sldMasterIdLst>
  <p:notesMasterIdLst>
    <p:notesMasterId r:id="rId16"/>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49C"/>
    <a:srgbClr val="6426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67072" autoAdjust="0"/>
  </p:normalViewPr>
  <p:slideViewPr>
    <p:cSldViewPr snapToGrid="0">
      <p:cViewPr varScale="1">
        <p:scale>
          <a:sx n="45" d="100"/>
          <a:sy n="45" d="100"/>
        </p:scale>
        <p:origin x="149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D0B314-68E1-473F-9AE6-9A93E518ABDE}" type="datetimeFigureOut">
              <a:rPr lang="en-US" smtClean="0"/>
              <a:t>10/25/2022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502C0-B27D-48C4-9C36-059A2C3131A2}" type="slidenum">
              <a:rPr lang="en-US" smtClean="0"/>
              <a:t>‹#›</a:t>
            </a:fld>
            <a:endParaRPr lang="en-US"/>
          </a:p>
        </p:txBody>
      </p:sp>
    </p:spTree>
    <p:extLst>
      <p:ext uri="{BB962C8B-B14F-4D97-AF65-F5344CB8AC3E}">
        <p14:creationId xmlns:p14="http://schemas.microsoft.com/office/powerpoint/2010/main" val="4050553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To address</a:t>
            </a:r>
            <a:r>
              <a:rPr lang="en-US" baseline="0" dirty="0"/>
              <a:t> these concerns, the Practicing for Patients program was created.</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n-US" baseline="0" dirty="0"/>
              <a:t>It is based on AIM Patient Safety Bundles</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n-US" baseline="0" dirty="0"/>
              <a:t>This comprehensive and multidisciplinary program provides any size hospital the tools they need to create an in-situ simulation program for obstetric emergencies </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75502C0-B27D-48C4-9C36-059A2C3131A2}" type="slidenum">
              <a:rPr lang="en-US" smtClean="0"/>
              <a:t>1</a:t>
            </a:fld>
            <a:endParaRPr lang="en-US"/>
          </a:p>
        </p:txBody>
      </p:sp>
    </p:spTree>
    <p:extLst>
      <p:ext uri="{BB962C8B-B14F-4D97-AF65-F5344CB8AC3E}">
        <p14:creationId xmlns:p14="http://schemas.microsoft.com/office/powerpoint/2010/main" val="2627465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summary:</a:t>
            </a:r>
          </a:p>
          <a:p>
            <a:endParaRPr lang="en-US" baseline="0" dirty="0"/>
          </a:p>
          <a:p>
            <a:pPr marL="171450" indent="-171450">
              <a:buFont typeface="Arial" panose="020B0604020202020204" pitchFamily="34" charset="0"/>
              <a:buChar char="•"/>
            </a:pPr>
            <a:r>
              <a:rPr lang="en-US" baseline="0" dirty="0"/>
              <a:t>Emphasize that the program is needed and will include everyone</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n-US" baseline="0" dirty="0"/>
              <a:t>Make sure and have a good idea of specifics that you need (see Implementation Manual)</a:t>
            </a:r>
          </a:p>
          <a:p>
            <a:endParaRPr lang="en-US" dirty="0"/>
          </a:p>
          <a:p>
            <a:endParaRPr lang="en-US" dirty="0"/>
          </a:p>
        </p:txBody>
      </p:sp>
      <p:sp>
        <p:nvSpPr>
          <p:cNvPr id="4" name="Slide Number Placeholder 3"/>
          <p:cNvSpPr>
            <a:spLocks noGrp="1"/>
          </p:cNvSpPr>
          <p:nvPr>
            <p:ph type="sldNum" sz="quarter" idx="5"/>
          </p:nvPr>
        </p:nvSpPr>
        <p:spPr/>
        <p:txBody>
          <a:bodyPr/>
          <a:lstStyle/>
          <a:p>
            <a:fld id="{775502C0-B27D-48C4-9C36-059A2C3131A2}" type="slidenum">
              <a:rPr lang="en-US" smtClean="0"/>
              <a:t>10</a:t>
            </a:fld>
            <a:endParaRPr lang="en-US"/>
          </a:p>
        </p:txBody>
      </p:sp>
    </p:spTree>
    <p:extLst>
      <p:ext uri="{BB962C8B-B14F-4D97-AF65-F5344CB8AC3E}">
        <p14:creationId xmlns:p14="http://schemas.microsoft.com/office/powerpoint/2010/main" val="1837081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To address</a:t>
            </a:r>
            <a:r>
              <a:rPr lang="en-US" baseline="0" dirty="0"/>
              <a:t> these concerns, the Practicing for Patients program was created.</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n-US" baseline="0" dirty="0"/>
              <a:t>It is based on AIM Patient Safety Bundles</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n-US" baseline="0" dirty="0"/>
              <a:t>This comprehensive and multidisciplinary program provides any size hospital the tools they need to create an in-situ simulation program for obstetric emergencies </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75502C0-B27D-48C4-9C36-059A2C3131A2}" type="slidenum">
              <a:rPr lang="en-US" smtClean="0"/>
              <a:t>2</a:t>
            </a:fld>
            <a:endParaRPr lang="en-US"/>
          </a:p>
        </p:txBody>
      </p:sp>
    </p:spTree>
    <p:extLst>
      <p:ext uri="{BB962C8B-B14F-4D97-AF65-F5344CB8AC3E}">
        <p14:creationId xmlns:p14="http://schemas.microsoft.com/office/powerpoint/2010/main" val="1667935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this outline.</a:t>
            </a:r>
          </a:p>
          <a:p>
            <a:endParaRPr lang="en-US" dirty="0"/>
          </a:p>
          <a:p>
            <a:r>
              <a:rPr lang="en-US" dirty="0"/>
              <a:t>This</a:t>
            </a:r>
            <a:r>
              <a:rPr lang="en-US" baseline="0" dirty="0"/>
              <a:t> presentation should answer the </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75502C0-B27D-48C4-9C36-059A2C3131A2}" type="slidenum">
              <a:rPr lang="en-US" smtClean="0"/>
              <a:t>3</a:t>
            </a:fld>
            <a:endParaRPr lang="en-US"/>
          </a:p>
        </p:txBody>
      </p:sp>
    </p:spTree>
    <p:extLst>
      <p:ext uri="{BB962C8B-B14F-4D97-AF65-F5344CB8AC3E}">
        <p14:creationId xmlns:p14="http://schemas.microsoft.com/office/powerpoint/2010/main" val="2315902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Studies</a:t>
            </a:r>
            <a:r>
              <a:rPr lang="en-US" baseline="0" dirty="0"/>
              <a:t> continue to demonstrate increasing maternal morbidity and mortality in the United States.  </a:t>
            </a:r>
          </a:p>
          <a:p>
            <a:pPr marL="0" indent="0">
              <a:buFont typeface="Arial" panose="020B0604020202020204" pitchFamily="34" charset="0"/>
              <a:buNone/>
            </a:pPr>
            <a:endParaRPr lang="en-US" baseline="0" dirty="0"/>
          </a:p>
          <a:p>
            <a:endParaRPr lang="en-US" dirty="0"/>
          </a:p>
        </p:txBody>
      </p:sp>
      <p:sp>
        <p:nvSpPr>
          <p:cNvPr id="4" name="Slide Number Placeholder 3"/>
          <p:cNvSpPr>
            <a:spLocks noGrp="1"/>
          </p:cNvSpPr>
          <p:nvPr>
            <p:ph type="sldNum" sz="quarter" idx="5"/>
          </p:nvPr>
        </p:nvSpPr>
        <p:spPr/>
        <p:txBody>
          <a:bodyPr/>
          <a:lstStyle/>
          <a:p>
            <a:fld id="{775502C0-B27D-48C4-9C36-059A2C3131A2}" type="slidenum">
              <a:rPr lang="en-US" smtClean="0"/>
              <a:t>4</a:t>
            </a:fld>
            <a:endParaRPr lang="en-US"/>
          </a:p>
        </p:txBody>
      </p:sp>
    </p:spTree>
    <p:extLst>
      <p:ext uri="{BB962C8B-B14F-4D97-AF65-F5344CB8AC3E}">
        <p14:creationId xmlns:p14="http://schemas.microsoft.com/office/powerpoint/2010/main" val="526094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a:t>Teamwork and communication errors are responsible for more than 60% of sentinel events, but</a:t>
            </a:r>
          </a:p>
          <a:p>
            <a:pPr marL="628650" lvl="1" indent="-171450">
              <a:buFont typeface="Arial" panose="020B0604020202020204" pitchFamily="34" charset="0"/>
              <a:buChar char="•"/>
            </a:pPr>
            <a:r>
              <a:rPr lang="en-US" baseline="0" dirty="0"/>
              <a:t>These skills are not learned well with lecture</a:t>
            </a:r>
          </a:p>
          <a:p>
            <a:pPr marL="628650" lvl="1" indent="-171450">
              <a:buFont typeface="Arial" panose="020B0604020202020204" pitchFamily="34" charset="0"/>
              <a:buChar char="•"/>
            </a:pPr>
            <a:r>
              <a:rPr lang="en-US" baseline="0" dirty="0"/>
              <a:t>We spend very little time training or practicing them on labor and delivery units</a:t>
            </a:r>
          </a:p>
          <a:p>
            <a:pPr marL="628650" lvl="1" indent="-171450">
              <a:buFont typeface="Arial" panose="020B0604020202020204" pitchFamily="34" charset="0"/>
              <a:buChar char="•"/>
            </a:pPr>
            <a:endParaRPr lang="en-US" baseline="0" dirty="0"/>
          </a:p>
          <a:p>
            <a:pPr marL="171450" lvl="0" indent="-171450">
              <a:buFont typeface="Arial" panose="020B0604020202020204" pitchFamily="34" charset="0"/>
              <a:buChar char="•"/>
            </a:pPr>
            <a:r>
              <a:rPr lang="en-US" baseline="0" dirty="0"/>
              <a:t>Practicing together as a team on labor and delivery not only lets the team practice their communication and teamwork skills, but can also identify facility or systems issues that could cause problems during an emergency.</a:t>
            </a:r>
          </a:p>
          <a:p>
            <a:pPr marL="0" lvl="0" indent="0">
              <a:buFont typeface="Arial" panose="020B0604020202020204" pitchFamily="34" charset="0"/>
              <a:buNone/>
            </a:pPr>
            <a:endParaRPr lang="en-US" baseline="0" dirty="0"/>
          </a:p>
          <a:p>
            <a:pPr marL="628650" lvl="1" indent="-171450">
              <a:buFont typeface="Arial" panose="020B0604020202020204" pitchFamily="34" charset="0"/>
              <a:buChar char="•"/>
            </a:pPr>
            <a:r>
              <a:rPr lang="en-US" baseline="0" dirty="0"/>
              <a:t>*If possible, give a real life example here from your hospital</a:t>
            </a:r>
          </a:p>
          <a:p>
            <a:endParaRPr lang="en-US" dirty="0"/>
          </a:p>
          <a:p>
            <a:endParaRPr lang="en-US" dirty="0"/>
          </a:p>
        </p:txBody>
      </p:sp>
      <p:sp>
        <p:nvSpPr>
          <p:cNvPr id="4" name="Slide Number Placeholder 3"/>
          <p:cNvSpPr>
            <a:spLocks noGrp="1"/>
          </p:cNvSpPr>
          <p:nvPr>
            <p:ph type="sldNum" sz="quarter" idx="5"/>
          </p:nvPr>
        </p:nvSpPr>
        <p:spPr/>
        <p:txBody>
          <a:bodyPr/>
          <a:lstStyle/>
          <a:p>
            <a:fld id="{775502C0-B27D-48C4-9C36-059A2C3131A2}" type="slidenum">
              <a:rPr lang="en-US" smtClean="0"/>
              <a:t>5</a:t>
            </a:fld>
            <a:endParaRPr lang="en-US"/>
          </a:p>
        </p:txBody>
      </p:sp>
    </p:spTree>
    <p:extLst>
      <p:ext uri="{BB962C8B-B14F-4D97-AF65-F5344CB8AC3E}">
        <p14:creationId xmlns:p14="http://schemas.microsoft.com/office/powerpoint/2010/main" val="2251588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Emphasize that patient care in an emergency is a team effort, similar to a sports team</a:t>
            </a:r>
          </a:p>
          <a:p>
            <a:pPr marL="171450" indent="-171450">
              <a:buFont typeface="Arial" panose="020B0604020202020204" pitchFamily="34" charset="0"/>
              <a:buChar char="•"/>
            </a:pPr>
            <a:r>
              <a:rPr lang="en-US" dirty="0"/>
              <a:t>Members of the team are trained differently (different “coaches”)</a:t>
            </a:r>
          </a:p>
          <a:p>
            <a:pPr marL="628650" lvl="1" indent="-171450">
              <a:buFont typeface="Arial" panose="020B0604020202020204" pitchFamily="34" charset="0"/>
              <a:buChar char="•"/>
            </a:pPr>
            <a:r>
              <a:rPr lang="en-US" dirty="0"/>
              <a:t>Nurses have their own</a:t>
            </a:r>
            <a:r>
              <a:rPr lang="en-US" baseline="0" dirty="0"/>
              <a:t> orientation that is usually separate from the physicians/midwives</a:t>
            </a:r>
          </a:p>
          <a:p>
            <a:pPr marL="628650" lvl="1" indent="-171450">
              <a:buFont typeface="Arial" panose="020B0604020202020204" pitchFamily="34" charset="0"/>
              <a:buChar char="•"/>
            </a:pPr>
            <a:r>
              <a:rPr lang="en-US" baseline="0" dirty="0"/>
              <a:t>Family Medicine providers may take the ALSO course while OB providers are trained in residency or with the ECO course</a:t>
            </a:r>
          </a:p>
          <a:p>
            <a:pPr marL="171450" lvl="0" indent="-171450">
              <a:buFont typeface="Arial" panose="020B0604020202020204" pitchFamily="34" charset="0"/>
              <a:buChar char="•"/>
            </a:pPr>
            <a:r>
              <a:rPr lang="en-US" baseline="0" dirty="0"/>
              <a:t>Even though everyone on the team learns about critical conditions, they may be taught different approaches</a:t>
            </a:r>
          </a:p>
          <a:p>
            <a:pPr marL="171450" lvl="0" indent="-171450">
              <a:buFont typeface="Arial" panose="020B0604020202020204" pitchFamily="34" charset="0"/>
              <a:buChar char="•"/>
            </a:pPr>
            <a:r>
              <a:rPr lang="en-US" baseline="0" dirty="0"/>
              <a:t>During an emergency, it is important to have everyone running the same “play” or taking the same approach to ensure efficient and effective care is provided.  To do this well, the team needs to practice together</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75502C0-B27D-48C4-9C36-059A2C3131A2}" type="slidenum">
              <a:rPr lang="en-US" smtClean="0"/>
              <a:t>6</a:t>
            </a:fld>
            <a:endParaRPr lang="en-US"/>
          </a:p>
        </p:txBody>
      </p:sp>
    </p:spTree>
    <p:extLst>
      <p:ext uri="{BB962C8B-B14F-4D97-AF65-F5344CB8AC3E}">
        <p14:creationId xmlns:p14="http://schemas.microsoft.com/office/powerpoint/2010/main" val="1565340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In-situ simulation drills allow the team to train and practice together and get on the same page BEFORE an emergency occurs.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It</a:t>
            </a:r>
            <a:r>
              <a:rPr lang="en-US" baseline="0" dirty="0"/>
              <a:t> is an opportunity to learn and practice local standardized protocols, such as the Alliance for Innovation on Maternal Health (AIM) Patient Safety Bundles and other quality initiatives and tools</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Practicing on the actual labor and delivery unit or other settings of care provides the ability to make sure there are no facilities or systems issues that could interfere with care during an actual emergency</a:t>
            </a:r>
          </a:p>
          <a:p>
            <a:pPr marL="628650" lvl="1" indent="-171450">
              <a:buFont typeface="Arial" panose="020B0604020202020204" pitchFamily="34" charset="0"/>
              <a:buChar char="•"/>
            </a:pPr>
            <a:r>
              <a:rPr lang="en-US" baseline="0" dirty="0"/>
              <a:t>Try and use examples from actual cases </a:t>
            </a:r>
          </a:p>
          <a:p>
            <a:pPr marL="628650" lvl="1" indent="-171450">
              <a:buFont typeface="Arial" panose="020B0604020202020204" pitchFamily="34" charset="0"/>
              <a:buChar char="•"/>
            </a:pPr>
            <a:r>
              <a:rPr lang="en-US" baseline="0" dirty="0"/>
              <a:t>Examples may include:</a:t>
            </a:r>
          </a:p>
          <a:p>
            <a:pPr marL="1085850" lvl="2" indent="-171450">
              <a:buFont typeface="Arial" panose="020B0604020202020204" pitchFamily="34" charset="0"/>
              <a:buChar char="•"/>
            </a:pPr>
            <a:r>
              <a:rPr lang="en-US" baseline="0" dirty="0"/>
              <a:t>Staff not knowing where emergency medications are stored</a:t>
            </a:r>
          </a:p>
          <a:p>
            <a:pPr marL="1085850" lvl="2" indent="-171450">
              <a:buFont typeface="Arial" panose="020B0604020202020204" pitchFamily="34" charset="0"/>
              <a:buChar char="•"/>
            </a:pPr>
            <a:r>
              <a:rPr lang="en-US" baseline="0" dirty="0"/>
              <a:t>Staff being unaware of how to call for a massive transfusion protocol or other life saving supports</a:t>
            </a:r>
          </a:p>
          <a:p>
            <a:pPr marL="1085850" lvl="2" indent="-171450">
              <a:buFont typeface="Arial" panose="020B0604020202020204" pitchFamily="34" charset="0"/>
              <a:buChar char="•"/>
            </a:pPr>
            <a:endParaRPr lang="en-US" baseline="0" dirty="0"/>
          </a:p>
          <a:p>
            <a:pPr marL="171450" lvl="0" indent="-171450">
              <a:buFont typeface="Arial" panose="020B0604020202020204" pitchFamily="34" charset="0"/>
              <a:buChar char="•"/>
            </a:pPr>
            <a:r>
              <a:rPr lang="en-US" baseline="0" dirty="0"/>
              <a:t>Running drills on a new unit prior to taking care of patients can help identify barriers to safe patient care before actual patients arrive.</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75502C0-B27D-48C4-9C36-059A2C3131A2}" type="slidenum">
              <a:rPr lang="en-US" smtClean="0"/>
              <a:t>7</a:t>
            </a:fld>
            <a:endParaRPr lang="en-US"/>
          </a:p>
        </p:txBody>
      </p:sp>
    </p:spTree>
    <p:extLst>
      <p:ext uri="{BB962C8B-B14F-4D97-AF65-F5344CB8AC3E}">
        <p14:creationId xmlns:p14="http://schemas.microsoft.com/office/powerpoint/2010/main" val="3212259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program is NOT a test!  It is not meant in</a:t>
            </a:r>
            <a:r>
              <a:rPr lang="en-US" baseline="0" dirty="0"/>
              <a:t> any way to evaluate individuals, but rather to provide a means for the entire care team to practice responding to a simulated postpartum hemorrhage.</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n-US" baseline="0" dirty="0"/>
              <a:t>It is meant to include everyone that normally cares for patients that experience a specific clinical obstetric emergency.  This includes nurses / physicians / anesthesia providers / other services such as the lab and blood bank too.</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Based on the fact that practice can improve performance in anything.</a:t>
            </a:r>
            <a:endParaRPr lang="en-US" dirty="0"/>
          </a:p>
          <a:p>
            <a:pPr marL="171450" indent="-171450">
              <a:buFont typeface="Arial" panose="020B0604020202020204" pitchFamily="34" charset="0"/>
              <a:buChar char="•"/>
            </a:pPr>
            <a:endParaRPr lang="en-US" dirty="0"/>
          </a:p>
          <a:p>
            <a:pPr marL="628650" lvl="1" indent="-171450">
              <a:buFont typeface="Arial" panose="020B0604020202020204" pitchFamily="34" charset="0"/>
              <a:buChar char="•"/>
            </a:pPr>
            <a:endParaRPr lang="en-US" baseline="0" dirty="0"/>
          </a:p>
          <a:p>
            <a:pPr marL="171450" indent="-171450">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75502C0-B27D-48C4-9C36-059A2C3131A2}" type="slidenum">
              <a:rPr lang="en-US" smtClean="0"/>
              <a:t>8</a:t>
            </a:fld>
            <a:endParaRPr lang="en-US"/>
          </a:p>
        </p:txBody>
      </p:sp>
    </p:spTree>
    <p:extLst>
      <p:ext uri="{BB962C8B-B14F-4D97-AF65-F5344CB8AC3E}">
        <p14:creationId xmlns:p14="http://schemas.microsoft.com/office/powerpoint/2010/main" val="1698231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Make sure you bring</a:t>
            </a:r>
            <a:r>
              <a:rPr lang="en-US" baseline="0" dirty="0"/>
              <a:t> the simulator to a room on labor and delivery and schedule times to brief providers (nursing / physicians) on its capabilities and limitations</a:t>
            </a:r>
          </a:p>
          <a:p>
            <a:pPr marL="628650" lvl="1" indent="-171450">
              <a:buFont typeface="Arial" panose="020B0604020202020204" pitchFamily="34" charset="0"/>
              <a:buChar char="•"/>
            </a:pPr>
            <a:r>
              <a:rPr lang="en-US" baseline="0" dirty="0"/>
              <a:t>This is important to make sure they are comfortable with the simulator and that they understand what it can and cannot do.</a:t>
            </a:r>
          </a:p>
          <a:p>
            <a:pPr marL="628650" lvl="1" indent="-171450">
              <a:buFont typeface="Arial" panose="020B0604020202020204" pitchFamily="34" charset="0"/>
              <a:buChar char="•"/>
            </a:pPr>
            <a:endParaRPr lang="en-US" baseline="0" dirty="0"/>
          </a:p>
          <a:p>
            <a:pPr marL="171450" lvl="0" indent="-171450">
              <a:buFont typeface="Arial" panose="020B0604020202020204" pitchFamily="34" charset="0"/>
              <a:buChar char="•"/>
            </a:pPr>
            <a:r>
              <a:rPr lang="en-US" baseline="0" dirty="0"/>
              <a:t>Initial drills will be scheduled so that everyone knows when they will occur.</a:t>
            </a:r>
          </a:p>
          <a:p>
            <a:pPr marL="171450" lvl="0" indent="-171450">
              <a:buFont typeface="Arial" panose="020B0604020202020204" pitchFamily="34" charset="0"/>
              <a:buChar char="•"/>
            </a:pPr>
            <a:endParaRPr lang="en-US" baseline="0" dirty="0"/>
          </a:p>
          <a:p>
            <a:pPr marL="171450" lvl="0" indent="-171450">
              <a:buFont typeface="Arial" panose="020B0604020202020204" pitchFamily="34" charset="0"/>
              <a:buChar char="•"/>
            </a:pPr>
            <a:r>
              <a:rPr lang="en-US" baseline="0" dirty="0"/>
              <a:t>Make sure to emphasize that if there are emergencies with real patients on labor and delivery that drills will be rescheduled</a:t>
            </a:r>
          </a:p>
          <a:p>
            <a:pPr marL="171450" lvl="0" indent="-171450">
              <a:buFont typeface="Arial" panose="020B0604020202020204" pitchFamily="34" charset="0"/>
              <a:buChar char="•"/>
            </a:pPr>
            <a:endParaRPr lang="en-US" baseline="0" dirty="0"/>
          </a:p>
          <a:p>
            <a:pPr marL="171450" lvl="0" indent="-171450">
              <a:buFont typeface="Arial" panose="020B0604020202020204" pitchFamily="34" charset="0"/>
              <a:buChar char="•"/>
            </a:pPr>
            <a:r>
              <a:rPr lang="en-US" baseline="0" dirty="0"/>
              <a:t>After training, there will be debriefing.  Need to emphasize that this will be done to see how well the system worked and to identify any protocols / facility issues that can be addressed.  Make sure they understand this is not a test and not done to point out where individuals make mistakes.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628650" lvl="1" indent="-171450">
              <a:buFont typeface="Arial" panose="020B0604020202020204" pitchFamily="34" charset="0"/>
              <a:buChar char="•"/>
            </a:pPr>
            <a:endParaRPr lang="en-US" baseline="0" dirty="0"/>
          </a:p>
          <a:p>
            <a:pPr marL="171450" indent="-171450">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75502C0-B27D-48C4-9C36-059A2C3131A2}" type="slidenum">
              <a:rPr lang="en-US" smtClean="0"/>
              <a:t>9</a:t>
            </a:fld>
            <a:endParaRPr lang="en-US"/>
          </a:p>
        </p:txBody>
      </p:sp>
    </p:spTree>
    <p:extLst>
      <p:ext uri="{BB962C8B-B14F-4D97-AF65-F5344CB8AC3E}">
        <p14:creationId xmlns:p14="http://schemas.microsoft.com/office/powerpoint/2010/main" val="23983475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id="{456F2107-0946-7159-AC92-F884D778DE3D}"/>
              </a:ext>
            </a:extLst>
          </p:cNvPr>
          <p:cNvSpPr/>
          <p:nvPr/>
        </p:nvSpPr>
        <p:spPr>
          <a:xfrm rot="10800000" flipH="1">
            <a:off x="0" y="-4"/>
            <a:ext cx="9909544" cy="920027"/>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C75697BC-750F-CE4F-F562-66688D0D634B}"/>
              </a:ext>
            </a:extLst>
          </p:cNvPr>
          <p:cNvSpPr/>
          <p:nvPr/>
        </p:nvSpPr>
        <p:spPr>
          <a:xfrm rot="5400000">
            <a:off x="-1273615" y="1273609"/>
            <a:ext cx="3344672" cy="797442"/>
          </a:xfrm>
          <a:prstGeom prst="rtTriangle">
            <a:avLst/>
          </a:prstGeom>
          <a:solidFill>
            <a:srgbClr val="642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0BE61E-F66A-B2F3-3B33-EC9765C09641}"/>
              </a:ext>
            </a:extLst>
          </p:cNvPr>
          <p:cNvSpPr>
            <a:spLocks noGrp="1"/>
          </p:cNvSpPr>
          <p:nvPr>
            <p:ph type="ctrTitle"/>
          </p:nvPr>
        </p:nvSpPr>
        <p:spPr>
          <a:xfrm>
            <a:off x="1523999" y="864991"/>
            <a:ext cx="9144000" cy="2387600"/>
          </a:xfrm>
        </p:spPr>
        <p:txBody>
          <a:bodyPr anchor="b"/>
          <a:lstStyle>
            <a:lvl1pPr algn="ctr">
              <a:defRPr sz="6000">
                <a:solidFill>
                  <a:schemeClr val="accent6"/>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D46EC18-9FB4-80A8-80DB-2FE0CA216CD9}"/>
              </a:ext>
            </a:extLst>
          </p:cNvPr>
          <p:cNvSpPr>
            <a:spLocks noGrp="1"/>
          </p:cNvSpPr>
          <p:nvPr>
            <p:ph type="subTitle" idx="1"/>
          </p:nvPr>
        </p:nvSpPr>
        <p:spPr>
          <a:xfrm>
            <a:off x="1523999" y="3344666"/>
            <a:ext cx="9144000" cy="87426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a:extLst>
              <a:ext uri="{FF2B5EF4-FFF2-40B4-BE49-F238E27FC236}">
                <a16:creationId xmlns:a16="http://schemas.microsoft.com/office/drawing/2014/main" id="{1673E5AC-D600-FF00-DDAA-10F61AAD33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9487" y="4219113"/>
            <a:ext cx="4253025" cy="2263957"/>
          </a:xfrm>
          <a:prstGeom prst="rect">
            <a:avLst/>
          </a:prstGeom>
        </p:spPr>
      </p:pic>
      <p:sp>
        <p:nvSpPr>
          <p:cNvPr id="9" name="Right Triangle 8">
            <a:extLst>
              <a:ext uri="{FF2B5EF4-FFF2-40B4-BE49-F238E27FC236}">
                <a16:creationId xmlns:a16="http://schemas.microsoft.com/office/drawing/2014/main" id="{CA38E2B8-B982-6491-AF98-0B41758FB8FD}"/>
              </a:ext>
            </a:extLst>
          </p:cNvPr>
          <p:cNvSpPr/>
          <p:nvPr/>
        </p:nvSpPr>
        <p:spPr>
          <a:xfrm rot="10800000">
            <a:off x="4720854" y="-3"/>
            <a:ext cx="7519553" cy="920027"/>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7760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0B339-A319-71FF-21D7-8628C741E9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88DE85-BD20-3988-7922-D4C5532ACB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82420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E0F7B-65AD-6DF1-8ACC-6238F4DFF9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FCD52D-3EB8-88D5-686B-1C5B5B533E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09257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76D6D-B5AE-A986-39A2-CA27CA12E4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90A6DA-B106-2F84-2630-5D0FE3BF73D6}"/>
              </a:ext>
            </a:extLst>
          </p:cNvPr>
          <p:cNvSpPr>
            <a:spLocks noGrp="1"/>
          </p:cNvSpPr>
          <p:nvPr>
            <p:ph sz="half" idx="1"/>
          </p:nvPr>
        </p:nvSpPr>
        <p:spPr>
          <a:xfrm>
            <a:off x="838200" y="2431681"/>
            <a:ext cx="5181600" cy="33311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065345-56A4-CC5D-CBEE-825EE96D6173}"/>
              </a:ext>
            </a:extLst>
          </p:cNvPr>
          <p:cNvSpPr>
            <a:spLocks noGrp="1"/>
          </p:cNvSpPr>
          <p:nvPr>
            <p:ph sz="half" idx="2"/>
          </p:nvPr>
        </p:nvSpPr>
        <p:spPr>
          <a:xfrm>
            <a:off x="6172200" y="2431681"/>
            <a:ext cx="5181600" cy="33311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63661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0322B-C47A-754D-F381-9F308EC1E50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38203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2509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6FBF2-09A2-760E-0C1A-70D3B23085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8B0882-7BC1-E543-9221-242D3980CE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784DE4-E2FB-9791-2FE5-1E0196CF24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3727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A4F4D-C0B7-EC60-EE37-1001A2AB9E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7D0F86-4839-6B6B-8BE7-C9D53975D2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8FA21E4-505A-840E-445E-CFE597F953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064470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0B339-A319-71FF-21D7-8628C741E9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88DE85-BD20-3988-7922-D4C5532ACB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8351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E0F7B-65AD-6DF1-8ACC-6238F4DFF9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FCD52D-3EB8-88D5-686B-1C5B5B533E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42630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76D6D-B5AE-A986-39A2-CA27CA12E4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90A6DA-B106-2F84-2630-5D0FE3BF73D6}"/>
              </a:ext>
            </a:extLst>
          </p:cNvPr>
          <p:cNvSpPr>
            <a:spLocks noGrp="1"/>
          </p:cNvSpPr>
          <p:nvPr>
            <p:ph sz="half" idx="1"/>
          </p:nvPr>
        </p:nvSpPr>
        <p:spPr>
          <a:xfrm>
            <a:off x="838200" y="2431681"/>
            <a:ext cx="5181600" cy="33311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065345-56A4-CC5D-CBEE-825EE96D6173}"/>
              </a:ext>
            </a:extLst>
          </p:cNvPr>
          <p:cNvSpPr>
            <a:spLocks noGrp="1"/>
          </p:cNvSpPr>
          <p:nvPr>
            <p:ph sz="half" idx="2"/>
          </p:nvPr>
        </p:nvSpPr>
        <p:spPr>
          <a:xfrm>
            <a:off x="6172200" y="2431681"/>
            <a:ext cx="5181600" cy="33311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23064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0322B-C47A-754D-F381-9F308EC1E50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40594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205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6FBF2-09A2-760E-0C1A-70D3B23085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8B0882-7BC1-E543-9221-242D3980CE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784DE4-E2FB-9791-2FE5-1E0196CF24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12535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A4F4D-C0B7-EC60-EE37-1001A2AB9E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7D0F86-4839-6B6B-8BE7-C9D53975D2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8FA21E4-505A-840E-445E-CFE597F953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332873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BE61E-F66A-B2F3-3B33-EC9765C09641}"/>
              </a:ext>
            </a:extLst>
          </p:cNvPr>
          <p:cNvSpPr>
            <a:spLocks noGrp="1"/>
          </p:cNvSpPr>
          <p:nvPr>
            <p:ph type="ctrTitle"/>
          </p:nvPr>
        </p:nvSpPr>
        <p:spPr>
          <a:xfrm>
            <a:off x="1523999" y="864991"/>
            <a:ext cx="9144000" cy="2387600"/>
          </a:xfrm>
        </p:spPr>
        <p:txBody>
          <a:bodyPr anchor="b"/>
          <a:lstStyle>
            <a:lvl1pPr algn="ctr">
              <a:defRPr sz="6000">
                <a:solidFill>
                  <a:schemeClr val="accent6"/>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D46EC18-9FB4-80A8-80DB-2FE0CA216CD9}"/>
              </a:ext>
            </a:extLst>
          </p:cNvPr>
          <p:cNvSpPr>
            <a:spLocks noGrp="1"/>
          </p:cNvSpPr>
          <p:nvPr>
            <p:ph type="subTitle" idx="1"/>
          </p:nvPr>
        </p:nvSpPr>
        <p:spPr>
          <a:xfrm>
            <a:off x="1523999" y="3344666"/>
            <a:ext cx="9144000" cy="87426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a:extLst>
              <a:ext uri="{FF2B5EF4-FFF2-40B4-BE49-F238E27FC236}">
                <a16:creationId xmlns:a16="http://schemas.microsoft.com/office/drawing/2014/main" id="{1673E5AC-D600-FF00-DDAA-10F61AAD33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9487" y="4219113"/>
            <a:ext cx="4253025" cy="2263957"/>
          </a:xfrm>
          <a:prstGeom prst="rect">
            <a:avLst/>
          </a:prstGeom>
        </p:spPr>
      </p:pic>
    </p:spTree>
    <p:extLst>
      <p:ext uri="{BB962C8B-B14F-4D97-AF65-F5344CB8AC3E}">
        <p14:creationId xmlns:p14="http://schemas.microsoft.com/office/powerpoint/2010/main" val="209228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png"/><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C8C945-8C52-9320-635B-A741C08AA87D}"/>
              </a:ext>
            </a:extLst>
          </p:cNvPr>
          <p:cNvSpPr>
            <a:spLocks noGrp="1"/>
          </p:cNvSpPr>
          <p:nvPr>
            <p:ph type="title"/>
          </p:nvPr>
        </p:nvSpPr>
        <p:spPr>
          <a:xfrm>
            <a:off x="838200" y="77979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3B22F2-4759-E162-FC68-181F9EA083B3}"/>
              </a:ext>
            </a:extLst>
          </p:cNvPr>
          <p:cNvSpPr>
            <a:spLocks noGrp="1"/>
          </p:cNvSpPr>
          <p:nvPr>
            <p:ph type="body" idx="1"/>
          </p:nvPr>
        </p:nvSpPr>
        <p:spPr>
          <a:xfrm>
            <a:off x="838200" y="224029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ight Triangle 6">
            <a:extLst>
              <a:ext uri="{FF2B5EF4-FFF2-40B4-BE49-F238E27FC236}">
                <a16:creationId xmlns:a16="http://schemas.microsoft.com/office/drawing/2014/main" id="{C7CAB158-A346-CECB-C56C-4FEDC9F4EAF1}"/>
              </a:ext>
            </a:extLst>
          </p:cNvPr>
          <p:cNvSpPr/>
          <p:nvPr/>
        </p:nvSpPr>
        <p:spPr>
          <a:xfrm rot="10800000" flipH="1">
            <a:off x="0" y="-4"/>
            <a:ext cx="9909544" cy="920027"/>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a:extLst>
              <a:ext uri="{FF2B5EF4-FFF2-40B4-BE49-F238E27FC236}">
                <a16:creationId xmlns:a16="http://schemas.microsoft.com/office/drawing/2014/main" id="{5B072FA6-D61E-38CE-71AA-66ECCBAF0E4D}"/>
              </a:ext>
            </a:extLst>
          </p:cNvPr>
          <p:cNvSpPr/>
          <p:nvPr/>
        </p:nvSpPr>
        <p:spPr>
          <a:xfrm rot="5400000">
            <a:off x="-1273615" y="1273609"/>
            <a:ext cx="3344672" cy="797442"/>
          </a:xfrm>
          <a:prstGeom prst="rtTriangle">
            <a:avLst/>
          </a:prstGeom>
          <a:solidFill>
            <a:srgbClr val="642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09982207-6A01-0C41-9198-8C9B6F54C7F6}"/>
              </a:ext>
            </a:extLst>
          </p:cNvPr>
          <p:cNvSpPr/>
          <p:nvPr/>
        </p:nvSpPr>
        <p:spPr>
          <a:xfrm rot="10800000">
            <a:off x="4720854" y="-3"/>
            <a:ext cx="7519553" cy="920027"/>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Icon&#10;&#10;Description automatically generated">
            <a:extLst>
              <a:ext uri="{FF2B5EF4-FFF2-40B4-BE49-F238E27FC236}">
                <a16:creationId xmlns:a16="http://schemas.microsoft.com/office/drawing/2014/main" id="{D9726F5C-2F31-C364-DBE2-824D7F59D92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261751" y="5922334"/>
            <a:ext cx="805156" cy="804235"/>
          </a:xfrm>
          <a:prstGeom prst="rect">
            <a:avLst/>
          </a:prstGeom>
        </p:spPr>
      </p:pic>
      <p:sp>
        <p:nvSpPr>
          <p:cNvPr id="12" name="Slide Number Placeholder 11">
            <a:extLst>
              <a:ext uri="{FF2B5EF4-FFF2-40B4-BE49-F238E27FC236}">
                <a16:creationId xmlns:a16="http://schemas.microsoft.com/office/drawing/2014/main" id="{A18AA433-7F8E-E1CA-C061-E0383AB1BE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0025A1"/>
                </a:solidFill>
              </a:defRPr>
            </a:lvl1pPr>
          </a:lstStyle>
          <a:p>
            <a:fld id="{531B98B3-8362-4BF2-B71C-F74651671AA9}" type="slidenum">
              <a:rPr lang="en-US" smtClean="0"/>
              <a:t>‹#›</a:t>
            </a:fld>
            <a:endParaRPr lang="en-US"/>
          </a:p>
        </p:txBody>
      </p:sp>
    </p:spTree>
    <p:extLst>
      <p:ext uri="{BB962C8B-B14F-4D97-AF65-F5344CB8AC3E}">
        <p14:creationId xmlns:p14="http://schemas.microsoft.com/office/powerpoint/2010/main" val="4096688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ctr" defTabSz="914400" rtl="0" eaLnBrk="1" latinLnBrk="0" hangingPunct="1">
        <a:lnSpc>
          <a:spcPct val="90000"/>
        </a:lnSpc>
        <a:spcBef>
          <a:spcPct val="0"/>
        </a:spcBef>
        <a:buNone/>
        <a:defRPr sz="4400" b="1" kern="1200">
          <a:solidFill>
            <a:schemeClr val="accent6"/>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11"/>
        </a:buBlip>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Tx/>
        <a:buBlip>
          <a:blip r:embed="rId11"/>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Blip>
          <a:blip r:embed="rId11"/>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Blip>
          <a:blip r:embed="rId11"/>
        </a:buBlip>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Blip>
          <a:blip r:embed="rId11"/>
        </a:buBlip>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Icon&#10;&#10;Description automatically generated">
            <a:extLst>
              <a:ext uri="{FF2B5EF4-FFF2-40B4-BE49-F238E27FC236}">
                <a16:creationId xmlns:a16="http://schemas.microsoft.com/office/drawing/2014/main" id="{D9726F5C-2F31-C364-DBE2-824D7F59D9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61751" y="5922334"/>
            <a:ext cx="805156" cy="804235"/>
          </a:xfrm>
          <a:prstGeom prst="rect">
            <a:avLst/>
          </a:prstGeom>
        </p:spPr>
      </p:pic>
      <p:sp>
        <p:nvSpPr>
          <p:cNvPr id="12" name="Slide Number Placeholder 11">
            <a:extLst>
              <a:ext uri="{FF2B5EF4-FFF2-40B4-BE49-F238E27FC236}">
                <a16:creationId xmlns:a16="http://schemas.microsoft.com/office/drawing/2014/main" id="{A18AA433-7F8E-E1CA-C061-E0383AB1BE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0025A1"/>
                </a:solidFill>
              </a:defRPr>
            </a:lvl1pPr>
          </a:lstStyle>
          <a:p>
            <a:fld id="{0A539D94-ECE7-4059-A402-42597525113D}" type="slidenum">
              <a:rPr lang="en-US" smtClean="0"/>
              <a:pPr/>
              <a:t>‹#›</a:t>
            </a:fld>
            <a:endParaRPr lang="en-US"/>
          </a:p>
        </p:txBody>
      </p:sp>
      <p:sp>
        <p:nvSpPr>
          <p:cNvPr id="2" name="Title 1">
            <a:extLst>
              <a:ext uri="{FF2B5EF4-FFF2-40B4-BE49-F238E27FC236}">
                <a16:creationId xmlns:a16="http://schemas.microsoft.com/office/drawing/2014/main" id="{8B36EA2F-64FA-4E14-1B42-86728D126A63}"/>
              </a:ext>
            </a:extLst>
          </p:cNvPr>
          <p:cNvSpPr txBox="1">
            <a:spLocks/>
          </p:cNvSpPr>
          <p:nvPr/>
        </p:nvSpPr>
        <p:spPr>
          <a:xfrm>
            <a:off x="831849" y="1709738"/>
            <a:ext cx="10544987" cy="2852737"/>
          </a:xfrm>
          <a:prstGeom prst="rect">
            <a:avLst/>
          </a:prstGeom>
        </p:spPr>
        <p:txBody>
          <a:bodyPr anchor="b"/>
          <a:lstStyle>
            <a:lvl1pPr algn="ctr" defTabSz="914400" rtl="0" eaLnBrk="1" latinLnBrk="0" hangingPunct="1">
              <a:lnSpc>
                <a:spcPct val="90000"/>
              </a:lnSpc>
              <a:spcBef>
                <a:spcPct val="0"/>
              </a:spcBef>
              <a:buNone/>
              <a:defRPr sz="6000" b="1" kern="1200">
                <a:solidFill>
                  <a:schemeClr val="accent6"/>
                </a:solidFill>
                <a:latin typeface="+mj-lt"/>
                <a:ea typeface="+mj-ea"/>
                <a:cs typeface="+mj-cs"/>
              </a:defRPr>
            </a:lvl1pPr>
          </a:lstStyle>
          <a:p>
            <a:r>
              <a:rPr lang="en-US" dirty="0"/>
              <a:t>Click to edit Master title style</a:t>
            </a:r>
          </a:p>
        </p:txBody>
      </p:sp>
      <p:sp>
        <p:nvSpPr>
          <p:cNvPr id="3" name="Text Placeholder 2">
            <a:extLst>
              <a:ext uri="{FF2B5EF4-FFF2-40B4-BE49-F238E27FC236}">
                <a16:creationId xmlns:a16="http://schemas.microsoft.com/office/drawing/2014/main" id="{DFB9E988-8201-29A8-9438-57C3514CB2C8}"/>
              </a:ext>
            </a:extLst>
          </p:cNvPr>
          <p:cNvSpPr txBox="1">
            <a:spLocks/>
          </p:cNvSpPr>
          <p:nvPr/>
        </p:nvSpPr>
        <p:spPr>
          <a:xfrm>
            <a:off x="831850" y="4589463"/>
            <a:ext cx="10515600" cy="1500187"/>
          </a:xfrm>
          <a:prstGeom prst="rect">
            <a:avLst/>
          </a:prstGeom>
        </p:spPr>
        <p:txBody>
          <a:bodyPr/>
          <a:lstStyle>
            <a:lvl1pPr marL="0" indent="0" algn="l" defTabSz="914400" rtl="0" eaLnBrk="1" latinLnBrk="0" hangingPunct="1">
              <a:lnSpc>
                <a:spcPct val="90000"/>
              </a:lnSpc>
              <a:spcBef>
                <a:spcPts val="1000"/>
              </a:spcBef>
              <a:buFontTx/>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Tx/>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Tx/>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Tx/>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Tx/>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US"/>
              <a:t>Click to edit Master text styles</a:t>
            </a:r>
          </a:p>
        </p:txBody>
      </p:sp>
      <p:sp>
        <p:nvSpPr>
          <p:cNvPr id="6" name="Right Triangle 5">
            <a:extLst>
              <a:ext uri="{FF2B5EF4-FFF2-40B4-BE49-F238E27FC236}">
                <a16:creationId xmlns:a16="http://schemas.microsoft.com/office/drawing/2014/main" id="{874135D3-7992-72CC-957B-00F1E2EB22E6}"/>
              </a:ext>
            </a:extLst>
          </p:cNvPr>
          <p:cNvSpPr/>
          <p:nvPr/>
        </p:nvSpPr>
        <p:spPr>
          <a:xfrm rot="11220044">
            <a:off x="3711218" y="-524870"/>
            <a:ext cx="9230232" cy="3530079"/>
          </a:xfrm>
          <a:prstGeom prst="rtTriangle">
            <a:avLst/>
          </a:prstGeom>
          <a:solidFill>
            <a:srgbClr val="642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Triangle 3">
            <a:extLst>
              <a:ext uri="{FF2B5EF4-FFF2-40B4-BE49-F238E27FC236}">
                <a16:creationId xmlns:a16="http://schemas.microsoft.com/office/drawing/2014/main" id="{E506F570-46EC-4F61-37D1-2D2786FD98CD}"/>
              </a:ext>
            </a:extLst>
          </p:cNvPr>
          <p:cNvSpPr/>
          <p:nvPr/>
        </p:nvSpPr>
        <p:spPr>
          <a:xfrm rot="10800000" flipH="1">
            <a:off x="0" y="-6"/>
            <a:ext cx="11057860" cy="2573084"/>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a:extLst>
              <a:ext uri="{FF2B5EF4-FFF2-40B4-BE49-F238E27FC236}">
                <a16:creationId xmlns:a16="http://schemas.microsoft.com/office/drawing/2014/main" id="{DBCD1D1A-834B-856A-7183-4618463F7503}"/>
              </a:ext>
            </a:extLst>
          </p:cNvPr>
          <p:cNvSpPr/>
          <p:nvPr/>
        </p:nvSpPr>
        <p:spPr>
          <a:xfrm rot="5400000">
            <a:off x="-2599664" y="2599657"/>
            <a:ext cx="6964332" cy="1765006"/>
          </a:xfrm>
          <a:prstGeom prst="rtTriangle">
            <a:avLst/>
          </a:prstGeom>
          <a:solidFill>
            <a:srgbClr val="642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5672505"/>
      </p:ext>
    </p:extLst>
  </p:cSld>
  <p:clrMap bg1="lt1" tx1="dk1" bg2="lt2" tx2="dk2" accent1="accent1" accent2="accent2" accent3="accent3" accent4="accent4" accent5="accent5" accent6="accent6" hlink="hlink" folHlink="folHlink"/>
  <p:hf hdr="0" ftr="0" dt="0"/>
  <p:txStyles>
    <p:titleStyle>
      <a:lvl1pPr algn="ctr" defTabSz="914400" rtl="0" eaLnBrk="1" latinLnBrk="0" hangingPunct="1">
        <a:lnSpc>
          <a:spcPct val="90000"/>
        </a:lnSpc>
        <a:spcBef>
          <a:spcPct val="0"/>
        </a:spcBef>
        <a:buNone/>
        <a:defRPr sz="4400" b="1" kern="1200">
          <a:solidFill>
            <a:schemeClr val="accent6"/>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3"/>
        </a:buBlip>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Tx/>
        <a:buBlip>
          <a:blip r:embed="rId3"/>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Blip>
          <a:blip r:embed="rId3"/>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Blip>
          <a:blip r:embed="rId3"/>
        </a:buBlip>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Blip>
          <a:blip r:embed="rId3"/>
        </a:buBlip>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Icon&#10;&#10;Description automatically generated">
            <a:extLst>
              <a:ext uri="{FF2B5EF4-FFF2-40B4-BE49-F238E27FC236}">
                <a16:creationId xmlns:a16="http://schemas.microsoft.com/office/drawing/2014/main" id="{D9726F5C-2F31-C364-DBE2-824D7F59D9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61751" y="5922334"/>
            <a:ext cx="805156" cy="804235"/>
          </a:xfrm>
          <a:prstGeom prst="rect">
            <a:avLst/>
          </a:prstGeom>
        </p:spPr>
      </p:pic>
      <p:sp>
        <p:nvSpPr>
          <p:cNvPr id="12" name="Slide Number Placeholder 11">
            <a:extLst>
              <a:ext uri="{FF2B5EF4-FFF2-40B4-BE49-F238E27FC236}">
                <a16:creationId xmlns:a16="http://schemas.microsoft.com/office/drawing/2014/main" id="{A18AA433-7F8E-E1CA-C061-E0383AB1BE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0025A1"/>
                </a:solidFill>
              </a:defRPr>
            </a:lvl1pPr>
          </a:lstStyle>
          <a:p>
            <a:fld id="{0A539D94-ECE7-4059-A402-42597525113D}" type="slidenum">
              <a:rPr lang="en-US" smtClean="0"/>
              <a:pPr/>
              <a:t>‹#›</a:t>
            </a:fld>
            <a:endParaRPr lang="en-US"/>
          </a:p>
        </p:txBody>
      </p:sp>
    </p:spTree>
    <p:extLst>
      <p:ext uri="{BB962C8B-B14F-4D97-AF65-F5344CB8AC3E}">
        <p14:creationId xmlns:p14="http://schemas.microsoft.com/office/powerpoint/2010/main" val="1744603312"/>
      </p:ext>
    </p:extLst>
  </p:cSld>
  <p:clrMap bg1="lt1" tx1="dk1" bg2="lt2" tx2="dk2" accent1="accent1" accent2="accent2" accent3="accent3" accent4="accent4" accent5="accent5" accent6="accent6" hlink="hlink" folHlink="folHlink"/>
  <p:hf hdr="0" ftr="0" dt="0"/>
  <p:txStyles>
    <p:titleStyle>
      <a:lvl1pPr algn="ctr" defTabSz="914400" rtl="0" eaLnBrk="1" latinLnBrk="0" hangingPunct="1">
        <a:lnSpc>
          <a:spcPct val="90000"/>
        </a:lnSpc>
        <a:spcBef>
          <a:spcPct val="0"/>
        </a:spcBef>
        <a:buNone/>
        <a:defRPr sz="4400" b="1" kern="1200">
          <a:solidFill>
            <a:schemeClr val="accent6"/>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3"/>
        </a:buBlip>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Tx/>
        <a:buBlip>
          <a:blip r:embed="rId3"/>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Blip>
          <a:blip r:embed="rId3"/>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Blip>
          <a:blip r:embed="rId3"/>
        </a:buBlip>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Blip>
          <a:blip r:embed="rId3"/>
        </a:buBlip>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C8C945-8C52-9320-635B-A741C08AA87D}"/>
              </a:ext>
            </a:extLst>
          </p:cNvPr>
          <p:cNvSpPr>
            <a:spLocks noGrp="1"/>
          </p:cNvSpPr>
          <p:nvPr>
            <p:ph type="title"/>
          </p:nvPr>
        </p:nvSpPr>
        <p:spPr>
          <a:xfrm>
            <a:off x="838200" y="77979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E3B22F2-4759-E162-FC68-181F9EA083B3}"/>
              </a:ext>
            </a:extLst>
          </p:cNvPr>
          <p:cNvSpPr>
            <a:spLocks noGrp="1"/>
          </p:cNvSpPr>
          <p:nvPr>
            <p:ph type="body" idx="1"/>
          </p:nvPr>
        </p:nvSpPr>
        <p:spPr>
          <a:xfrm>
            <a:off x="838200" y="224029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descr="Icon&#10;&#10;Description automatically generated">
            <a:extLst>
              <a:ext uri="{FF2B5EF4-FFF2-40B4-BE49-F238E27FC236}">
                <a16:creationId xmlns:a16="http://schemas.microsoft.com/office/drawing/2014/main" id="{D9726F5C-2F31-C364-DBE2-824D7F59D92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261751" y="5922334"/>
            <a:ext cx="805156" cy="804235"/>
          </a:xfrm>
          <a:prstGeom prst="rect">
            <a:avLst/>
          </a:prstGeom>
        </p:spPr>
      </p:pic>
      <p:sp>
        <p:nvSpPr>
          <p:cNvPr id="7" name="Right Triangle 6">
            <a:extLst>
              <a:ext uri="{FF2B5EF4-FFF2-40B4-BE49-F238E27FC236}">
                <a16:creationId xmlns:a16="http://schemas.microsoft.com/office/drawing/2014/main" id="{C7CAB158-A346-CECB-C56C-4FEDC9F4EAF1}"/>
              </a:ext>
            </a:extLst>
          </p:cNvPr>
          <p:cNvSpPr/>
          <p:nvPr/>
        </p:nvSpPr>
        <p:spPr>
          <a:xfrm rot="5400000" flipH="1">
            <a:off x="-3700132" y="1818165"/>
            <a:ext cx="8739961" cy="133970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09982207-6A01-0C41-9198-8C9B6F54C7F6}"/>
              </a:ext>
            </a:extLst>
          </p:cNvPr>
          <p:cNvSpPr/>
          <p:nvPr/>
        </p:nvSpPr>
        <p:spPr>
          <a:xfrm rot="10800000" flipH="1">
            <a:off x="0" y="0"/>
            <a:ext cx="7519553" cy="920027"/>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a:extLst>
              <a:ext uri="{FF2B5EF4-FFF2-40B4-BE49-F238E27FC236}">
                <a16:creationId xmlns:a16="http://schemas.microsoft.com/office/drawing/2014/main" id="{5B072FA6-D61E-38CE-71AA-66ECCBAF0E4D}"/>
              </a:ext>
            </a:extLst>
          </p:cNvPr>
          <p:cNvSpPr/>
          <p:nvPr/>
        </p:nvSpPr>
        <p:spPr>
          <a:xfrm>
            <a:off x="0" y="6060558"/>
            <a:ext cx="3344672" cy="797442"/>
          </a:xfrm>
          <a:prstGeom prst="rtTriangle">
            <a:avLst/>
          </a:prstGeom>
          <a:solidFill>
            <a:srgbClr val="642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11">
            <a:extLst>
              <a:ext uri="{FF2B5EF4-FFF2-40B4-BE49-F238E27FC236}">
                <a16:creationId xmlns:a16="http://schemas.microsoft.com/office/drawing/2014/main" id="{A18AA433-7F8E-E1CA-C061-E0383AB1BE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0025A1"/>
                </a:solidFill>
              </a:defRPr>
            </a:lvl1pPr>
          </a:lstStyle>
          <a:p>
            <a:fld id="{0A539D94-ECE7-4059-A402-42597525113D}" type="slidenum">
              <a:rPr lang="en-US" smtClean="0"/>
              <a:pPr/>
              <a:t>‹#›</a:t>
            </a:fld>
            <a:endParaRPr lang="en-US"/>
          </a:p>
        </p:txBody>
      </p:sp>
    </p:spTree>
    <p:extLst>
      <p:ext uri="{BB962C8B-B14F-4D97-AF65-F5344CB8AC3E}">
        <p14:creationId xmlns:p14="http://schemas.microsoft.com/office/powerpoint/2010/main" val="3108077559"/>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Lst>
  <p:hf hdr="0" ftr="0" dt="0"/>
  <p:txStyles>
    <p:titleStyle>
      <a:lvl1pPr algn="ctr" defTabSz="914400" rtl="0" eaLnBrk="1" latinLnBrk="0" hangingPunct="1">
        <a:lnSpc>
          <a:spcPct val="90000"/>
        </a:lnSpc>
        <a:spcBef>
          <a:spcPct val="0"/>
        </a:spcBef>
        <a:buNone/>
        <a:defRPr sz="4400" b="1" kern="1200">
          <a:solidFill>
            <a:schemeClr val="accent6"/>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11"/>
        </a:buBlip>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Tx/>
        <a:buBlip>
          <a:blip r:embed="rId11"/>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Blip>
          <a:blip r:embed="rId11"/>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Blip>
          <a:blip r:embed="rId11"/>
        </a:buBlip>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Blip>
          <a:blip r:embed="rId11"/>
        </a:buBlip>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D2455-7C55-4054-FDCA-057C08679BB0}"/>
              </a:ext>
            </a:extLst>
          </p:cNvPr>
          <p:cNvSpPr>
            <a:spLocks noGrp="1"/>
          </p:cNvSpPr>
          <p:nvPr>
            <p:ph type="ctrTitle"/>
          </p:nvPr>
        </p:nvSpPr>
        <p:spPr>
          <a:xfrm>
            <a:off x="1323974" y="864991"/>
            <a:ext cx="10239376" cy="2387600"/>
          </a:xfrm>
        </p:spPr>
        <p:txBody>
          <a:bodyPr anchor="ctr"/>
          <a:lstStyle/>
          <a:p>
            <a:r>
              <a:rPr lang="en-US" dirty="0"/>
              <a:t>PRACTICING FOR PATIENTS</a:t>
            </a:r>
          </a:p>
        </p:txBody>
      </p:sp>
      <p:sp>
        <p:nvSpPr>
          <p:cNvPr id="3" name="Subtitle 2">
            <a:extLst>
              <a:ext uri="{FF2B5EF4-FFF2-40B4-BE49-F238E27FC236}">
                <a16:creationId xmlns:a16="http://schemas.microsoft.com/office/drawing/2014/main" id="{55DF0BC8-598E-2004-062B-F33664026D14}"/>
              </a:ext>
            </a:extLst>
          </p:cNvPr>
          <p:cNvSpPr>
            <a:spLocks noGrp="1"/>
          </p:cNvSpPr>
          <p:nvPr>
            <p:ph type="subTitle" idx="1"/>
          </p:nvPr>
        </p:nvSpPr>
        <p:spPr>
          <a:xfrm>
            <a:off x="1776412" y="2838770"/>
            <a:ext cx="8639175" cy="1180460"/>
          </a:xfrm>
        </p:spPr>
        <p:txBody>
          <a:bodyPr>
            <a:normAutofit/>
          </a:bodyPr>
          <a:lstStyle/>
          <a:p>
            <a:r>
              <a:rPr lang="en-US" sz="2000" dirty="0"/>
              <a:t>Practicing for Patients is a program that was created in order to provide every hospital the tools they need to implement in-situ simulation training for obstetric emergencies.</a:t>
            </a:r>
          </a:p>
          <a:p>
            <a:endParaRPr lang="en-US" sz="2000" dirty="0"/>
          </a:p>
        </p:txBody>
      </p:sp>
    </p:spTree>
    <p:extLst>
      <p:ext uri="{BB962C8B-B14F-4D97-AF65-F5344CB8AC3E}">
        <p14:creationId xmlns:p14="http://schemas.microsoft.com/office/powerpoint/2010/main" val="505823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17D14-52EE-5A0B-1530-4D66191F9528}"/>
              </a:ext>
            </a:extLst>
          </p:cNvPr>
          <p:cNvSpPr>
            <a:spLocks noGrp="1"/>
          </p:cNvSpPr>
          <p:nvPr>
            <p:ph type="title"/>
          </p:nvPr>
        </p:nvSpPr>
        <p:spPr/>
        <p:txBody>
          <a:bodyPr/>
          <a:lstStyle/>
          <a:p>
            <a:r>
              <a:rPr lang="en-US" dirty="0"/>
              <a:t>In Summary</a:t>
            </a:r>
          </a:p>
        </p:txBody>
      </p:sp>
      <p:sp>
        <p:nvSpPr>
          <p:cNvPr id="3" name="Content Placeholder 2">
            <a:extLst>
              <a:ext uri="{FF2B5EF4-FFF2-40B4-BE49-F238E27FC236}">
                <a16:creationId xmlns:a16="http://schemas.microsoft.com/office/drawing/2014/main" id="{3138E18C-B36E-D737-E11A-9CBE6ED7AEE3}"/>
              </a:ext>
            </a:extLst>
          </p:cNvPr>
          <p:cNvSpPr>
            <a:spLocks noGrp="1"/>
          </p:cNvSpPr>
          <p:nvPr>
            <p:ph idx="1"/>
          </p:nvPr>
        </p:nvSpPr>
        <p:spPr/>
        <p:txBody>
          <a:bodyPr/>
          <a:lstStyle/>
          <a:p>
            <a:r>
              <a:rPr lang="en-US" dirty="0"/>
              <a:t>  Practicing as a team for obstetric emergencies is a great opportunity to </a:t>
            </a:r>
            <a:r>
              <a:rPr lang="en-US" b="1" dirty="0">
                <a:solidFill>
                  <a:srgbClr val="642667"/>
                </a:solidFill>
              </a:rPr>
              <a:t>identify issues before they happen</a:t>
            </a:r>
          </a:p>
          <a:p>
            <a:endParaRPr lang="en-US" dirty="0"/>
          </a:p>
          <a:p>
            <a:r>
              <a:rPr lang="en-US" dirty="0"/>
              <a:t>  Having a </a:t>
            </a:r>
            <a:r>
              <a:rPr lang="en-US" b="1" dirty="0">
                <a:solidFill>
                  <a:srgbClr val="00249C"/>
                </a:solidFill>
              </a:rPr>
              <a:t>framework and preparation </a:t>
            </a:r>
            <a:r>
              <a:rPr lang="en-US" dirty="0"/>
              <a:t>to provide optimal patient care is essential</a:t>
            </a:r>
          </a:p>
          <a:p>
            <a:endParaRPr lang="en-US" dirty="0"/>
          </a:p>
          <a:p>
            <a:r>
              <a:rPr lang="en-US" dirty="0"/>
              <a:t>  </a:t>
            </a:r>
            <a:r>
              <a:rPr lang="en-US" b="1" dirty="0">
                <a:solidFill>
                  <a:schemeClr val="accent4"/>
                </a:solidFill>
              </a:rPr>
              <a:t>We appreciate your support </a:t>
            </a:r>
            <a:r>
              <a:rPr lang="en-US" dirty="0"/>
              <a:t>and look forward to working with you to implement this program</a:t>
            </a:r>
          </a:p>
        </p:txBody>
      </p:sp>
    </p:spTree>
    <p:extLst>
      <p:ext uri="{BB962C8B-B14F-4D97-AF65-F5344CB8AC3E}">
        <p14:creationId xmlns:p14="http://schemas.microsoft.com/office/powerpoint/2010/main" val="2464880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C94CF-28BA-9974-E804-47A548CB037A}"/>
              </a:ext>
            </a:extLst>
          </p:cNvPr>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B295AEE2-4C66-BD84-F8F5-0352988A6045}"/>
              </a:ext>
            </a:extLst>
          </p:cNvPr>
          <p:cNvSpPr>
            <a:spLocks noGrp="1"/>
          </p:cNvSpPr>
          <p:nvPr>
            <p:ph type="subTitle" idx="1"/>
          </p:nvPr>
        </p:nvSpPr>
        <p:spPr/>
        <p:txBody>
          <a:bodyPr/>
          <a:lstStyle/>
          <a:p>
            <a:r>
              <a:rPr lang="en-US" dirty="0"/>
              <a:t>Questions?</a:t>
            </a:r>
          </a:p>
        </p:txBody>
      </p:sp>
    </p:spTree>
    <p:extLst>
      <p:ext uri="{BB962C8B-B14F-4D97-AF65-F5344CB8AC3E}">
        <p14:creationId xmlns:p14="http://schemas.microsoft.com/office/powerpoint/2010/main" val="1377153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B1C44-D766-4163-CE87-BEA7E2511A43}"/>
              </a:ext>
            </a:extLst>
          </p:cNvPr>
          <p:cNvSpPr>
            <a:spLocks noGrp="1"/>
          </p:cNvSpPr>
          <p:nvPr>
            <p:ph type="title"/>
          </p:nvPr>
        </p:nvSpPr>
        <p:spPr>
          <a:xfrm>
            <a:off x="1019176" y="1084595"/>
            <a:ext cx="10306050" cy="1687180"/>
          </a:xfrm>
        </p:spPr>
        <p:txBody>
          <a:bodyPr>
            <a:noAutofit/>
          </a:bodyPr>
          <a:lstStyle/>
          <a:p>
            <a:r>
              <a:rPr lang="en-US" dirty="0"/>
              <a:t>Obstetric emergencies require a multidisciplinary team approach for optimal outcomes</a:t>
            </a:r>
          </a:p>
        </p:txBody>
      </p:sp>
      <p:sp>
        <p:nvSpPr>
          <p:cNvPr id="3" name="Content Placeholder 2">
            <a:extLst>
              <a:ext uri="{FF2B5EF4-FFF2-40B4-BE49-F238E27FC236}">
                <a16:creationId xmlns:a16="http://schemas.microsoft.com/office/drawing/2014/main" id="{823F3867-56F5-A41E-8536-73914182AB7A}"/>
              </a:ext>
            </a:extLst>
          </p:cNvPr>
          <p:cNvSpPr>
            <a:spLocks noGrp="1"/>
          </p:cNvSpPr>
          <p:nvPr>
            <p:ph sz="half" idx="1"/>
          </p:nvPr>
        </p:nvSpPr>
        <p:spPr>
          <a:xfrm>
            <a:off x="1257300" y="3107956"/>
            <a:ext cx="5181600" cy="3331166"/>
          </a:xfrm>
        </p:spPr>
        <p:txBody>
          <a:bodyPr anchor="t"/>
          <a:lstStyle/>
          <a:p>
            <a:r>
              <a:rPr lang="en-US" dirty="0"/>
              <a:t>  In-Situ simulation or drills can improve teamwork and performance and identify facilities/system issues </a:t>
            </a:r>
            <a:r>
              <a:rPr lang="en-US" b="1" dirty="0">
                <a:solidFill>
                  <a:schemeClr val="accent3"/>
                </a:solidFill>
              </a:rPr>
              <a:t>before patients are negatively affected</a:t>
            </a:r>
          </a:p>
        </p:txBody>
      </p:sp>
      <p:sp>
        <p:nvSpPr>
          <p:cNvPr id="4" name="Content Placeholder 3">
            <a:extLst>
              <a:ext uri="{FF2B5EF4-FFF2-40B4-BE49-F238E27FC236}">
                <a16:creationId xmlns:a16="http://schemas.microsoft.com/office/drawing/2014/main" id="{D168177E-A9EA-1723-D6AA-73142762CD97}"/>
              </a:ext>
            </a:extLst>
          </p:cNvPr>
          <p:cNvSpPr>
            <a:spLocks noGrp="1"/>
          </p:cNvSpPr>
          <p:nvPr>
            <p:ph sz="half" idx="2"/>
          </p:nvPr>
        </p:nvSpPr>
        <p:spPr>
          <a:xfrm>
            <a:off x="6591300" y="3107956"/>
            <a:ext cx="5181600" cy="3331166"/>
          </a:xfrm>
        </p:spPr>
        <p:txBody>
          <a:bodyPr anchor="t"/>
          <a:lstStyle/>
          <a:p>
            <a:r>
              <a:rPr lang="en-US" dirty="0"/>
              <a:t>  In 2021, </a:t>
            </a:r>
            <a:r>
              <a:rPr lang="en-US" b="1" dirty="0">
                <a:solidFill>
                  <a:srgbClr val="00249C"/>
                </a:solidFill>
              </a:rPr>
              <a:t>The Joint Commission began requiring a minimum of annual drills </a:t>
            </a:r>
            <a:r>
              <a:rPr lang="en-US" dirty="0"/>
              <a:t>on obstetric hemorrhage and hypertensive emergencies for all accredited facilities</a:t>
            </a:r>
          </a:p>
        </p:txBody>
      </p:sp>
    </p:spTree>
    <p:extLst>
      <p:ext uri="{BB962C8B-B14F-4D97-AF65-F5344CB8AC3E}">
        <p14:creationId xmlns:p14="http://schemas.microsoft.com/office/powerpoint/2010/main" val="3488456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CB358-8EC8-A215-5A51-29F833681B98}"/>
              </a:ext>
            </a:extLst>
          </p:cNvPr>
          <p:cNvSpPr>
            <a:spLocks noGrp="1"/>
          </p:cNvSpPr>
          <p:nvPr>
            <p:ph type="title"/>
          </p:nvPr>
        </p:nvSpPr>
        <p:spPr/>
        <p:txBody>
          <a:bodyPr/>
          <a:lstStyle/>
          <a:p>
            <a:r>
              <a:rPr lang="en-US" dirty="0"/>
              <a:t>Today’s Agenda</a:t>
            </a:r>
          </a:p>
        </p:txBody>
      </p:sp>
      <p:sp>
        <p:nvSpPr>
          <p:cNvPr id="3" name="Content Placeholder 2">
            <a:extLst>
              <a:ext uri="{FF2B5EF4-FFF2-40B4-BE49-F238E27FC236}">
                <a16:creationId xmlns:a16="http://schemas.microsoft.com/office/drawing/2014/main" id="{EEC1B08E-F15A-27EC-234A-6166684FDC3E}"/>
              </a:ext>
            </a:extLst>
          </p:cNvPr>
          <p:cNvSpPr>
            <a:spLocks noGrp="1"/>
          </p:cNvSpPr>
          <p:nvPr>
            <p:ph idx="1"/>
          </p:nvPr>
        </p:nvSpPr>
        <p:spPr>
          <a:xfrm>
            <a:off x="542924" y="2249820"/>
            <a:ext cx="11353801" cy="4351338"/>
          </a:xfrm>
        </p:spPr>
        <p:txBody>
          <a:bodyPr>
            <a:normAutofit/>
          </a:bodyPr>
          <a:lstStyle/>
          <a:p>
            <a:r>
              <a:rPr lang="en-US" sz="3200" dirty="0"/>
              <a:t>  Why should we do in-situ simulation at our hospital?</a:t>
            </a:r>
          </a:p>
          <a:p>
            <a:pPr indent="-274320"/>
            <a:endParaRPr lang="en-US" sz="3200" dirty="0"/>
          </a:p>
          <a:p>
            <a:r>
              <a:rPr lang="en-US" sz="3200" dirty="0"/>
              <a:t>  What is involved in the Practicing for Patients program?</a:t>
            </a:r>
          </a:p>
          <a:p>
            <a:endParaRPr lang="en-US" sz="3200" dirty="0"/>
          </a:p>
          <a:p>
            <a:r>
              <a:rPr lang="en-US" sz="3200" dirty="0"/>
              <a:t>  What are the next steps?</a:t>
            </a:r>
          </a:p>
        </p:txBody>
      </p:sp>
    </p:spTree>
    <p:extLst>
      <p:ext uri="{BB962C8B-B14F-4D97-AF65-F5344CB8AC3E}">
        <p14:creationId xmlns:p14="http://schemas.microsoft.com/office/powerpoint/2010/main" val="3327187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3C373C2-47B1-2C29-062E-12E6375E7096}"/>
              </a:ext>
            </a:extLst>
          </p:cNvPr>
          <p:cNvSpPr>
            <a:spLocks noGrp="1"/>
          </p:cNvSpPr>
          <p:nvPr>
            <p:ph type="title"/>
          </p:nvPr>
        </p:nvSpPr>
        <p:spPr>
          <a:xfrm>
            <a:off x="838200" y="1251283"/>
            <a:ext cx="10515600" cy="1325563"/>
          </a:xfrm>
        </p:spPr>
        <p:txBody>
          <a:bodyPr/>
          <a:lstStyle/>
          <a:p>
            <a:r>
              <a:rPr lang="en-US" dirty="0"/>
              <a:t>Why should we do in-situ simulation at our hospital?</a:t>
            </a:r>
          </a:p>
        </p:txBody>
      </p:sp>
      <p:sp>
        <p:nvSpPr>
          <p:cNvPr id="7" name="Content Placeholder 6">
            <a:extLst>
              <a:ext uri="{FF2B5EF4-FFF2-40B4-BE49-F238E27FC236}">
                <a16:creationId xmlns:a16="http://schemas.microsoft.com/office/drawing/2014/main" id="{A46D61B7-648A-95CD-1E10-4D366BB01C37}"/>
              </a:ext>
            </a:extLst>
          </p:cNvPr>
          <p:cNvSpPr>
            <a:spLocks noGrp="1"/>
          </p:cNvSpPr>
          <p:nvPr>
            <p:ph idx="1"/>
          </p:nvPr>
        </p:nvSpPr>
        <p:spPr>
          <a:xfrm>
            <a:off x="838200" y="5211761"/>
            <a:ext cx="10515600" cy="1257301"/>
          </a:xfrm>
        </p:spPr>
        <p:txBody>
          <a:bodyPr>
            <a:normAutofit/>
          </a:bodyPr>
          <a:lstStyle/>
          <a:p>
            <a:pPr marL="0" indent="0" algn="ctr">
              <a:buNone/>
            </a:pPr>
            <a:r>
              <a:rPr lang="en-US" sz="4000" dirty="0"/>
              <a:t>Maternal morbidity and mortality in the United States continues to increase.</a:t>
            </a:r>
          </a:p>
        </p:txBody>
      </p:sp>
      <p:pic>
        <p:nvPicPr>
          <p:cNvPr id="3" name="Graphic 2" descr="Upward trend with solid fill">
            <a:extLst>
              <a:ext uri="{FF2B5EF4-FFF2-40B4-BE49-F238E27FC236}">
                <a16:creationId xmlns:a16="http://schemas.microsoft.com/office/drawing/2014/main" id="{9947E56C-758B-3987-126F-0F7299E36A4C}"/>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22620" t="27113" r="10650" b="28212"/>
          <a:stretch/>
        </p:blipFill>
        <p:spPr>
          <a:xfrm>
            <a:off x="3886199" y="2488196"/>
            <a:ext cx="4200526" cy="2812216"/>
          </a:xfrm>
          <a:prstGeom prst="rect">
            <a:avLst/>
          </a:prstGeom>
        </p:spPr>
      </p:pic>
    </p:spTree>
    <p:extLst>
      <p:ext uri="{BB962C8B-B14F-4D97-AF65-F5344CB8AC3E}">
        <p14:creationId xmlns:p14="http://schemas.microsoft.com/office/powerpoint/2010/main" val="2451491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1FFE2-1B68-9D2D-7508-C108AC748A8B}"/>
              </a:ext>
            </a:extLst>
          </p:cNvPr>
          <p:cNvSpPr>
            <a:spLocks noGrp="1"/>
          </p:cNvSpPr>
          <p:nvPr>
            <p:ph type="title"/>
          </p:nvPr>
        </p:nvSpPr>
        <p:spPr>
          <a:xfrm>
            <a:off x="838200" y="1017920"/>
            <a:ext cx="10515600" cy="1325563"/>
          </a:xfrm>
        </p:spPr>
        <p:txBody>
          <a:bodyPr/>
          <a:lstStyle/>
          <a:p>
            <a:r>
              <a:rPr lang="en-US" dirty="0"/>
              <a:t>Why should we do in-situ simulation at our hospital?</a:t>
            </a:r>
          </a:p>
        </p:txBody>
      </p:sp>
      <p:sp>
        <p:nvSpPr>
          <p:cNvPr id="3" name="Content Placeholder 2">
            <a:extLst>
              <a:ext uri="{FF2B5EF4-FFF2-40B4-BE49-F238E27FC236}">
                <a16:creationId xmlns:a16="http://schemas.microsoft.com/office/drawing/2014/main" id="{160B4AFC-B4E0-23D9-EA8C-E9FA29B54AA0}"/>
              </a:ext>
            </a:extLst>
          </p:cNvPr>
          <p:cNvSpPr>
            <a:spLocks noGrp="1"/>
          </p:cNvSpPr>
          <p:nvPr>
            <p:ph sz="half" idx="1"/>
          </p:nvPr>
        </p:nvSpPr>
        <p:spPr>
          <a:xfrm>
            <a:off x="838200" y="2669806"/>
            <a:ext cx="5181600" cy="3331166"/>
          </a:xfrm>
        </p:spPr>
        <p:txBody>
          <a:bodyPr/>
          <a:lstStyle/>
          <a:p>
            <a:r>
              <a:rPr lang="en-US" dirty="0"/>
              <a:t>  </a:t>
            </a:r>
            <a:r>
              <a:rPr lang="en-US" b="1" dirty="0">
                <a:solidFill>
                  <a:schemeClr val="accent4"/>
                </a:solidFill>
              </a:rPr>
              <a:t>Teamwork and communication errors </a:t>
            </a:r>
            <a:r>
              <a:rPr lang="en-US" dirty="0"/>
              <a:t>are common reasons for poor outcomes and not taught well by lectures</a:t>
            </a:r>
          </a:p>
        </p:txBody>
      </p:sp>
      <p:sp>
        <p:nvSpPr>
          <p:cNvPr id="4" name="Content Placeholder 3">
            <a:extLst>
              <a:ext uri="{FF2B5EF4-FFF2-40B4-BE49-F238E27FC236}">
                <a16:creationId xmlns:a16="http://schemas.microsoft.com/office/drawing/2014/main" id="{B563545C-A04A-906A-7D0E-A2B078436C0D}"/>
              </a:ext>
            </a:extLst>
          </p:cNvPr>
          <p:cNvSpPr>
            <a:spLocks noGrp="1"/>
          </p:cNvSpPr>
          <p:nvPr>
            <p:ph sz="half" idx="2"/>
          </p:nvPr>
        </p:nvSpPr>
        <p:spPr>
          <a:xfrm>
            <a:off x="6172199" y="2669806"/>
            <a:ext cx="5800725" cy="3331166"/>
          </a:xfrm>
        </p:spPr>
        <p:txBody>
          <a:bodyPr/>
          <a:lstStyle/>
          <a:p>
            <a:r>
              <a:rPr lang="en-US" dirty="0"/>
              <a:t>  Simulations on L&amp;D, in the ED, or postpartum care settings can identify facilities and systems issues </a:t>
            </a:r>
            <a:r>
              <a:rPr lang="en-US" b="1" dirty="0">
                <a:solidFill>
                  <a:srgbClr val="642667"/>
                </a:solidFill>
              </a:rPr>
              <a:t>before they cause problems </a:t>
            </a:r>
            <a:r>
              <a:rPr lang="en-US" dirty="0"/>
              <a:t>in real life</a:t>
            </a:r>
          </a:p>
          <a:p>
            <a:endParaRPr lang="en-US" dirty="0"/>
          </a:p>
        </p:txBody>
      </p:sp>
    </p:spTree>
    <p:extLst>
      <p:ext uri="{BB962C8B-B14F-4D97-AF65-F5344CB8AC3E}">
        <p14:creationId xmlns:p14="http://schemas.microsoft.com/office/powerpoint/2010/main" val="1312823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44D67-EA15-3C52-CCD6-A478B892DC90}"/>
              </a:ext>
            </a:extLst>
          </p:cNvPr>
          <p:cNvSpPr>
            <a:spLocks noGrp="1"/>
          </p:cNvSpPr>
          <p:nvPr>
            <p:ph type="title"/>
          </p:nvPr>
        </p:nvSpPr>
        <p:spPr/>
        <p:txBody>
          <a:bodyPr/>
          <a:lstStyle/>
          <a:p>
            <a:r>
              <a:rPr lang="en-US" dirty="0"/>
              <a:t>Current Status</a:t>
            </a:r>
          </a:p>
        </p:txBody>
      </p:sp>
      <p:sp>
        <p:nvSpPr>
          <p:cNvPr id="3" name="Content Placeholder 2">
            <a:extLst>
              <a:ext uri="{FF2B5EF4-FFF2-40B4-BE49-F238E27FC236}">
                <a16:creationId xmlns:a16="http://schemas.microsoft.com/office/drawing/2014/main" id="{4E0CCDA8-AA3E-B0AD-5CE4-50743218AEC7}"/>
              </a:ext>
            </a:extLst>
          </p:cNvPr>
          <p:cNvSpPr>
            <a:spLocks noGrp="1"/>
          </p:cNvSpPr>
          <p:nvPr>
            <p:ph sz="half" idx="1"/>
          </p:nvPr>
        </p:nvSpPr>
        <p:spPr/>
        <p:txBody>
          <a:bodyPr anchor="ctr">
            <a:normAutofit fontScale="92500" lnSpcReduction="10000"/>
          </a:bodyPr>
          <a:lstStyle/>
          <a:p>
            <a:r>
              <a:rPr lang="en-US" dirty="0"/>
              <a:t>  It takes a </a:t>
            </a:r>
            <a:r>
              <a:rPr lang="en-US" b="1" dirty="0">
                <a:solidFill>
                  <a:schemeClr val="accent3"/>
                </a:solidFill>
              </a:rPr>
              <a:t>team</a:t>
            </a:r>
            <a:r>
              <a:rPr lang="en-US" dirty="0"/>
              <a:t> to care for patients on labor and delivery</a:t>
            </a:r>
          </a:p>
          <a:p>
            <a:endParaRPr lang="en-US" dirty="0"/>
          </a:p>
          <a:p>
            <a:r>
              <a:rPr lang="en-US" dirty="0"/>
              <a:t>  Members of the </a:t>
            </a:r>
            <a:r>
              <a:rPr lang="en-US" b="1" dirty="0">
                <a:solidFill>
                  <a:schemeClr val="accent3"/>
                </a:solidFill>
              </a:rPr>
              <a:t>team</a:t>
            </a:r>
            <a:r>
              <a:rPr lang="en-US" dirty="0"/>
              <a:t> are trained differently</a:t>
            </a:r>
          </a:p>
          <a:p>
            <a:endParaRPr lang="en-US" dirty="0"/>
          </a:p>
          <a:p>
            <a:r>
              <a:rPr lang="en-US" dirty="0"/>
              <a:t>  The </a:t>
            </a:r>
            <a:r>
              <a:rPr lang="en-US" b="1" dirty="0">
                <a:solidFill>
                  <a:schemeClr val="accent3"/>
                </a:solidFill>
              </a:rPr>
              <a:t>team</a:t>
            </a:r>
            <a:r>
              <a:rPr lang="en-US" dirty="0"/>
              <a:t> is constantly changing with each shift</a:t>
            </a:r>
          </a:p>
        </p:txBody>
      </p:sp>
      <p:sp>
        <p:nvSpPr>
          <p:cNvPr id="4" name="Content Placeholder 3">
            <a:extLst>
              <a:ext uri="{FF2B5EF4-FFF2-40B4-BE49-F238E27FC236}">
                <a16:creationId xmlns:a16="http://schemas.microsoft.com/office/drawing/2014/main" id="{4DAE0605-4C80-9033-DF8F-C54EF7B8E008}"/>
              </a:ext>
            </a:extLst>
          </p:cNvPr>
          <p:cNvSpPr>
            <a:spLocks noGrp="1"/>
          </p:cNvSpPr>
          <p:nvPr>
            <p:ph sz="half" idx="2"/>
          </p:nvPr>
        </p:nvSpPr>
        <p:spPr/>
        <p:txBody>
          <a:bodyPr anchor="ctr">
            <a:noAutofit/>
          </a:bodyPr>
          <a:lstStyle/>
          <a:p>
            <a:pPr marL="0" indent="0" algn="ctr">
              <a:buNone/>
            </a:pPr>
            <a:r>
              <a:rPr lang="en-US" sz="3200" dirty="0"/>
              <a:t>The </a:t>
            </a:r>
            <a:r>
              <a:rPr lang="en-US" sz="3200" b="1" dirty="0">
                <a:solidFill>
                  <a:schemeClr val="accent3"/>
                </a:solidFill>
              </a:rPr>
              <a:t>team</a:t>
            </a:r>
            <a:r>
              <a:rPr lang="en-US" sz="3200" dirty="0"/>
              <a:t> is expected to come together and perform well even if they have not had time to “practice” together.</a:t>
            </a:r>
          </a:p>
        </p:txBody>
      </p:sp>
    </p:spTree>
    <p:extLst>
      <p:ext uri="{BB962C8B-B14F-4D97-AF65-F5344CB8AC3E}">
        <p14:creationId xmlns:p14="http://schemas.microsoft.com/office/powerpoint/2010/main" val="615893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62459-7370-DB33-0C13-7375B657C23D}"/>
              </a:ext>
            </a:extLst>
          </p:cNvPr>
          <p:cNvSpPr>
            <a:spLocks noGrp="1"/>
          </p:cNvSpPr>
          <p:nvPr>
            <p:ph type="title"/>
          </p:nvPr>
        </p:nvSpPr>
        <p:spPr>
          <a:xfrm>
            <a:off x="838200" y="513095"/>
            <a:ext cx="10515600" cy="1325563"/>
          </a:xfrm>
        </p:spPr>
        <p:txBody>
          <a:bodyPr/>
          <a:lstStyle/>
          <a:p>
            <a:r>
              <a:rPr lang="en-US" dirty="0"/>
              <a:t> Obstetric Simulation Training</a:t>
            </a:r>
          </a:p>
        </p:txBody>
      </p:sp>
      <p:sp>
        <p:nvSpPr>
          <p:cNvPr id="3" name="Content Placeholder 2">
            <a:extLst>
              <a:ext uri="{FF2B5EF4-FFF2-40B4-BE49-F238E27FC236}">
                <a16:creationId xmlns:a16="http://schemas.microsoft.com/office/drawing/2014/main" id="{A637F7C6-0DF7-9FF2-552B-91086CB408AF}"/>
              </a:ext>
            </a:extLst>
          </p:cNvPr>
          <p:cNvSpPr>
            <a:spLocks noGrp="1"/>
          </p:cNvSpPr>
          <p:nvPr>
            <p:ph idx="1"/>
          </p:nvPr>
        </p:nvSpPr>
        <p:spPr>
          <a:xfrm>
            <a:off x="1895475" y="1838658"/>
            <a:ext cx="9534524" cy="4351338"/>
          </a:xfrm>
        </p:spPr>
        <p:txBody>
          <a:bodyPr>
            <a:normAutofit fontScale="92500" lnSpcReduction="10000"/>
          </a:bodyPr>
          <a:lstStyle/>
          <a:p>
            <a:r>
              <a:rPr lang="en-US" dirty="0"/>
              <a:t>  Allows teams to </a:t>
            </a:r>
            <a:r>
              <a:rPr lang="en-US" b="1" dirty="0">
                <a:solidFill>
                  <a:srgbClr val="00249C"/>
                </a:solidFill>
              </a:rPr>
              <a:t>train together </a:t>
            </a:r>
            <a:r>
              <a:rPr lang="en-US" dirty="0"/>
              <a:t>and practice clinical skills as well as communication and teamwork</a:t>
            </a:r>
          </a:p>
          <a:p>
            <a:endParaRPr lang="en-US" dirty="0"/>
          </a:p>
          <a:p>
            <a:r>
              <a:rPr lang="en-US" dirty="0"/>
              <a:t>  Opportunity to </a:t>
            </a:r>
            <a:r>
              <a:rPr lang="en-US" b="1" dirty="0">
                <a:solidFill>
                  <a:srgbClr val="642667"/>
                </a:solidFill>
              </a:rPr>
              <a:t>practice</a:t>
            </a:r>
            <a:r>
              <a:rPr lang="en-US" dirty="0"/>
              <a:t> and refine protocols</a:t>
            </a:r>
          </a:p>
          <a:p>
            <a:endParaRPr lang="en-US" dirty="0"/>
          </a:p>
          <a:p>
            <a:r>
              <a:rPr lang="en-US" b="1" dirty="0"/>
              <a:t>  </a:t>
            </a:r>
            <a:r>
              <a:rPr lang="en-US" b="1" dirty="0">
                <a:solidFill>
                  <a:srgbClr val="00249C"/>
                </a:solidFill>
              </a:rPr>
              <a:t>Identifies</a:t>
            </a:r>
            <a:r>
              <a:rPr lang="en-US" dirty="0"/>
              <a:t> system/facility issues</a:t>
            </a:r>
          </a:p>
          <a:p>
            <a:endParaRPr lang="en-US" dirty="0"/>
          </a:p>
          <a:p>
            <a:r>
              <a:rPr lang="en-US" b="1" dirty="0"/>
              <a:t>  </a:t>
            </a:r>
            <a:r>
              <a:rPr lang="en-US" b="1" dirty="0">
                <a:solidFill>
                  <a:srgbClr val="642667"/>
                </a:solidFill>
              </a:rPr>
              <a:t>Test</a:t>
            </a:r>
            <a:r>
              <a:rPr lang="en-US" dirty="0"/>
              <a:t> new wards/protocols</a:t>
            </a:r>
          </a:p>
          <a:p>
            <a:endParaRPr lang="en-US" dirty="0"/>
          </a:p>
          <a:p>
            <a:r>
              <a:rPr lang="en-US" b="1" dirty="0"/>
              <a:t>  </a:t>
            </a:r>
            <a:r>
              <a:rPr lang="en-US" b="1" dirty="0">
                <a:solidFill>
                  <a:srgbClr val="00249C"/>
                </a:solidFill>
              </a:rPr>
              <a:t>No risk </a:t>
            </a:r>
            <a:r>
              <a:rPr lang="en-US" dirty="0"/>
              <a:t>to actual patients!</a:t>
            </a:r>
          </a:p>
        </p:txBody>
      </p:sp>
    </p:spTree>
    <p:extLst>
      <p:ext uri="{BB962C8B-B14F-4D97-AF65-F5344CB8AC3E}">
        <p14:creationId xmlns:p14="http://schemas.microsoft.com/office/powerpoint/2010/main" val="798212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ACA5B-1337-F52D-21E5-E013155A3C41}"/>
              </a:ext>
            </a:extLst>
          </p:cNvPr>
          <p:cNvSpPr>
            <a:spLocks noGrp="1"/>
          </p:cNvSpPr>
          <p:nvPr>
            <p:ph type="title"/>
          </p:nvPr>
        </p:nvSpPr>
        <p:spPr/>
        <p:txBody>
          <a:bodyPr/>
          <a:lstStyle/>
          <a:p>
            <a:r>
              <a:rPr lang="en-US" dirty="0"/>
              <a:t>What is involved in the Practicing for Patients program?</a:t>
            </a:r>
          </a:p>
        </p:txBody>
      </p:sp>
      <p:sp>
        <p:nvSpPr>
          <p:cNvPr id="3" name="Content Placeholder 2">
            <a:extLst>
              <a:ext uri="{FF2B5EF4-FFF2-40B4-BE49-F238E27FC236}">
                <a16:creationId xmlns:a16="http://schemas.microsoft.com/office/drawing/2014/main" id="{37B9E985-30DE-07DB-A0FC-BBA92918B129}"/>
              </a:ext>
            </a:extLst>
          </p:cNvPr>
          <p:cNvSpPr>
            <a:spLocks noGrp="1"/>
          </p:cNvSpPr>
          <p:nvPr>
            <p:ph sz="half" idx="1"/>
          </p:nvPr>
        </p:nvSpPr>
        <p:spPr>
          <a:xfrm>
            <a:off x="1200150" y="2526931"/>
            <a:ext cx="5181600" cy="3331166"/>
          </a:xfrm>
        </p:spPr>
        <p:txBody>
          <a:bodyPr anchor="t">
            <a:normAutofit lnSpcReduction="10000"/>
          </a:bodyPr>
          <a:lstStyle/>
          <a:p>
            <a:r>
              <a:rPr lang="en-US" dirty="0"/>
              <a:t>  It is </a:t>
            </a:r>
            <a:r>
              <a:rPr lang="en-US" b="1" dirty="0">
                <a:solidFill>
                  <a:schemeClr val="accent3"/>
                </a:solidFill>
              </a:rPr>
              <a:t>NOT</a:t>
            </a:r>
            <a:r>
              <a:rPr lang="en-US" dirty="0"/>
              <a:t> an evaluation or a test</a:t>
            </a:r>
            <a:br>
              <a:rPr lang="en-US" dirty="0"/>
            </a:br>
            <a:br>
              <a:rPr lang="en-US" dirty="0"/>
            </a:br>
            <a:br>
              <a:rPr lang="en-US" dirty="0"/>
            </a:br>
            <a:endParaRPr lang="en-US" dirty="0"/>
          </a:p>
          <a:p>
            <a:r>
              <a:rPr lang="en-US" dirty="0"/>
              <a:t>  Includes </a:t>
            </a:r>
            <a:r>
              <a:rPr lang="en-US" b="1" dirty="0">
                <a:solidFill>
                  <a:schemeClr val="accent1"/>
                </a:solidFill>
              </a:rPr>
              <a:t>standard drills </a:t>
            </a:r>
            <a:r>
              <a:rPr lang="en-US" dirty="0"/>
              <a:t>on Labor &amp; Delivery or another unit with an OB simulator</a:t>
            </a:r>
          </a:p>
        </p:txBody>
      </p:sp>
      <p:sp>
        <p:nvSpPr>
          <p:cNvPr id="4" name="Content Placeholder 3">
            <a:extLst>
              <a:ext uri="{FF2B5EF4-FFF2-40B4-BE49-F238E27FC236}">
                <a16:creationId xmlns:a16="http://schemas.microsoft.com/office/drawing/2014/main" id="{FA98B8F2-58A5-03D5-AE3D-46ED24C6F5BE}"/>
              </a:ext>
            </a:extLst>
          </p:cNvPr>
          <p:cNvSpPr>
            <a:spLocks noGrp="1"/>
          </p:cNvSpPr>
          <p:nvPr>
            <p:ph sz="half" idx="2"/>
          </p:nvPr>
        </p:nvSpPr>
        <p:spPr>
          <a:xfrm>
            <a:off x="6858000" y="2526931"/>
            <a:ext cx="5181600" cy="3331166"/>
          </a:xfrm>
        </p:spPr>
        <p:txBody>
          <a:bodyPr anchor="t">
            <a:normAutofit lnSpcReduction="10000"/>
          </a:bodyPr>
          <a:lstStyle/>
          <a:p>
            <a:r>
              <a:rPr lang="en-US" dirty="0"/>
              <a:t>  An opportunity for the team to </a:t>
            </a:r>
            <a:r>
              <a:rPr lang="en-US" b="1" dirty="0">
                <a:solidFill>
                  <a:schemeClr val="accent2"/>
                </a:solidFill>
              </a:rPr>
              <a:t>practice</a:t>
            </a:r>
            <a:r>
              <a:rPr lang="en-US" dirty="0"/>
              <a:t> responding to simulated emergencies </a:t>
            </a:r>
          </a:p>
          <a:p>
            <a:endParaRPr lang="en-US" dirty="0"/>
          </a:p>
          <a:p>
            <a:r>
              <a:rPr lang="en-US" dirty="0"/>
              <a:t>  Goal is to</a:t>
            </a:r>
            <a:r>
              <a:rPr lang="en-US" b="1" dirty="0">
                <a:solidFill>
                  <a:schemeClr val="accent4"/>
                </a:solidFill>
              </a:rPr>
              <a:t> include entire care team </a:t>
            </a:r>
            <a:r>
              <a:rPr lang="en-US" dirty="0"/>
              <a:t>(including blood bank/anesthesia)</a:t>
            </a:r>
          </a:p>
        </p:txBody>
      </p:sp>
    </p:spTree>
    <p:extLst>
      <p:ext uri="{BB962C8B-B14F-4D97-AF65-F5344CB8AC3E}">
        <p14:creationId xmlns:p14="http://schemas.microsoft.com/office/powerpoint/2010/main" val="3951477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1E66C-D3D1-BABB-C1A7-9008B5255945}"/>
              </a:ext>
            </a:extLst>
          </p:cNvPr>
          <p:cNvSpPr>
            <a:spLocks noGrp="1"/>
          </p:cNvSpPr>
          <p:nvPr>
            <p:ph type="title"/>
          </p:nvPr>
        </p:nvSpPr>
        <p:spPr/>
        <p:txBody>
          <a:bodyPr/>
          <a:lstStyle/>
          <a:p>
            <a:r>
              <a:rPr lang="en-US" dirty="0"/>
              <a:t>What are the next steps?</a:t>
            </a:r>
          </a:p>
        </p:txBody>
      </p:sp>
      <p:sp>
        <p:nvSpPr>
          <p:cNvPr id="3" name="Content Placeholder 2">
            <a:extLst>
              <a:ext uri="{FF2B5EF4-FFF2-40B4-BE49-F238E27FC236}">
                <a16:creationId xmlns:a16="http://schemas.microsoft.com/office/drawing/2014/main" id="{EF015889-EA6F-40A7-64A8-EB07031C27CD}"/>
              </a:ext>
            </a:extLst>
          </p:cNvPr>
          <p:cNvSpPr>
            <a:spLocks noGrp="1"/>
          </p:cNvSpPr>
          <p:nvPr>
            <p:ph sz="half" idx="1"/>
          </p:nvPr>
        </p:nvSpPr>
        <p:spPr>
          <a:xfrm>
            <a:off x="514351" y="2431681"/>
            <a:ext cx="5505450" cy="3331166"/>
          </a:xfrm>
        </p:spPr>
        <p:txBody>
          <a:bodyPr>
            <a:normAutofit fontScale="92500" lnSpcReduction="20000"/>
          </a:bodyPr>
          <a:lstStyle/>
          <a:p>
            <a:r>
              <a:rPr lang="en-US" dirty="0"/>
              <a:t>  Demonstrate capabilities of </a:t>
            </a:r>
            <a:r>
              <a:rPr lang="en-US" b="1" dirty="0">
                <a:solidFill>
                  <a:schemeClr val="accent3"/>
                </a:solidFill>
              </a:rPr>
              <a:t>OB simulator </a:t>
            </a:r>
            <a:r>
              <a:rPr lang="en-US" dirty="0"/>
              <a:t>or other equipment to the unit</a:t>
            </a:r>
            <a:br>
              <a:rPr lang="en-US" dirty="0"/>
            </a:br>
            <a:br>
              <a:rPr lang="en-US" dirty="0"/>
            </a:br>
            <a:endParaRPr lang="en-US" dirty="0"/>
          </a:p>
          <a:p>
            <a:r>
              <a:rPr lang="en-US" dirty="0"/>
              <a:t>  Plan to have the team respond and provide care </a:t>
            </a:r>
            <a:r>
              <a:rPr lang="en-US" b="1" dirty="0">
                <a:solidFill>
                  <a:schemeClr val="accent4"/>
                </a:solidFill>
              </a:rPr>
              <a:t>as they would for a real patient </a:t>
            </a:r>
            <a:r>
              <a:rPr lang="en-US" dirty="0"/>
              <a:t>on Labor &amp; Delivery or another unit with an OB simulator</a:t>
            </a:r>
          </a:p>
        </p:txBody>
      </p:sp>
      <p:sp>
        <p:nvSpPr>
          <p:cNvPr id="4" name="Content Placeholder 3">
            <a:extLst>
              <a:ext uri="{FF2B5EF4-FFF2-40B4-BE49-F238E27FC236}">
                <a16:creationId xmlns:a16="http://schemas.microsoft.com/office/drawing/2014/main" id="{7B300FE1-01F8-A770-BA17-8906B8F9F79F}"/>
              </a:ext>
            </a:extLst>
          </p:cNvPr>
          <p:cNvSpPr>
            <a:spLocks noGrp="1"/>
          </p:cNvSpPr>
          <p:nvPr>
            <p:ph sz="half" idx="2"/>
          </p:nvPr>
        </p:nvSpPr>
        <p:spPr>
          <a:xfrm>
            <a:off x="6334125" y="2431681"/>
            <a:ext cx="5619750" cy="3845294"/>
          </a:xfrm>
        </p:spPr>
        <p:txBody>
          <a:bodyPr>
            <a:normAutofit fontScale="92500" lnSpcReduction="20000"/>
          </a:bodyPr>
          <a:lstStyle/>
          <a:p>
            <a:r>
              <a:rPr lang="en-US" dirty="0"/>
              <a:t>  Will </a:t>
            </a:r>
            <a:r>
              <a:rPr lang="en-US" b="1" dirty="0">
                <a:solidFill>
                  <a:schemeClr val="accent2"/>
                </a:solidFill>
              </a:rPr>
              <a:t>schedule times </a:t>
            </a:r>
            <a:r>
              <a:rPr lang="en-US" dirty="0"/>
              <a:t>to run drills on the delivery or other units*</a:t>
            </a:r>
            <a:br>
              <a:rPr lang="en-US" dirty="0"/>
            </a:br>
            <a:br>
              <a:rPr lang="en-US" dirty="0"/>
            </a:br>
            <a:endParaRPr lang="en-US" dirty="0"/>
          </a:p>
          <a:p>
            <a:r>
              <a:rPr lang="en-US" dirty="0"/>
              <a:t>  After drills, will </a:t>
            </a:r>
            <a:r>
              <a:rPr lang="en-US" b="1" dirty="0">
                <a:solidFill>
                  <a:srgbClr val="642667"/>
                </a:solidFill>
              </a:rPr>
              <a:t>debrief as a team </a:t>
            </a:r>
            <a:r>
              <a:rPr lang="en-US" dirty="0"/>
              <a:t>and review care and identify potential areas to improve /change protocols</a:t>
            </a:r>
          </a:p>
          <a:p>
            <a:endParaRPr lang="en-US" dirty="0"/>
          </a:p>
          <a:p>
            <a:pPr marL="0" indent="0">
              <a:buNone/>
            </a:pPr>
            <a:r>
              <a:rPr lang="en-US" sz="1700" b="1" dirty="0">
                <a:solidFill>
                  <a:schemeClr val="accent2"/>
                </a:solidFill>
              </a:rPr>
              <a:t>* Drills may be rescheduled due to clinical acuity</a:t>
            </a:r>
          </a:p>
        </p:txBody>
      </p:sp>
    </p:spTree>
    <p:extLst>
      <p:ext uri="{BB962C8B-B14F-4D97-AF65-F5344CB8AC3E}">
        <p14:creationId xmlns:p14="http://schemas.microsoft.com/office/powerpoint/2010/main" val="3544464206"/>
      </p:ext>
    </p:extLst>
  </p:cSld>
  <p:clrMapOvr>
    <a:masterClrMapping/>
  </p:clrMapOvr>
</p:sld>
</file>

<file path=ppt/theme/theme1.xml><?xml version="1.0" encoding="utf-8"?>
<a:theme xmlns:a="http://schemas.openxmlformats.org/drawingml/2006/main" name="AIM Triangles">
  <a:themeElements>
    <a:clrScheme name="AIM2">
      <a:dk1>
        <a:sysClr val="windowText" lastClr="000000"/>
      </a:dk1>
      <a:lt1>
        <a:sysClr val="window" lastClr="FFFFFF"/>
      </a:lt1>
      <a:dk2>
        <a:srgbClr val="000000"/>
      </a:dk2>
      <a:lt2>
        <a:srgbClr val="FFFFFF"/>
      </a:lt2>
      <a:accent1>
        <a:srgbClr val="41B6E6"/>
      </a:accent1>
      <a:accent2>
        <a:srgbClr val="A4D65E"/>
      </a:accent2>
      <a:accent3>
        <a:srgbClr val="FF8F1C"/>
      </a:accent3>
      <a:accent4>
        <a:srgbClr val="C5299B"/>
      </a:accent4>
      <a:accent5>
        <a:srgbClr val="FEDD00"/>
      </a:accent5>
      <a:accent6>
        <a:srgbClr val="CE0058"/>
      </a:accent6>
      <a:hlink>
        <a:srgbClr val="642667"/>
      </a:hlink>
      <a:folHlink>
        <a:srgbClr val="E9C9EB"/>
      </a:folHlink>
    </a:clrScheme>
    <a:fontScheme name="AIM 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IM Triangles" id="{AD7F1E9C-FE98-40C4-8309-3E0F2F9D7F5A}" vid="{2B131569-D003-4002-ABDA-DEFAC1AEB364}"/>
    </a:ext>
  </a:extLst>
</a:theme>
</file>

<file path=ppt/theme/theme2.xml><?xml version="1.0" encoding="utf-8"?>
<a:theme xmlns:a="http://schemas.openxmlformats.org/drawingml/2006/main" name="AIM">
  <a:themeElements>
    <a:clrScheme name="AIM2">
      <a:dk1>
        <a:sysClr val="windowText" lastClr="000000"/>
      </a:dk1>
      <a:lt1>
        <a:sysClr val="window" lastClr="FFFFFF"/>
      </a:lt1>
      <a:dk2>
        <a:srgbClr val="000000"/>
      </a:dk2>
      <a:lt2>
        <a:srgbClr val="FFFFFF"/>
      </a:lt2>
      <a:accent1>
        <a:srgbClr val="41B6E6"/>
      </a:accent1>
      <a:accent2>
        <a:srgbClr val="A4D65E"/>
      </a:accent2>
      <a:accent3>
        <a:srgbClr val="FF8F1C"/>
      </a:accent3>
      <a:accent4>
        <a:srgbClr val="C5299B"/>
      </a:accent4>
      <a:accent5>
        <a:srgbClr val="FEDD00"/>
      </a:accent5>
      <a:accent6>
        <a:srgbClr val="CE0058"/>
      </a:accent6>
      <a:hlink>
        <a:srgbClr val="642667"/>
      </a:hlink>
      <a:folHlink>
        <a:srgbClr val="E9C9EB"/>
      </a:folHlink>
    </a:clrScheme>
    <a:fontScheme name="AIM 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AIM2">
      <a:dk1>
        <a:sysClr val="windowText" lastClr="000000"/>
      </a:dk1>
      <a:lt1>
        <a:sysClr val="window" lastClr="FFFFFF"/>
      </a:lt1>
      <a:dk2>
        <a:srgbClr val="000000"/>
      </a:dk2>
      <a:lt2>
        <a:srgbClr val="FFFFFF"/>
      </a:lt2>
      <a:accent1>
        <a:srgbClr val="41B6E6"/>
      </a:accent1>
      <a:accent2>
        <a:srgbClr val="A4D65E"/>
      </a:accent2>
      <a:accent3>
        <a:srgbClr val="FF8F1C"/>
      </a:accent3>
      <a:accent4>
        <a:srgbClr val="C5299B"/>
      </a:accent4>
      <a:accent5>
        <a:srgbClr val="FEDD00"/>
      </a:accent5>
      <a:accent6>
        <a:srgbClr val="CE0058"/>
      </a:accent6>
      <a:hlink>
        <a:srgbClr val="642667"/>
      </a:hlink>
      <a:folHlink>
        <a:srgbClr val="E9C9EB"/>
      </a:folHlink>
    </a:clrScheme>
    <a:fontScheme name="AIM 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AIM2">
      <a:dk1>
        <a:sysClr val="windowText" lastClr="000000"/>
      </a:dk1>
      <a:lt1>
        <a:sysClr val="window" lastClr="FFFFFF"/>
      </a:lt1>
      <a:dk2>
        <a:srgbClr val="000000"/>
      </a:dk2>
      <a:lt2>
        <a:srgbClr val="FFFFFF"/>
      </a:lt2>
      <a:accent1>
        <a:srgbClr val="41B6E6"/>
      </a:accent1>
      <a:accent2>
        <a:srgbClr val="A4D65E"/>
      </a:accent2>
      <a:accent3>
        <a:srgbClr val="FF8F1C"/>
      </a:accent3>
      <a:accent4>
        <a:srgbClr val="C5299B"/>
      </a:accent4>
      <a:accent5>
        <a:srgbClr val="FEDD00"/>
      </a:accent5>
      <a:accent6>
        <a:srgbClr val="CE0058"/>
      </a:accent6>
      <a:hlink>
        <a:srgbClr val="642667"/>
      </a:hlink>
      <a:folHlink>
        <a:srgbClr val="E9C9EB"/>
      </a:folHlink>
    </a:clrScheme>
    <a:fontScheme name="AIM 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AIM Triangles</Template>
  <TotalTime>21</TotalTime>
  <Words>1250</Words>
  <Application>Microsoft Office PowerPoint</Application>
  <PresentationFormat>Widescreen</PresentationFormat>
  <Paragraphs>127</Paragraphs>
  <Slides>11</Slides>
  <Notes>10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11</vt:i4>
      </vt:variant>
    </vt:vector>
  </HeadingPairs>
  <TitlesOfParts>
    <vt:vector size="18" baseType="lpstr">
      <vt:lpstr>Arial</vt:lpstr>
      <vt:lpstr>Calibri</vt:lpstr>
      <vt:lpstr>Open Sans</vt:lpstr>
      <vt:lpstr>AIM Triangles</vt:lpstr>
      <vt:lpstr>AIM</vt:lpstr>
      <vt:lpstr>2_Office Theme</vt:lpstr>
      <vt:lpstr>1_Office Theme</vt:lpstr>
      <vt:lpstr>PRACTICING FOR PATIENTS</vt:lpstr>
      <vt:lpstr>Obstetric emergencies require a multidisciplinary team approach for optimal outcomes</vt:lpstr>
      <vt:lpstr>Today’s Agenda</vt:lpstr>
      <vt:lpstr>Why should we do in-situ simulation at our hospital?</vt:lpstr>
      <vt:lpstr>Why should we do in-situ simulation at our hospital?</vt:lpstr>
      <vt:lpstr>Current Status</vt:lpstr>
      <vt:lpstr> Obstetric Simulation Training</vt:lpstr>
      <vt:lpstr>What is involved in the Practicing for Patients program?</vt:lpstr>
      <vt:lpstr>What are the next steps?</vt:lpstr>
      <vt:lpstr>In Summary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PRACTICING FOR PATIENTS</dc:title>
  <dc:creator>Chelsea Lennox</dc:creator>
  <cp:lastModifiedBy>Chelsea Lennox</cp:lastModifiedBy>
  <cp:revision>2</cp:revision>
  <dcterms:created xsi:type="dcterms:W3CDTF">2022-10-25T15:32:45Z</dcterms:created>
  <dcterms:modified xsi:type="dcterms:W3CDTF">2022-10-25T16:07:43Z</dcterms:modified>
</cp:coreProperties>
</file>