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Lst>
  <p:notesMasterIdLst>
    <p:notesMasterId r:id="rId7"/>
  </p:notesMasterIdLst>
  <p:sldIdLst>
    <p:sldId id="256" r:id="rId3"/>
    <p:sldId id="260" r:id="rId4"/>
    <p:sldId id="258" r:id="rId5"/>
    <p:sldId id="259" r:id="rId6"/>
  </p:sldIdLst>
  <p:sldSz cx="7772400" cy="10058400"/>
  <p:notesSz cx="6858000" cy="9144000"/>
  <p:embeddedFontLst>
    <p:embeddedFont>
      <p:font typeface="Josefin Sans" pitchFamily="2" charset="77"/>
      <p:regular r:id="rId8"/>
      <p:bold r:id="rId9"/>
      <p:italic r:id="rId10"/>
      <p:boldItalic r:id="rId11"/>
    </p:embeddedFont>
    <p:embeddedFont>
      <p:font typeface="Open Sans" pitchFamily="2" charset="0"/>
      <p:regular r:id="rId12"/>
      <p:bold r:id="rId13"/>
      <p: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htkbDBxbAdDHR++YHqnjJFyEZQx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lancey Batema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56"/>
    <p:restoredTop sz="86531"/>
  </p:normalViewPr>
  <p:slideViewPr>
    <p:cSldViewPr snapToGrid="0">
      <p:cViewPr varScale="1">
        <p:scale>
          <a:sx n="75" d="100"/>
          <a:sy n="75" d="100"/>
        </p:scale>
        <p:origin x="1600" y="168"/>
      </p:cViewPr>
      <p:guideLst>
        <p:guide orient="horz" pos="3168"/>
        <p:guide pos="2448"/>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notesMaster" Target="notesMasters/notesMaster1.xml"/><Relationship Id="rId12"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Master" Target="slideMasters/slideMaster2.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4.fntdata"/><Relationship Id="rId24" Type="http://schemas.openxmlformats.org/officeDocument/2006/relationships/theme" Target="theme/theme1.xml"/><Relationship Id="rId5" Type="http://schemas.openxmlformats.org/officeDocument/2006/relationships/slide" Target="slides/slide3.xml"/><Relationship Id="rId23" Type="http://schemas.openxmlformats.org/officeDocument/2006/relationships/viewProps" Target="viewProps.xml"/><Relationship Id="rId10"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 name="Google Shape;41;p1: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a:extLst>
            <a:ext uri="{FF2B5EF4-FFF2-40B4-BE49-F238E27FC236}">
              <a16:creationId xmlns:a16="http://schemas.microsoft.com/office/drawing/2014/main" id="{0D3236F2-1AAF-7E27-F162-4DEEB98C3F28}"/>
            </a:ext>
          </a:extLst>
        </p:cNvPr>
        <p:cNvGrpSpPr/>
        <p:nvPr/>
      </p:nvGrpSpPr>
      <p:grpSpPr>
        <a:xfrm>
          <a:off x="0" y="0"/>
          <a:ext cx="0" cy="0"/>
          <a:chOff x="0" y="0"/>
          <a:chExt cx="0" cy="0"/>
        </a:xfrm>
      </p:grpSpPr>
      <p:sp>
        <p:nvSpPr>
          <p:cNvPr id="46" name="Google Shape;46;p2:notes">
            <a:extLst>
              <a:ext uri="{FF2B5EF4-FFF2-40B4-BE49-F238E27FC236}">
                <a16:creationId xmlns:a16="http://schemas.microsoft.com/office/drawing/2014/main" id="{10BEB4E7-1BA1-1F98-C74D-BB92CE918104}"/>
              </a:ext>
            </a:extLst>
          </p:cNvPr>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 name="Google Shape;47;p2:notes">
            <a:extLst>
              <a:ext uri="{FF2B5EF4-FFF2-40B4-BE49-F238E27FC236}">
                <a16:creationId xmlns:a16="http://schemas.microsoft.com/office/drawing/2014/main" id="{1AB13CB6-4F36-B64D-32B5-173B8F76DEA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055215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3: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 name="Google Shape;8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State ABC surveillance data showed that the rate of severe hypertension during pregnancy across the state increased by 25.0%, from 2.0% to 2.5% between 2019 and 2022. To address this trend, the State Perinatal Quality Collaborative began early onboarding activities in June 2026 for the upcoming launch of the AIM Severe Hypertension in Pregnancy Patient Safety Bundle, with a projected participation of 30 of the state's 45 birthing facilities (66.7%). Initial readiness assessments show a baseline where only 15.0% of these projected facilities currently have standardized severe hypertension treatment protocols in place. Additionally, early tracking indicates that 40.0% of clinical staff at these hospitals have completed the introductory bundle training modules. Moving forward, the collaborative will focus immediate activities on completing facility onboarding and providing targeted technical assistance for early data extraction. The team plans to begin formal collection of Severe Maternal Morbidity (excluding blood transfusions alone) data in the first quarter of 2027 to establish a clear clinical outcome baseline. </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7" name="Google Shape;107;p4: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pic>
        <p:nvPicPr>
          <p:cNvPr id="12" name="Google Shape;12;p6"/>
          <p:cNvPicPr preferRelativeResize="0"/>
          <p:nvPr/>
        </p:nvPicPr>
        <p:blipFill rotWithShape="1">
          <a:blip r:embed="rId2">
            <a:alphaModFix/>
          </a:blip>
          <a:srcRect/>
          <a:stretch/>
        </p:blipFill>
        <p:spPr>
          <a:xfrm>
            <a:off x="5660222" y="8872695"/>
            <a:ext cx="1853927" cy="987034"/>
          </a:xfrm>
          <a:prstGeom prst="rect">
            <a:avLst/>
          </a:prstGeom>
          <a:noFill/>
          <a:ln>
            <a:noFill/>
          </a:ln>
        </p:spPr>
      </p:pic>
      <p:sp>
        <p:nvSpPr>
          <p:cNvPr id="13" name="Google Shape;13;p6"/>
          <p:cNvSpPr txBox="1"/>
          <p:nvPr/>
        </p:nvSpPr>
        <p:spPr>
          <a:xfrm>
            <a:off x="258251" y="9196782"/>
            <a:ext cx="5198004" cy="738623"/>
          </a:xfrm>
          <a:prstGeom prst="rect">
            <a:avLst/>
          </a:prstGeom>
          <a:noFill/>
          <a:ln>
            <a:noFill/>
          </a:ln>
        </p:spPr>
        <p:txBody>
          <a:bodyPr spcFirstLastPara="1" wrap="square" lIns="91425" tIns="45700" rIns="91425" bIns="45700" anchor="t" anchorCtr="0">
            <a:spAutoFit/>
          </a:bodyPr>
          <a:lstStyle/>
          <a:p>
            <a:r>
              <a:rPr lang="en-US" sz="1050" b="0" i="1" u="none" strike="noStrike" cap="none" spc="0" dirty="0">
                <a:solidFill>
                  <a:srgbClr val="000000"/>
                </a:solidFill>
                <a:effectLst/>
                <a:latin typeface="Open Sans" pitchFamily="2" charset="0"/>
                <a:ea typeface="Open Sans" pitchFamily="2" charset="0"/>
                <a:cs typeface="Open Sans" pitchFamily="2" charset="0"/>
                <a:sym typeface="Arial"/>
              </a:rPr>
              <a:t>The Health Resources and Services Administration (HRSA), Department of Health and Human Services (HHS) provided financial support for this resource. The contents are those of the author. They may not reflect the policies of HRSA, HHS, or the U.S. Government.</a:t>
            </a:r>
            <a:endParaRPr lang="en-US" sz="1050" b="0" i="0" u="none" strike="noStrike" cap="none" spc="0" dirty="0">
              <a:solidFill>
                <a:srgbClr val="000000"/>
              </a:solidFill>
              <a:effectLst/>
              <a:latin typeface="Open Sans" pitchFamily="2" charset="0"/>
              <a:ea typeface="Open Sans" pitchFamily="2" charset="0"/>
              <a:cs typeface="Open Sans" pitchFamily="2" charset="0"/>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2"/>
        <p:cNvGrpSpPr/>
        <p:nvPr/>
      </p:nvGrpSpPr>
      <p:grpSpPr>
        <a:xfrm>
          <a:off x="0" y="0"/>
          <a:ext cx="0" cy="0"/>
          <a:chOff x="0" y="0"/>
          <a:chExt cx="0" cy="0"/>
        </a:xfrm>
      </p:grpSpPr>
      <p:sp>
        <p:nvSpPr>
          <p:cNvPr id="23" name="Google Shape;23;p8"/>
          <p:cNvSpPr txBox="1">
            <a:spLocks noGrp="1"/>
          </p:cNvSpPr>
          <p:nvPr>
            <p:ph type="body" idx="1"/>
          </p:nvPr>
        </p:nvSpPr>
        <p:spPr>
          <a:xfrm>
            <a:off x="719527" y="2253729"/>
            <a:ext cx="5501391" cy="1029117"/>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0"/>
              </a:spcBef>
              <a:spcAft>
                <a:spcPts val="0"/>
              </a:spcAft>
              <a:buClr>
                <a:srgbClr val="000000"/>
              </a:buClr>
              <a:buSzPts val="1800"/>
              <a:buFont typeface="Arial"/>
              <a:buNone/>
              <a:defRPr sz="1400" b="0" i="0" u="none" strike="noStrike" cap="none">
                <a:solidFill>
                  <a:srgbClr val="000000"/>
                </a:solidFill>
                <a:latin typeface="Open Sans"/>
                <a:ea typeface="Open Sans"/>
                <a:cs typeface="Open Sans"/>
                <a:sym typeface="Open Sans"/>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4" name="Google Shape;24;p8"/>
          <p:cNvSpPr txBox="1">
            <a:spLocks noGrp="1"/>
          </p:cNvSpPr>
          <p:nvPr>
            <p:ph type="body" idx="2"/>
          </p:nvPr>
        </p:nvSpPr>
        <p:spPr>
          <a:xfrm>
            <a:off x="719527" y="3860175"/>
            <a:ext cx="5501391" cy="1029117"/>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0"/>
              </a:spcBef>
              <a:spcAft>
                <a:spcPts val="0"/>
              </a:spcAft>
              <a:buClr>
                <a:srgbClr val="000000"/>
              </a:buClr>
              <a:buSzPts val="1800"/>
              <a:buFont typeface="Arial"/>
              <a:buNone/>
              <a:defRPr sz="1400" b="0" i="0" u="none" strike="noStrike" cap="none">
                <a:solidFill>
                  <a:srgbClr val="000000"/>
                </a:solidFill>
                <a:latin typeface="Open Sans"/>
                <a:ea typeface="Open Sans"/>
                <a:cs typeface="Open Sans"/>
                <a:sym typeface="Open Sans"/>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5" name="Google Shape;25;p8"/>
          <p:cNvSpPr txBox="1">
            <a:spLocks noGrp="1"/>
          </p:cNvSpPr>
          <p:nvPr>
            <p:ph type="body" idx="3"/>
          </p:nvPr>
        </p:nvSpPr>
        <p:spPr>
          <a:xfrm>
            <a:off x="719526" y="5746438"/>
            <a:ext cx="5501391" cy="1029117"/>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0"/>
              </a:spcBef>
              <a:spcAft>
                <a:spcPts val="0"/>
              </a:spcAft>
              <a:buClr>
                <a:srgbClr val="000000"/>
              </a:buClr>
              <a:buSzPts val="1800"/>
              <a:buFont typeface="Arial"/>
              <a:buNone/>
              <a:defRPr sz="1400" b="0" i="0" u="none" strike="noStrike" cap="none">
                <a:solidFill>
                  <a:srgbClr val="000000"/>
                </a:solidFill>
                <a:latin typeface="Open Sans"/>
                <a:ea typeface="Open Sans"/>
                <a:cs typeface="Open Sans"/>
                <a:sym typeface="Open Sans"/>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6" name="Google Shape;26;p8"/>
          <p:cNvSpPr txBox="1">
            <a:spLocks noGrp="1"/>
          </p:cNvSpPr>
          <p:nvPr>
            <p:ph type="body" idx="4"/>
          </p:nvPr>
        </p:nvSpPr>
        <p:spPr>
          <a:xfrm>
            <a:off x="719526" y="8629441"/>
            <a:ext cx="4452081" cy="1029117"/>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0"/>
              </a:spcBef>
              <a:spcAft>
                <a:spcPts val="0"/>
              </a:spcAft>
              <a:buClr>
                <a:srgbClr val="000000"/>
              </a:buClr>
              <a:buSzPts val="1800"/>
              <a:buFont typeface="Arial"/>
              <a:buNone/>
              <a:defRPr sz="1400" b="0" i="0" u="none" strike="noStrike" cap="none">
                <a:solidFill>
                  <a:srgbClr val="000000"/>
                </a:solidFill>
                <a:latin typeface="Open Sans"/>
                <a:ea typeface="Open Sans"/>
                <a:cs typeface="Open Sans"/>
                <a:sym typeface="Open Sans"/>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7" name="Google Shape;27;p8"/>
          <p:cNvSpPr>
            <a:spLocks noGrp="1"/>
          </p:cNvSpPr>
          <p:nvPr>
            <p:ph type="pic" idx="5"/>
          </p:nvPr>
        </p:nvSpPr>
        <p:spPr>
          <a:xfrm>
            <a:off x="5830888" y="255588"/>
            <a:ext cx="1319212" cy="1317625"/>
          </a:xfrm>
          <a:prstGeom prst="rect">
            <a:avLst/>
          </a:prstGeom>
          <a:noFill/>
          <a:ln>
            <a:noFill/>
          </a:ln>
        </p:spPr>
      </p:sp>
      <p:sp>
        <p:nvSpPr>
          <p:cNvPr id="28" name="Google Shape;28;p8"/>
          <p:cNvSpPr>
            <a:spLocks noGrp="1"/>
          </p:cNvSpPr>
          <p:nvPr>
            <p:ph type="pic" idx="6"/>
          </p:nvPr>
        </p:nvSpPr>
        <p:spPr>
          <a:xfrm>
            <a:off x="5463772" y="8918392"/>
            <a:ext cx="2053444" cy="884420"/>
          </a:xfrm>
          <a:prstGeom prst="rect">
            <a:avLst/>
          </a:prstGeom>
          <a:noFill/>
          <a:ln>
            <a:noFill/>
          </a:ln>
        </p:spPr>
      </p:sp>
      <p:sp>
        <p:nvSpPr>
          <p:cNvPr id="29" name="Google Shape;29;p8"/>
          <p:cNvSpPr txBox="1">
            <a:spLocks noGrp="1"/>
          </p:cNvSpPr>
          <p:nvPr>
            <p:ph type="body" idx="7"/>
          </p:nvPr>
        </p:nvSpPr>
        <p:spPr>
          <a:xfrm>
            <a:off x="329497" y="914400"/>
            <a:ext cx="5134275" cy="482183"/>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0"/>
              </a:spcBef>
              <a:spcAft>
                <a:spcPts val="0"/>
              </a:spcAft>
              <a:buClr>
                <a:srgbClr val="000000"/>
              </a:buClr>
              <a:buSzPts val="1800"/>
              <a:buFont typeface="Arial"/>
              <a:buNone/>
              <a:defRPr sz="2000" b="0" i="0" u="none" strike="noStrike" cap="none">
                <a:solidFill>
                  <a:schemeClr val="lt1"/>
                </a:solidFill>
                <a:latin typeface="Josefin Sans"/>
                <a:ea typeface="Josefin Sans"/>
                <a:cs typeface="Josefin Sans"/>
                <a:sym typeface="Josefin Sans"/>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0"/>
        <p:cNvGrpSpPr/>
        <p:nvPr/>
      </p:nvGrpSpPr>
      <p:grpSpPr>
        <a:xfrm>
          <a:off x="0" y="0"/>
          <a:ext cx="0" cy="0"/>
          <a:chOff x="0" y="0"/>
          <a:chExt cx="0" cy="0"/>
        </a:xfrm>
      </p:grpSpPr>
      <p:sp>
        <p:nvSpPr>
          <p:cNvPr id="31" name="Google Shape;31;p9"/>
          <p:cNvSpPr txBox="1">
            <a:spLocks noGrp="1"/>
          </p:cNvSpPr>
          <p:nvPr>
            <p:ph type="body" idx="1"/>
          </p:nvPr>
        </p:nvSpPr>
        <p:spPr>
          <a:xfrm>
            <a:off x="719527" y="2253729"/>
            <a:ext cx="5501391" cy="1029117"/>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0"/>
              </a:spcBef>
              <a:spcAft>
                <a:spcPts val="0"/>
              </a:spcAft>
              <a:buClr>
                <a:srgbClr val="000000"/>
              </a:buClr>
              <a:buSzPts val="1800"/>
              <a:buFont typeface="Arial"/>
              <a:buNone/>
              <a:defRPr sz="1400" b="0" i="0" u="none" strike="noStrike" cap="none">
                <a:solidFill>
                  <a:srgbClr val="000000"/>
                </a:solidFill>
                <a:latin typeface="Open Sans"/>
                <a:ea typeface="Open Sans"/>
                <a:cs typeface="Open Sans"/>
                <a:sym typeface="Open Sans"/>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2" name="Google Shape;32;p9"/>
          <p:cNvSpPr txBox="1">
            <a:spLocks noGrp="1"/>
          </p:cNvSpPr>
          <p:nvPr>
            <p:ph type="body" idx="2"/>
          </p:nvPr>
        </p:nvSpPr>
        <p:spPr>
          <a:xfrm>
            <a:off x="719527" y="3860175"/>
            <a:ext cx="5501392" cy="1029117"/>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0"/>
              </a:spcBef>
              <a:spcAft>
                <a:spcPts val="0"/>
              </a:spcAft>
              <a:buClr>
                <a:srgbClr val="000000"/>
              </a:buClr>
              <a:buSzPts val="1800"/>
              <a:buFont typeface="Arial"/>
              <a:buNone/>
              <a:defRPr sz="1400" b="0" i="0" u="none" strike="noStrike" cap="none">
                <a:solidFill>
                  <a:srgbClr val="000000"/>
                </a:solidFill>
                <a:latin typeface="Open Sans"/>
                <a:ea typeface="Open Sans"/>
                <a:cs typeface="Open Sans"/>
                <a:sym typeface="Open Sans"/>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3" name="Google Shape;33;p9"/>
          <p:cNvSpPr txBox="1">
            <a:spLocks noGrp="1"/>
          </p:cNvSpPr>
          <p:nvPr>
            <p:ph type="body" idx="3"/>
          </p:nvPr>
        </p:nvSpPr>
        <p:spPr>
          <a:xfrm>
            <a:off x="2252272" y="5725422"/>
            <a:ext cx="3927422" cy="864224"/>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0"/>
              </a:spcBef>
              <a:spcAft>
                <a:spcPts val="0"/>
              </a:spcAft>
              <a:buClr>
                <a:srgbClr val="000000"/>
              </a:buClr>
              <a:buSzPts val="1800"/>
              <a:buFont typeface="Arial"/>
              <a:buNone/>
              <a:defRPr sz="1400" b="0" i="0" u="none" strike="noStrike" cap="none">
                <a:solidFill>
                  <a:srgbClr val="000000"/>
                </a:solidFill>
                <a:latin typeface="Open Sans"/>
                <a:ea typeface="Open Sans"/>
                <a:cs typeface="Open Sans"/>
                <a:sym typeface="Open Sans"/>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4" name="Google Shape;34;p9"/>
          <p:cNvSpPr txBox="1">
            <a:spLocks noGrp="1"/>
          </p:cNvSpPr>
          <p:nvPr>
            <p:ph type="body" idx="4"/>
          </p:nvPr>
        </p:nvSpPr>
        <p:spPr>
          <a:xfrm>
            <a:off x="719527" y="8629441"/>
            <a:ext cx="4557012" cy="1029117"/>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0"/>
              </a:spcBef>
              <a:spcAft>
                <a:spcPts val="0"/>
              </a:spcAft>
              <a:buClr>
                <a:srgbClr val="000000"/>
              </a:buClr>
              <a:buSzPts val="1800"/>
              <a:buFont typeface="Arial"/>
              <a:buNone/>
              <a:defRPr sz="1400" b="0" i="0" u="none" strike="noStrike" cap="none">
                <a:solidFill>
                  <a:srgbClr val="000000"/>
                </a:solidFill>
                <a:latin typeface="Open Sans"/>
                <a:ea typeface="Open Sans"/>
                <a:cs typeface="Open Sans"/>
                <a:sym typeface="Open Sans"/>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5" name="Google Shape;35;p9"/>
          <p:cNvSpPr txBox="1">
            <a:spLocks noGrp="1"/>
          </p:cNvSpPr>
          <p:nvPr>
            <p:ph type="body" idx="5"/>
          </p:nvPr>
        </p:nvSpPr>
        <p:spPr>
          <a:xfrm>
            <a:off x="2252272" y="6789745"/>
            <a:ext cx="3927422" cy="864224"/>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0"/>
              </a:spcBef>
              <a:spcAft>
                <a:spcPts val="0"/>
              </a:spcAft>
              <a:buClr>
                <a:srgbClr val="000000"/>
              </a:buClr>
              <a:buSzPts val="1800"/>
              <a:buFont typeface="Arial"/>
              <a:buNone/>
              <a:defRPr sz="1400" b="0" i="0" u="none" strike="noStrike" cap="none">
                <a:solidFill>
                  <a:srgbClr val="000000"/>
                </a:solidFill>
                <a:latin typeface="Open Sans"/>
                <a:ea typeface="Open Sans"/>
                <a:cs typeface="Open Sans"/>
                <a:sym typeface="Open Sans"/>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36" name="Google Shape;36;p9"/>
          <p:cNvSpPr>
            <a:spLocks noGrp="1"/>
          </p:cNvSpPr>
          <p:nvPr>
            <p:ph type="pic" idx="6"/>
          </p:nvPr>
        </p:nvSpPr>
        <p:spPr>
          <a:xfrm>
            <a:off x="5830888" y="255588"/>
            <a:ext cx="1319212" cy="1317625"/>
          </a:xfrm>
          <a:prstGeom prst="rect">
            <a:avLst/>
          </a:prstGeom>
          <a:noFill/>
          <a:ln>
            <a:noFill/>
          </a:ln>
        </p:spPr>
      </p:sp>
      <p:sp>
        <p:nvSpPr>
          <p:cNvPr id="37" name="Google Shape;37;p9"/>
          <p:cNvSpPr>
            <a:spLocks noGrp="1"/>
          </p:cNvSpPr>
          <p:nvPr>
            <p:ph type="pic" idx="7"/>
          </p:nvPr>
        </p:nvSpPr>
        <p:spPr>
          <a:xfrm>
            <a:off x="5463772" y="8918392"/>
            <a:ext cx="2053444" cy="884420"/>
          </a:xfrm>
          <a:prstGeom prst="rect">
            <a:avLst/>
          </a:prstGeom>
          <a:noFill/>
          <a:ln>
            <a:noFill/>
          </a:ln>
        </p:spPr>
      </p:sp>
      <p:sp>
        <p:nvSpPr>
          <p:cNvPr id="38" name="Google Shape;38;p9"/>
          <p:cNvSpPr txBox="1">
            <a:spLocks noGrp="1"/>
          </p:cNvSpPr>
          <p:nvPr>
            <p:ph type="body" idx="8"/>
          </p:nvPr>
        </p:nvSpPr>
        <p:spPr>
          <a:xfrm>
            <a:off x="329497" y="914400"/>
            <a:ext cx="5134275" cy="482183"/>
          </a:xfrm>
          <a:prstGeom prst="rect">
            <a:avLst/>
          </a:prstGeom>
          <a:noFill/>
          <a:ln>
            <a:noFill/>
          </a:ln>
        </p:spPr>
        <p:txBody>
          <a:bodyPr spcFirstLastPara="1" wrap="square" lIns="91425" tIns="91425" rIns="91425" bIns="91425" anchor="t" anchorCtr="0">
            <a:normAutofit/>
          </a:bodyPr>
          <a:lstStyle>
            <a:lvl1pPr marL="457200" marR="0" lvl="0" indent="-228600" algn="l" rtl="0">
              <a:lnSpc>
                <a:spcPct val="100000"/>
              </a:lnSpc>
              <a:spcBef>
                <a:spcPts val="0"/>
              </a:spcBef>
              <a:spcAft>
                <a:spcPts val="0"/>
              </a:spcAft>
              <a:buClr>
                <a:srgbClr val="000000"/>
              </a:buClr>
              <a:buSzPts val="1800"/>
              <a:buFont typeface="Arial"/>
              <a:buNone/>
              <a:defRPr sz="2000" b="0" i="0" u="none" strike="noStrike" cap="none">
                <a:solidFill>
                  <a:schemeClr val="lt1"/>
                </a:solidFill>
                <a:latin typeface="Josefin Sans"/>
                <a:ea typeface="Josefin Sans"/>
                <a:cs typeface="Josefin Sans"/>
                <a:sym typeface="Josefin Sans"/>
              </a:defRPr>
            </a:lvl1pPr>
            <a:lvl2pPr marL="914400" marR="0" lvl="1"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title"/>
          </p:nvPr>
        </p:nvSpPr>
        <p:spPr>
          <a:xfrm>
            <a:off x="534988" y="534988"/>
            <a:ext cx="6702425" cy="1944687"/>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5"/>
          <p:cNvSpPr txBox="1">
            <a:spLocks noGrp="1"/>
          </p:cNvSpPr>
          <p:nvPr>
            <p:ph type="body" idx="1"/>
          </p:nvPr>
        </p:nvSpPr>
        <p:spPr>
          <a:xfrm>
            <a:off x="534988" y="2678113"/>
            <a:ext cx="6702425" cy="638175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5"/>
          <p:cNvSpPr txBox="1">
            <a:spLocks noGrp="1"/>
          </p:cNvSpPr>
          <p:nvPr>
            <p:ph type="dt" idx="10"/>
          </p:nvPr>
        </p:nvSpPr>
        <p:spPr>
          <a:xfrm>
            <a:off x="534988" y="9323388"/>
            <a:ext cx="1747837" cy="53498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9" name="Google Shape;9;p5"/>
          <p:cNvSpPr txBox="1">
            <a:spLocks noGrp="1"/>
          </p:cNvSpPr>
          <p:nvPr>
            <p:ph type="ftr" idx="11"/>
          </p:nvPr>
        </p:nvSpPr>
        <p:spPr>
          <a:xfrm>
            <a:off x="2574925" y="9323388"/>
            <a:ext cx="2622550" cy="534987"/>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0" name="Google Shape;10;p5"/>
          <p:cNvSpPr txBox="1">
            <a:spLocks noGrp="1"/>
          </p:cNvSpPr>
          <p:nvPr>
            <p:ph type="sldNum" idx="12"/>
          </p:nvPr>
        </p:nvSpPr>
        <p:spPr>
          <a:xfrm>
            <a:off x="5489575" y="9323388"/>
            <a:ext cx="1747838" cy="53498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4"/>
        <p:cNvGrpSpPr/>
        <p:nvPr/>
      </p:nvGrpSpPr>
      <p:grpSpPr>
        <a:xfrm>
          <a:off x="0" y="0"/>
          <a:ext cx="0" cy="0"/>
          <a:chOff x="0" y="0"/>
          <a:chExt cx="0" cy="0"/>
        </a:xfrm>
      </p:grpSpPr>
      <p:sp>
        <p:nvSpPr>
          <p:cNvPr id="15" name="Google Shape;15;p7"/>
          <p:cNvSpPr/>
          <p:nvPr/>
        </p:nvSpPr>
        <p:spPr>
          <a:xfrm>
            <a:off x="-58150" y="-22850"/>
            <a:ext cx="7830600" cy="1564800"/>
          </a:xfrm>
          <a:prstGeom prst="rect">
            <a:avLst/>
          </a:prstGeom>
          <a:solidFill>
            <a:srgbClr val="64266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7"/>
          <p:cNvSpPr/>
          <p:nvPr/>
        </p:nvSpPr>
        <p:spPr>
          <a:xfrm>
            <a:off x="5638025" y="-22850"/>
            <a:ext cx="1661175" cy="2298175"/>
          </a:xfrm>
          <a:prstGeom prst="flowChartOffpageConnector">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chemeClr val="lt1"/>
              </a:highlight>
              <a:latin typeface="Arial"/>
              <a:ea typeface="Arial"/>
              <a:cs typeface="Arial"/>
              <a:sym typeface="Arial"/>
            </a:endParaRPr>
          </a:p>
        </p:txBody>
      </p:sp>
      <p:sp>
        <p:nvSpPr>
          <p:cNvPr id="17" name="Google Shape;17;p7"/>
          <p:cNvSpPr txBox="1"/>
          <p:nvPr/>
        </p:nvSpPr>
        <p:spPr>
          <a:xfrm>
            <a:off x="429837" y="284814"/>
            <a:ext cx="4876726" cy="651000"/>
          </a:xfrm>
          <a:prstGeom prst="rect">
            <a:avLst/>
          </a:prstGeom>
          <a:noFill/>
          <a:ln>
            <a:noFill/>
          </a:ln>
        </p:spPr>
        <p:txBody>
          <a:bodyPr spcFirstLastPara="1" wrap="square" lIns="91425" tIns="91425" rIns="91425" bIns="91425" anchor="b" anchorCtr="0">
            <a:normAutofit/>
          </a:bodyPr>
          <a:lstStyle/>
          <a:p>
            <a:pPr marL="0" marR="0" lvl="0" indent="0" algn="l" rtl="0">
              <a:lnSpc>
                <a:spcPct val="100000"/>
              </a:lnSpc>
              <a:spcBef>
                <a:spcPts val="0"/>
              </a:spcBef>
              <a:spcAft>
                <a:spcPts val="0"/>
              </a:spcAft>
              <a:buClr>
                <a:srgbClr val="000000"/>
              </a:buClr>
              <a:buSzPts val="5200"/>
              <a:buFont typeface="Arial"/>
              <a:buNone/>
            </a:pPr>
            <a:r>
              <a:rPr lang="en-US" sz="2800" b="1" i="0" u="none" strike="noStrike" cap="none">
                <a:solidFill>
                  <a:schemeClr val="lt1"/>
                </a:solidFill>
                <a:latin typeface="Josefin Sans"/>
                <a:ea typeface="Josefin Sans"/>
                <a:cs typeface="Josefin Sans"/>
                <a:sym typeface="Josefin Sans"/>
              </a:rPr>
              <a:t>AIM Impact Statement</a:t>
            </a:r>
            <a:endParaRPr/>
          </a:p>
        </p:txBody>
      </p:sp>
      <p:sp>
        <p:nvSpPr>
          <p:cNvPr id="18" name="Google Shape;18;p7"/>
          <p:cNvSpPr/>
          <p:nvPr/>
        </p:nvSpPr>
        <p:spPr>
          <a:xfrm>
            <a:off x="786400" y="8154873"/>
            <a:ext cx="2075700" cy="354000"/>
          </a:xfrm>
          <a:prstGeom prst="rect">
            <a:avLst/>
          </a:prstGeom>
          <a:solidFill>
            <a:srgbClr val="6426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Josefin Sans"/>
                <a:ea typeface="Josefin Sans"/>
                <a:cs typeface="Josefin Sans"/>
                <a:sym typeface="Josefin Sans"/>
              </a:rPr>
              <a:t>Looking Ahead</a:t>
            </a:r>
            <a:endParaRPr sz="1800" b="0" i="0" u="none" strike="noStrike" cap="none">
              <a:solidFill>
                <a:schemeClr val="lt1"/>
              </a:solidFill>
              <a:latin typeface="Josefin Sans"/>
              <a:ea typeface="Josefin Sans"/>
              <a:cs typeface="Josefin Sans"/>
              <a:sym typeface="Josefin Sans"/>
            </a:endParaRPr>
          </a:p>
        </p:txBody>
      </p:sp>
      <p:sp>
        <p:nvSpPr>
          <p:cNvPr id="19" name="Google Shape;19;p7"/>
          <p:cNvSpPr/>
          <p:nvPr/>
        </p:nvSpPr>
        <p:spPr>
          <a:xfrm>
            <a:off x="786400" y="5045361"/>
            <a:ext cx="2075700" cy="354000"/>
          </a:xfrm>
          <a:prstGeom prst="rect">
            <a:avLst/>
          </a:prstGeom>
          <a:solidFill>
            <a:srgbClr val="6426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Josefin Sans"/>
                <a:ea typeface="Josefin Sans"/>
                <a:cs typeface="Josefin Sans"/>
                <a:sym typeface="Josefin Sans"/>
              </a:rPr>
              <a:t>Progress</a:t>
            </a:r>
            <a:endParaRPr sz="1800" b="0" i="0" u="none" strike="noStrike" cap="none">
              <a:solidFill>
                <a:schemeClr val="lt1"/>
              </a:solidFill>
              <a:latin typeface="Josefin Sans"/>
              <a:ea typeface="Josefin Sans"/>
              <a:cs typeface="Josefin Sans"/>
              <a:sym typeface="Josefin Sans"/>
            </a:endParaRPr>
          </a:p>
        </p:txBody>
      </p:sp>
      <p:sp>
        <p:nvSpPr>
          <p:cNvPr id="20" name="Google Shape;20;p7"/>
          <p:cNvSpPr/>
          <p:nvPr/>
        </p:nvSpPr>
        <p:spPr>
          <a:xfrm>
            <a:off x="786400" y="3339435"/>
            <a:ext cx="2075700" cy="354000"/>
          </a:xfrm>
          <a:prstGeom prst="rect">
            <a:avLst/>
          </a:prstGeom>
          <a:solidFill>
            <a:srgbClr val="6426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Josefin Sans"/>
                <a:ea typeface="Josefin Sans"/>
                <a:cs typeface="Josefin Sans"/>
                <a:sym typeface="Josefin Sans"/>
              </a:rPr>
              <a:t>Intervention</a:t>
            </a:r>
            <a:endParaRPr sz="1800" b="0" i="0" u="none" strike="noStrike" cap="none">
              <a:solidFill>
                <a:schemeClr val="lt1"/>
              </a:solidFill>
              <a:latin typeface="Josefin Sans"/>
              <a:ea typeface="Josefin Sans"/>
              <a:cs typeface="Josefin Sans"/>
              <a:sym typeface="Josefin Sans"/>
            </a:endParaRPr>
          </a:p>
        </p:txBody>
      </p:sp>
      <p:sp>
        <p:nvSpPr>
          <p:cNvPr id="21" name="Google Shape;21;p7"/>
          <p:cNvSpPr/>
          <p:nvPr/>
        </p:nvSpPr>
        <p:spPr>
          <a:xfrm>
            <a:off x="786400" y="1834100"/>
            <a:ext cx="2345100" cy="354000"/>
          </a:xfrm>
          <a:prstGeom prst="rect">
            <a:avLst/>
          </a:prstGeom>
          <a:solidFill>
            <a:srgbClr val="6426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Josefin Sans"/>
                <a:ea typeface="Josefin Sans"/>
                <a:cs typeface="Josefin Sans"/>
                <a:sym typeface="Josefin Sans"/>
              </a:rPr>
              <a:t>Problem Statement</a:t>
            </a:r>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aferbirth.org/aim-data/impact-statement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1"/>
          <p:cNvSpPr txBox="1">
            <a:spLocks noGrp="1"/>
          </p:cNvSpPr>
          <p:nvPr>
            <p:ph type="title" idx="4294967295"/>
          </p:nvPr>
        </p:nvSpPr>
        <p:spPr>
          <a:xfrm>
            <a:off x="281353" y="381837"/>
            <a:ext cx="4160018" cy="40011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642667"/>
                </a:solidFill>
                <a:effectLst/>
                <a:uLnTx/>
                <a:uFillTx/>
                <a:latin typeface="Josefin Sans"/>
                <a:ea typeface="Josefin Sans"/>
                <a:cs typeface="Josefin Sans"/>
                <a:sym typeface="Josefin Sans"/>
              </a:rPr>
              <a:t>How to Use this Template</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4" name="Google Shape;44;p1"/>
          <p:cNvSpPr txBox="1"/>
          <p:nvPr/>
        </p:nvSpPr>
        <p:spPr>
          <a:xfrm>
            <a:off x="381837" y="834013"/>
            <a:ext cx="6913200" cy="501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Open Sans"/>
                <a:ea typeface="Open Sans"/>
                <a:cs typeface="Open Sans"/>
                <a:sym typeface="Open Sans"/>
              </a:rPr>
              <a:t>This template is intended to help AIM participating entities create </a:t>
            </a:r>
            <a:r>
              <a:rPr lang="en-US" sz="1600" b="0" i="0" u="none" strike="noStrike" cap="none" dirty="0">
                <a:solidFill>
                  <a:srgbClr val="000000"/>
                </a:solidFill>
                <a:latin typeface="Open Sans"/>
                <a:ea typeface="Open Sans"/>
                <a:cs typeface="Open Sans"/>
                <a:sym typeface="Open San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a visually engaging 1-pager </a:t>
            </a:r>
            <a:r>
              <a:rPr lang="en-US" sz="1600" b="0" i="0" u="none" strike="noStrike" cap="none" dirty="0">
                <a:solidFill>
                  <a:srgbClr val="000000"/>
                </a:solidFill>
                <a:latin typeface="Open Sans"/>
                <a:ea typeface="Open Sans"/>
                <a:cs typeface="Open Sans"/>
                <a:sym typeface="Open Sans"/>
              </a:rPr>
              <a:t>of their AIM impact statement. </a:t>
            </a:r>
            <a:endParaRPr sz="1600" b="0" i="0" u="none" strike="noStrike" cap="none" dirty="0">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None/>
            </a:pPr>
            <a:endParaRPr sz="1600" dirty="0">
              <a:latin typeface="Open Sans"/>
              <a:ea typeface="Open Sans"/>
              <a:cs typeface="Open Sans"/>
              <a:sym typeface="Open Sans"/>
            </a:endParaRPr>
          </a:p>
          <a:p>
            <a:pPr marL="0" marR="0" lvl="0" indent="0" algn="l" rtl="0">
              <a:lnSpc>
                <a:spcPct val="100000"/>
              </a:lnSpc>
              <a:spcBef>
                <a:spcPts val="0"/>
              </a:spcBef>
              <a:spcAft>
                <a:spcPts val="0"/>
              </a:spcAft>
              <a:buNone/>
            </a:pPr>
            <a:r>
              <a:rPr lang="en-US" sz="1600" b="0" i="0" u="none" strike="noStrike" cap="none" dirty="0">
                <a:solidFill>
                  <a:srgbClr val="000000"/>
                </a:solidFill>
                <a:latin typeface="Open Sans"/>
                <a:ea typeface="Open Sans"/>
                <a:cs typeface="Open Sans"/>
                <a:sym typeface="Open Sans"/>
              </a:rPr>
              <a:t>Once you have finalized your impact statement, you can copy &amp; paste the text into this template for use on your website, newsletter, or in communications with staff and external stakeholders. There </a:t>
            </a:r>
            <a:r>
              <a:rPr lang="en-US" sz="1600" dirty="0">
                <a:latin typeface="Open Sans"/>
                <a:ea typeface="Open Sans"/>
                <a:cs typeface="Open Sans"/>
                <a:sym typeface="Open Sans"/>
              </a:rPr>
              <a:t>are </a:t>
            </a:r>
            <a:r>
              <a:rPr lang="en-US" sz="1600" b="0" i="0" u="none" strike="noStrike" cap="none" dirty="0">
                <a:solidFill>
                  <a:srgbClr val="000000"/>
                </a:solidFill>
                <a:latin typeface="Open Sans"/>
                <a:ea typeface="Open Sans"/>
                <a:cs typeface="Open Sans"/>
                <a:sym typeface="Open Sans"/>
              </a:rPr>
              <a:t>examples for a standard impact statement and a </a:t>
            </a:r>
            <a:r>
              <a:rPr lang="en-US" sz="1600" b="0" i="0" u="none" strike="noStrike" cap="none" dirty="0">
                <a:solidFill>
                  <a:srgbClr val="000000"/>
                </a:solidFill>
                <a:latin typeface="Open Sans"/>
                <a:ea typeface="Open Sans"/>
                <a:cs typeface="Open Sans"/>
                <a:sym typeface="Open San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preliminary </a:t>
            </a:r>
            <a:r>
              <a:rPr lang="en-US" sz="1600" dirty="0">
                <a:latin typeface="Open Sans"/>
                <a:ea typeface="Open Sans"/>
                <a:cs typeface="Open Sans"/>
                <a:sym typeface="Open San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impact </a:t>
            </a:r>
            <a:r>
              <a:rPr lang="en-US" sz="1600" b="0" i="0" u="none" strike="noStrike" cap="none" dirty="0">
                <a:solidFill>
                  <a:srgbClr val="000000"/>
                </a:solidFill>
                <a:latin typeface="Open Sans"/>
                <a:ea typeface="Open Sans"/>
                <a:cs typeface="Open Sans"/>
                <a:sym typeface="Open San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statement. </a:t>
            </a:r>
            <a:endParaRPr dirty="0"/>
          </a:p>
          <a:p>
            <a:pPr marL="0" marR="0" lvl="0" indent="0" algn="l" rtl="0">
              <a:lnSpc>
                <a:spcPct val="100000"/>
              </a:lnSpc>
              <a:spcBef>
                <a:spcPts val="0"/>
              </a:spcBef>
              <a:spcAft>
                <a:spcPts val="0"/>
              </a:spcAft>
              <a:buNone/>
            </a:pPr>
            <a:endParaRPr sz="1600" b="0" i="0" u="none" strike="noStrike" cap="none" dirty="0">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None/>
            </a:pPr>
            <a:r>
              <a:rPr lang="en-US" sz="1600" b="0" i="0" u="none" strike="noStrike" cap="none" dirty="0">
                <a:solidFill>
                  <a:srgbClr val="000000"/>
                </a:solidFill>
                <a:latin typeface="Open Sans"/>
                <a:ea typeface="Open Sans"/>
                <a:cs typeface="Open Sans"/>
                <a:sym typeface="Open Sans"/>
              </a:rPr>
              <a:t>Please refer to the </a:t>
            </a:r>
            <a:r>
              <a:rPr lang="en-US" sz="1600" b="0" i="0" u="sng" strike="noStrike" cap="none" dirty="0">
                <a:solidFill>
                  <a:srgbClr val="0000FF"/>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2026 AIM Impact </a:t>
            </a:r>
            <a:r>
              <a:rPr lang="en-US" sz="1600" b="0" i="0" u="sng" strike="noStrike" cap="none" dirty="0">
                <a:solidFill>
                  <a:srgbClr val="0000FF"/>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Statement</a:t>
            </a:r>
            <a:r>
              <a:rPr lang="en-US" sz="1600" b="0" i="0" u="sng" strike="noStrike" cap="none" dirty="0">
                <a:solidFill>
                  <a:srgbClr val="0000FF"/>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 Guide</a:t>
            </a:r>
            <a:r>
              <a:rPr lang="en-US" sz="1600" b="0" i="0" u="none" strike="noStrike" cap="none" dirty="0">
                <a:solidFill>
                  <a:srgbClr val="000000"/>
                </a:solidFill>
                <a:latin typeface="Open Sans"/>
                <a:ea typeface="Open Sans"/>
                <a:cs typeface="Open Sans"/>
                <a:sym typeface="Open Sans"/>
              </a:rPr>
              <a:t> for instructions for developing impact statements. </a:t>
            </a:r>
            <a:endParaRPr dirty="0"/>
          </a:p>
          <a:p>
            <a:pPr marL="0" marR="0" lvl="0" indent="0" algn="l" rtl="0">
              <a:lnSpc>
                <a:spcPct val="100000"/>
              </a:lnSpc>
              <a:spcBef>
                <a:spcPts val="0"/>
              </a:spcBef>
              <a:spcAft>
                <a:spcPts val="0"/>
              </a:spcAft>
              <a:buNone/>
            </a:pPr>
            <a:endParaRPr sz="1600" b="0" i="0" u="none" strike="noStrike" cap="none" dirty="0">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None/>
            </a:pPr>
            <a:r>
              <a:rPr lang="en-US" sz="1600" b="0" i="0" u="none" strike="noStrike" cap="none" dirty="0">
                <a:solidFill>
                  <a:srgbClr val="000000"/>
                </a:solidFill>
                <a:latin typeface="Open Sans"/>
                <a:ea typeface="Open Sans"/>
                <a:cs typeface="Open Sans"/>
                <a:sym typeface="Open Sans"/>
              </a:rPr>
              <a:t>For AIM patient safety bundle graphics and guidance around their use, please see the </a:t>
            </a:r>
            <a:r>
              <a:rPr lang="en-US" sz="1600" b="0" i="0" u="none" strike="noStrike" cap="none" dirty="0">
                <a:solidFill>
                  <a:srgbClr val="000000"/>
                </a:solidFill>
                <a:latin typeface="Open Sans"/>
                <a:ea typeface="Open Sans"/>
                <a:cs typeface="Open Sans"/>
                <a:sym typeface="Open San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AIM Promotional Toolkit. </a:t>
            </a:r>
            <a:endParaRPr dirty="0"/>
          </a:p>
          <a:p>
            <a:pPr marL="0" marR="0" lvl="0" indent="0" algn="l" rtl="0">
              <a:lnSpc>
                <a:spcPct val="100000"/>
              </a:lnSpc>
              <a:spcBef>
                <a:spcPts val="0"/>
              </a:spcBef>
              <a:spcAft>
                <a:spcPts val="0"/>
              </a:spcAft>
              <a:buNone/>
            </a:pPr>
            <a:endParaRPr sz="1600" b="0" i="0" u="none" strike="noStrike" cap="none" dirty="0">
              <a:solidFill>
                <a:srgbClr val="000000"/>
              </a:solidFill>
              <a:highlight>
                <a:srgbClr val="FFFF00"/>
              </a:highlight>
              <a:latin typeface="Open Sans"/>
              <a:ea typeface="Open Sans"/>
              <a:cs typeface="Open Sans"/>
              <a:sym typeface="Open Sans"/>
            </a:endParaRPr>
          </a:p>
          <a:p>
            <a:pPr marL="0" marR="0" lvl="0" indent="0" algn="l" rtl="0">
              <a:lnSpc>
                <a:spcPct val="100000"/>
              </a:lnSpc>
              <a:spcBef>
                <a:spcPts val="0"/>
              </a:spcBef>
              <a:spcAft>
                <a:spcPts val="0"/>
              </a:spcAft>
              <a:buNone/>
            </a:pPr>
            <a:r>
              <a:rPr lang="en-US" sz="1600" b="0" i="0" u="none" strike="noStrike" cap="none" dirty="0">
                <a:solidFill>
                  <a:srgbClr val="000000"/>
                </a:solidFill>
                <a:latin typeface="Open Sans"/>
                <a:ea typeface="Open Sans"/>
                <a:cs typeface="Open Sans"/>
                <a:sym typeface="Open Sans"/>
              </a:rPr>
              <a:t>If you need more space for each section, you can adjust the text boxes in the Slide Master under the View </a:t>
            </a:r>
            <a:r>
              <a:rPr lang="en-US" sz="1600" b="0" i="0" u="none" strike="noStrike" cap="none" dirty="0">
                <a:solidFill>
                  <a:srgbClr val="000000"/>
                </a:solidFill>
                <a:latin typeface="Open Sans"/>
                <a:ea typeface="Open Sans"/>
                <a:cs typeface="Open Sans"/>
                <a:sym typeface="Open San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menu</a:t>
            </a:r>
            <a:r>
              <a:rPr lang="en-US" sz="1600" b="0" i="0" u="none" strike="noStrike" cap="none" dirty="0">
                <a:solidFill>
                  <a:srgbClr val="000000"/>
                </a:solidFill>
                <a:latin typeface="Open Sans"/>
                <a:ea typeface="Open Sans"/>
                <a:cs typeface="Open Sans"/>
                <a:sym typeface="Open Sans"/>
              </a:rPr>
              <a:t>.</a:t>
            </a:r>
            <a:endParaRPr sz="1600" b="0" i="0" u="none" strike="noStrike" cap="none" dirty="0">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None/>
            </a:pPr>
            <a:endParaRPr sz="1600" dirty="0">
              <a:latin typeface="Open Sans"/>
              <a:ea typeface="Open Sans"/>
              <a:cs typeface="Open Sans"/>
              <a:sym typeface="Open Sans"/>
            </a:endParaRPr>
          </a:p>
          <a:p>
            <a:pPr marL="0" marR="0" lvl="0" indent="0" algn="l" rtl="0">
              <a:lnSpc>
                <a:spcPct val="100000"/>
              </a:lnSpc>
              <a:spcBef>
                <a:spcPts val="0"/>
              </a:spcBef>
              <a:spcAft>
                <a:spcPts val="0"/>
              </a:spcAft>
              <a:buNone/>
            </a:pPr>
            <a:r>
              <a:rPr lang="en-US" sz="1600" dirty="0">
                <a:latin typeface="Open Sans"/>
                <a:ea typeface="Open Sans"/>
                <a:cs typeface="Open Sans"/>
                <a:sym typeface="Open Sans"/>
              </a:rPr>
              <a:t>Once content is complete, download the slide as a PDF either through File &gt; Save As or through the Acrobat “Create a PDF” extension.</a:t>
            </a:r>
            <a:endParaRPr sz="1600" dirty="0">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
          <a:extLst>
            <a:ext uri="{FF2B5EF4-FFF2-40B4-BE49-F238E27FC236}">
              <a16:creationId xmlns:a16="http://schemas.microsoft.com/office/drawing/2014/main" id="{DFD25893-C1C7-0731-558B-66B3087CE4E7}"/>
            </a:ext>
          </a:extLst>
        </p:cNvPr>
        <p:cNvGrpSpPr/>
        <p:nvPr/>
      </p:nvGrpSpPr>
      <p:grpSpPr>
        <a:xfrm>
          <a:off x="0" y="0"/>
          <a:ext cx="0" cy="0"/>
          <a:chOff x="0" y="0"/>
          <a:chExt cx="0" cy="0"/>
        </a:xfrm>
      </p:grpSpPr>
      <p:sp>
        <p:nvSpPr>
          <p:cNvPr id="49" name="Google Shape;49;p2">
            <a:extLst>
              <a:ext uri="{FF2B5EF4-FFF2-40B4-BE49-F238E27FC236}">
                <a16:creationId xmlns:a16="http://schemas.microsoft.com/office/drawing/2014/main" id="{DCBECCDC-6734-A386-50DD-76FCB077D3D1}"/>
              </a:ext>
              <a:ext uri="{C183D7F6-B498-43B3-948B-1728B52AA6E4}">
                <adec:decorative xmlns:adec="http://schemas.microsoft.com/office/drawing/2017/decorative" val="1"/>
              </a:ext>
            </a:extLst>
          </p:cNvPr>
          <p:cNvSpPr/>
          <p:nvPr/>
        </p:nvSpPr>
        <p:spPr>
          <a:xfrm>
            <a:off x="-58150" y="-22850"/>
            <a:ext cx="7830600" cy="1564800"/>
          </a:xfrm>
          <a:prstGeom prst="rect">
            <a:avLst/>
          </a:prstGeom>
          <a:solidFill>
            <a:srgbClr val="64266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5" name="Google Shape;65;p2">
            <a:extLst>
              <a:ext uri="{FF2B5EF4-FFF2-40B4-BE49-F238E27FC236}">
                <a16:creationId xmlns:a16="http://schemas.microsoft.com/office/drawing/2014/main" id="{62A0E77C-2CFB-1494-D8FC-DD3B1BE36015}"/>
              </a:ext>
              <a:ext uri="{C183D7F6-B498-43B3-948B-1728B52AA6E4}">
                <adec:decorative xmlns:adec="http://schemas.microsoft.com/office/drawing/2017/decorative" val="1"/>
              </a:ext>
            </a:extLst>
          </p:cNvPr>
          <p:cNvCxnSpPr>
            <a:stCxn id="64" idx="1"/>
          </p:cNvCxnSpPr>
          <p:nvPr/>
        </p:nvCxnSpPr>
        <p:spPr>
          <a:xfrm rot="10800000">
            <a:off x="3131627" y="2011073"/>
            <a:ext cx="2319000" cy="1028700"/>
          </a:xfrm>
          <a:prstGeom prst="straightConnector1">
            <a:avLst/>
          </a:prstGeom>
          <a:noFill/>
          <a:ln w="9525" cap="flat" cmpd="sng">
            <a:solidFill>
              <a:srgbClr val="202020"/>
            </a:solidFill>
            <a:prstDash val="solid"/>
            <a:round/>
            <a:headEnd type="none" w="sm" len="sm"/>
            <a:tailEnd type="triangle" w="med" len="med"/>
          </a:ln>
        </p:spPr>
      </p:cxnSp>
      <p:cxnSp>
        <p:nvCxnSpPr>
          <p:cNvPr id="66" name="Google Shape;66;p2">
            <a:extLst>
              <a:ext uri="{FF2B5EF4-FFF2-40B4-BE49-F238E27FC236}">
                <a16:creationId xmlns:a16="http://schemas.microsoft.com/office/drawing/2014/main" id="{92752199-ED84-5F07-0FA1-1784DBB71A2A}"/>
              </a:ext>
              <a:ext uri="{C183D7F6-B498-43B3-948B-1728B52AA6E4}">
                <adec:decorative xmlns:adec="http://schemas.microsoft.com/office/drawing/2017/decorative" val="1"/>
              </a:ext>
            </a:extLst>
          </p:cNvPr>
          <p:cNvCxnSpPr/>
          <p:nvPr/>
        </p:nvCxnSpPr>
        <p:spPr>
          <a:xfrm flipH="1">
            <a:off x="2862100" y="3385881"/>
            <a:ext cx="2575725" cy="131042"/>
          </a:xfrm>
          <a:prstGeom prst="straightConnector1">
            <a:avLst/>
          </a:prstGeom>
          <a:noFill/>
          <a:ln w="9525" cap="flat" cmpd="sng">
            <a:solidFill>
              <a:srgbClr val="202020"/>
            </a:solidFill>
            <a:prstDash val="solid"/>
            <a:round/>
            <a:headEnd type="none" w="sm" len="sm"/>
            <a:tailEnd type="triangle" w="med" len="med"/>
          </a:ln>
        </p:spPr>
      </p:cxnSp>
      <p:cxnSp>
        <p:nvCxnSpPr>
          <p:cNvPr id="63" name="Google Shape;63;p2">
            <a:extLst>
              <a:ext uri="{FF2B5EF4-FFF2-40B4-BE49-F238E27FC236}">
                <a16:creationId xmlns:a16="http://schemas.microsoft.com/office/drawing/2014/main" id="{AD7FA889-C998-6F11-5957-788DC6CF7E7C}"/>
              </a:ext>
              <a:ext uri="{C183D7F6-B498-43B3-948B-1728B52AA6E4}">
                <adec:decorative xmlns:adec="http://schemas.microsoft.com/office/drawing/2017/decorative" val="1"/>
              </a:ext>
            </a:extLst>
          </p:cNvPr>
          <p:cNvCxnSpPr>
            <a:stCxn id="62" idx="1"/>
          </p:cNvCxnSpPr>
          <p:nvPr/>
        </p:nvCxnSpPr>
        <p:spPr>
          <a:xfrm flipH="1">
            <a:off x="2862050" y="5043130"/>
            <a:ext cx="995100" cy="188400"/>
          </a:xfrm>
          <a:prstGeom prst="straightConnector1">
            <a:avLst/>
          </a:prstGeom>
          <a:noFill/>
          <a:ln w="9525" cap="flat" cmpd="sng">
            <a:solidFill>
              <a:srgbClr val="202020"/>
            </a:solidFill>
            <a:prstDash val="solid"/>
            <a:round/>
            <a:headEnd type="none" w="sm" len="sm"/>
            <a:tailEnd type="triangle" w="med" len="med"/>
          </a:ln>
        </p:spPr>
      </p:cxnSp>
      <p:cxnSp>
        <p:nvCxnSpPr>
          <p:cNvPr id="68" name="Google Shape;68;p2">
            <a:extLst>
              <a:ext uri="{FF2B5EF4-FFF2-40B4-BE49-F238E27FC236}">
                <a16:creationId xmlns:a16="http://schemas.microsoft.com/office/drawing/2014/main" id="{846B3A0B-9838-1B29-5482-1E50F6947C31}"/>
              </a:ext>
              <a:ext uri="{C183D7F6-B498-43B3-948B-1728B52AA6E4}">
                <adec:decorative xmlns:adec="http://schemas.microsoft.com/office/drawing/2017/decorative" val="1"/>
              </a:ext>
            </a:extLst>
          </p:cNvPr>
          <p:cNvCxnSpPr>
            <a:stCxn id="67" idx="1"/>
          </p:cNvCxnSpPr>
          <p:nvPr/>
        </p:nvCxnSpPr>
        <p:spPr>
          <a:xfrm rot="10800000">
            <a:off x="2862022" y="8334458"/>
            <a:ext cx="1079400" cy="146400"/>
          </a:xfrm>
          <a:prstGeom prst="straightConnector1">
            <a:avLst/>
          </a:prstGeom>
          <a:noFill/>
          <a:ln w="9525" cap="flat" cmpd="sng">
            <a:solidFill>
              <a:srgbClr val="202020"/>
            </a:solidFill>
            <a:prstDash val="solid"/>
            <a:round/>
            <a:headEnd type="none" w="sm" len="sm"/>
            <a:tailEnd type="triangle" w="med" len="med"/>
          </a:ln>
        </p:spPr>
      </p:cxnSp>
      <p:cxnSp>
        <p:nvCxnSpPr>
          <p:cNvPr id="78" name="Google Shape;78;p2">
            <a:extLst>
              <a:ext uri="{FF2B5EF4-FFF2-40B4-BE49-F238E27FC236}">
                <a16:creationId xmlns:a16="http://schemas.microsoft.com/office/drawing/2014/main" id="{1A44BD89-1FDC-5478-226F-75B76B87F227}"/>
              </a:ext>
              <a:ext uri="{C183D7F6-B498-43B3-948B-1728B52AA6E4}">
                <adec:decorative xmlns:adec="http://schemas.microsoft.com/office/drawing/2017/decorative" val="1"/>
              </a:ext>
            </a:extLst>
          </p:cNvPr>
          <p:cNvCxnSpPr>
            <a:cxnSpLocks/>
            <a:stCxn id="76" idx="3"/>
            <a:endCxn id="73" idx="1"/>
          </p:cNvCxnSpPr>
          <p:nvPr/>
        </p:nvCxnSpPr>
        <p:spPr>
          <a:xfrm rot="10800000" flipH="1">
            <a:off x="5487140" y="9517701"/>
            <a:ext cx="384000" cy="38700"/>
          </a:xfrm>
          <a:prstGeom prst="straightConnector1">
            <a:avLst/>
          </a:prstGeom>
          <a:noFill/>
          <a:ln w="9525" cap="flat" cmpd="sng">
            <a:solidFill>
              <a:srgbClr val="202020"/>
            </a:solidFill>
            <a:prstDash val="solid"/>
            <a:round/>
            <a:headEnd type="none" w="sm" len="sm"/>
            <a:tailEnd type="triangle" w="med" len="med"/>
          </a:ln>
        </p:spPr>
      </p:cxnSp>
      <p:pic>
        <p:nvPicPr>
          <p:cNvPr id="73" name="Google Shape;73;p2">
            <a:extLst>
              <a:ext uri="{FF2B5EF4-FFF2-40B4-BE49-F238E27FC236}">
                <a16:creationId xmlns:a16="http://schemas.microsoft.com/office/drawing/2014/main" id="{961AFA7F-085F-AC49-7FE5-11FEDD551AF5}"/>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871238" y="9145736"/>
            <a:ext cx="1397700" cy="744138"/>
          </a:xfrm>
          <a:prstGeom prst="rect">
            <a:avLst/>
          </a:prstGeom>
          <a:noFill/>
          <a:ln>
            <a:noFill/>
          </a:ln>
        </p:spPr>
      </p:pic>
      <p:sp>
        <p:nvSpPr>
          <p:cNvPr id="74" name="Google Shape;74;p2">
            <a:extLst>
              <a:ext uri="{FF2B5EF4-FFF2-40B4-BE49-F238E27FC236}">
                <a16:creationId xmlns:a16="http://schemas.microsoft.com/office/drawing/2014/main" id="{94E18B54-F3DC-D396-3052-9EA336AFE30E}"/>
              </a:ext>
              <a:ext uri="{C183D7F6-B498-43B3-948B-1728B52AA6E4}">
                <adec:decorative xmlns:adec="http://schemas.microsoft.com/office/drawing/2017/decorative" val="0"/>
              </a:ext>
            </a:extLst>
          </p:cNvPr>
          <p:cNvSpPr>
            <a:spLocks noGrp="1"/>
          </p:cNvSpPr>
          <p:nvPr>
            <p:ph type="title" idx="4294967295"/>
          </p:nvPr>
        </p:nvSpPr>
        <p:spPr>
          <a:xfrm>
            <a:off x="1106403" y="125747"/>
            <a:ext cx="3533112" cy="356529"/>
          </a:xfrm>
          <a:prstGeom prst="rect">
            <a:avLst/>
          </a:prstGeom>
          <a:solidFill>
            <a:srgbClr val="00249C"/>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lvl="0" algn="ctr">
              <a:defRPr/>
            </a:pPr>
            <a:r>
              <a:rPr lang="en-US" b="1" dirty="0">
                <a:solidFill>
                  <a:schemeClr val="lt1"/>
                </a:solidFill>
              </a:rPr>
              <a:t>EXAMPLE: STANDARD</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 name="Google Shape;50;p2">
            <a:extLst>
              <a:ext uri="{FF2B5EF4-FFF2-40B4-BE49-F238E27FC236}">
                <a16:creationId xmlns:a16="http://schemas.microsoft.com/office/drawing/2014/main" id="{E91A4411-55F1-6640-572A-03F9CF86C087}"/>
              </a:ext>
            </a:extLst>
          </p:cNvPr>
          <p:cNvSpPr txBox="1"/>
          <p:nvPr/>
        </p:nvSpPr>
        <p:spPr>
          <a:xfrm>
            <a:off x="729250" y="452775"/>
            <a:ext cx="5845800" cy="651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900"/>
              <a:buFont typeface="Arial"/>
              <a:buNone/>
            </a:pPr>
            <a:r>
              <a:rPr lang="en-US" sz="2900" b="1" i="0" u="none" strike="noStrike" cap="none" dirty="0">
                <a:solidFill>
                  <a:srgbClr val="FFFFFF"/>
                </a:solidFill>
                <a:latin typeface="Josefin Sans"/>
                <a:ea typeface="Josefin Sans"/>
                <a:cs typeface="Josefin Sans"/>
                <a:sym typeface="Josefin Sans"/>
              </a:rPr>
              <a:t>AIM Impact Statement</a:t>
            </a:r>
            <a:endParaRPr sz="2900" b="1" i="0" u="none" strike="noStrike" cap="none" dirty="0">
              <a:solidFill>
                <a:srgbClr val="FFFFFF"/>
              </a:solidFill>
              <a:latin typeface="Josefin Sans"/>
              <a:ea typeface="Josefin Sans"/>
              <a:cs typeface="Josefin Sans"/>
              <a:sym typeface="Josefin Sans"/>
            </a:endParaRPr>
          </a:p>
        </p:txBody>
      </p:sp>
      <p:sp>
        <p:nvSpPr>
          <p:cNvPr id="4" name="Google Shape;52;p2">
            <a:extLst>
              <a:ext uri="{FF2B5EF4-FFF2-40B4-BE49-F238E27FC236}">
                <a16:creationId xmlns:a16="http://schemas.microsoft.com/office/drawing/2014/main" id="{79EE50D0-E38E-7240-AAF7-E83084268CDD}"/>
              </a:ext>
            </a:extLst>
          </p:cNvPr>
          <p:cNvSpPr txBox="1"/>
          <p:nvPr/>
        </p:nvSpPr>
        <p:spPr>
          <a:xfrm>
            <a:off x="729250" y="890925"/>
            <a:ext cx="4448100" cy="651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dirty="0">
                <a:solidFill>
                  <a:srgbClr val="FFFFFF"/>
                </a:solidFill>
                <a:latin typeface="Josefin Sans"/>
                <a:ea typeface="Josefin Sans"/>
                <a:cs typeface="Josefin Sans"/>
                <a:sym typeface="Josefin Sans"/>
              </a:rPr>
              <a:t>State/Jurisdiction: ABC</a:t>
            </a:r>
            <a:endParaRPr sz="2100" b="0" i="0" u="none" strike="noStrike" cap="none" dirty="0">
              <a:solidFill>
                <a:srgbClr val="FFFFFF"/>
              </a:solidFill>
              <a:latin typeface="Josefin Sans"/>
              <a:ea typeface="Josefin Sans"/>
              <a:cs typeface="Josefin Sans"/>
              <a:sym typeface="Josefin Sans"/>
            </a:endParaRPr>
          </a:p>
        </p:txBody>
      </p:sp>
      <p:sp>
        <p:nvSpPr>
          <p:cNvPr id="75" name="Google Shape;75;p2">
            <a:extLst>
              <a:ext uri="{FF2B5EF4-FFF2-40B4-BE49-F238E27FC236}">
                <a16:creationId xmlns:a16="http://schemas.microsoft.com/office/drawing/2014/main" id="{6AE9C92C-76AA-4B9B-491A-DA0197A7B469}"/>
              </a:ext>
              <a:ext uri="{C183D7F6-B498-43B3-948B-1728B52AA6E4}">
                <adec:decorative xmlns:adec="http://schemas.microsoft.com/office/drawing/2017/decorative" val="0"/>
              </a:ext>
            </a:extLst>
          </p:cNvPr>
          <p:cNvSpPr/>
          <p:nvPr/>
        </p:nvSpPr>
        <p:spPr>
          <a:xfrm>
            <a:off x="4107759" y="1341725"/>
            <a:ext cx="1330066" cy="651000"/>
          </a:xfrm>
          <a:prstGeom prst="rect">
            <a:avLst/>
          </a:prstGeom>
          <a:solidFill>
            <a:srgbClr val="00249C"/>
          </a:solidFill>
          <a:ln>
            <a:noFill/>
          </a:ln>
        </p:spPr>
        <p:txBody>
          <a:bodyPr spcFirstLastPara="1" wrap="square" lIns="91425" tIns="45700" rIns="91425" bIns="45700" anchor="ctr" anchorCtr="0">
            <a:noAutofit/>
          </a:bodyPr>
          <a:lstStyle/>
          <a:p>
            <a:pPr algn="ctr"/>
            <a:r>
              <a:rPr lang="en-US" dirty="0">
                <a:solidFill>
                  <a:schemeClr val="lt1"/>
                </a:solidFill>
              </a:rPr>
              <a:t>Patient Safety Bundle logo</a:t>
            </a:r>
            <a:endParaRPr lang="en-US" dirty="0"/>
          </a:p>
        </p:txBody>
      </p:sp>
      <p:sp>
        <p:nvSpPr>
          <p:cNvPr id="7" name="Google Shape;60;p2">
            <a:extLst>
              <a:ext uri="{FF2B5EF4-FFF2-40B4-BE49-F238E27FC236}">
                <a16:creationId xmlns:a16="http://schemas.microsoft.com/office/drawing/2014/main" id="{98087EE3-98B1-CD84-CC11-E4EB62FB33A0}"/>
              </a:ext>
            </a:extLst>
          </p:cNvPr>
          <p:cNvSpPr txBox="1"/>
          <p:nvPr/>
        </p:nvSpPr>
        <p:spPr>
          <a:xfrm>
            <a:off x="795925" y="2224125"/>
            <a:ext cx="3145497" cy="110796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000000"/>
                </a:solidFill>
                <a:latin typeface="Open Sans"/>
                <a:ea typeface="Open Sans"/>
                <a:cs typeface="Open Sans"/>
                <a:sym typeface="Open Sans"/>
              </a:rPr>
              <a:t>State ABC surveillance data showed that the rate of severe hypertension during pregnancy across the state increased by 25.0%, from 2.0% to 2.5% between 2019 and 2022. </a:t>
            </a:r>
            <a:endParaRPr sz="1500" b="0" i="0" u="none" strike="noStrike" cap="none" dirty="0">
              <a:solidFill>
                <a:schemeClr val="dk1"/>
              </a:solidFill>
              <a:latin typeface="Open Sans"/>
              <a:ea typeface="Open Sans"/>
              <a:cs typeface="Open Sans"/>
              <a:sym typeface="Open Sans"/>
            </a:endParaRPr>
          </a:p>
        </p:txBody>
      </p:sp>
      <p:sp>
        <p:nvSpPr>
          <p:cNvPr id="8" name="Google Shape;61;p2">
            <a:extLst>
              <a:ext uri="{FF2B5EF4-FFF2-40B4-BE49-F238E27FC236}">
                <a16:creationId xmlns:a16="http://schemas.microsoft.com/office/drawing/2014/main" id="{B15E01EB-03E9-F266-94D6-003E222A1AEF}"/>
              </a:ext>
            </a:extLst>
          </p:cNvPr>
          <p:cNvSpPr txBox="1"/>
          <p:nvPr/>
        </p:nvSpPr>
        <p:spPr>
          <a:xfrm>
            <a:off x="795925" y="3703665"/>
            <a:ext cx="4448100" cy="923299"/>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000000"/>
                </a:solidFill>
                <a:latin typeface="Open Sans"/>
                <a:ea typeface="Open Sans"/>
                <a:cs typeface="Open Sans"/>
                <a:sym typeface="Open Sans"/>
              </a:rPr>
              <a:t>To address this trend, the State Perinatal Quality Collaborative began implementation of the AIM Severe Hypertension in Pregnancy Patient Safety Bundle in July 2023 across 24 of the state's 45 birthing facilities (53.3%). </a:t>
            </a:r>
            <a:endParaRPr sz="1200" b="0" i="0" u="none" strike="noStrike" cap="none" dirty="0">
              <a:solidFill>
                <a:schemeClr val="dk1"/>
              </a:solidFill>
              <a:latin typeface="Open Sans"/>
              <a:ea typeface="Open Sans"/>
              <a:cs typeface="Open Sans"/>
              <a:sym typeface="Open Sans"/>
            </a:endParaRPr>
          </a:p>
        </p:txBody>
      </p:sp>
      <p:sp>
        <p:nvSpPr>
          <p:cNvPr id="64" name="Google Shape;64;p2">
            <a:extLst>
              <a:ext uri="{FF2B5EF4-FFF2-40B4-BE49-F238E27FC236}">
                <a16:creationId xmlns:a16="http://schemas.microsoft.com/office/drawing/2014/main" id="{6EEB8E20-76AD-E9F8-D9DA-76A5980F96C4}"/>
              </a:ext>
              <a:ext uri="{C183D7F6-B498-43B3-948B-1728B52AA6E4}">
                <adec:decorative xmlns:adec="http://schemas.microsoft.com/office/drawing/2017/decorative" val="0"/>
              </a:ext>
            </a:extLst>
          </p:cNvPr>
          <p:cNvSpPr/>
          <p:nvPr/>
        </p:nvSpPr>
        <p:spPr>
          <a:xfrm>
            <a:off x="5450627" y="2161113"/>
            <a:ext cx="1952437" cy="1757320"/>
          </a:xfrm>
          <a:prstGeom prst="rect">
            <a:avLst/>
          </a:prstGeom>
          <a:solidFill>
            <a:srgbClr val="00249C"/>
          </a:solidFill>
          <a:ln>
            <a:noFill/>
          </a:ln>
        </p:spPr>
        <p:txBody>
          <a:bodyPr spcFirstLastPara="1" wrap="square" lIns="91425" tIns="45700" rIns="91425" bIns="45700" anchor="ctr" anchorCtr="0">
            <a:noAutofit/>
          </a:bodyPr>
          <a:lstStyle/>
          <a:p>
            <a:pPr algn="ctr"/>
            <a:r>
              <a:rPr lang="en-US" dirty="0">
                <a:solidFill>
                  <a:schemeClr val="lt1"/>
                </a:solidFill>
              </a:rPr>
              <a:t>The Problem Statement and Intervention make up Block 1 of your impact statement.</a:t>
            </a:r>
            <a:endParaRPr lang="en-US" dirty="0"/>
          </a:p>
        </p:txBody>
      </p:sp>
      <p:sp>
        <p:nvSpPr>
          <p:cNvPr id="51" name="Google Shape;51;p2">
            <a:extLst>
              <a:ext uri="{FF2B5EF4-FFF2-40B4-BE49-F238E27FC236}">
                <a16:creationId xmlns:a16="http://schemas.microsoft.com/office/drawing/2014/main" id="{66485FCB-13D7-93E9-B575-6B8F1637437F}"/>
              </a:ext>
              <a:ext uri="{C183D7F6-B498-43B3-948B-1728B52AA6E4}">
                <adec:decorative xmlns:adec="http://schemas.microsoft.com/office/drawing/2017/decorative" val="1"/>
              </a:ext>
            </a:extLst>
          </p:cNvPr>
          <p:cNvSpPr/>
          <p:nvPr/>
        </p:nvSpPr>
        <p:spPr>
          <a:xfrm>
            <a:off x="5638025" y="-22850"/>
            <a:ext cx="1661175" cy="2298175"/>
          </a:xfrm>
          <a:prstGeom prst="flowChartOffpageConnector">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chemeClr val="lt1"/>
              </a:highlight>
              <a:latin typeface="Arial"/>
              <a:ea typeface="Arial"/>
              <a:cs typeface="Arial"/>
              <a:sym typeface="Arial"/>
            </a:endParaRPr>
          </a:p>
        </p:txBody>
      </p:sp>
      <p:cxnSp>
        <p:nvCxnSpPr>
          <p:cNvPr id="77" name="Google Shape;77;p2">
            <a:extLst>
              <a:ext uri="{FF2B5EF4-FFF2-40B4-BE49-F238E27FC236}">
                <a16:creationId xmlns:a16="http://schemas.microsoft.com/office/drawing/2014/main" id="{9E0CC8B7-E591-6D5E-1A1D-66E6239841B6}"/>
              </a:ext>
              <a:ext uri="{C183D7F6-B498-43B3-948B-1728B52AA6E4}">
                <adec:decorative xmlns:adec="http://schemas.microsoft.com/office/drawing/2017/decorative" val="1"/>
              </a:ext>
            </a:extLst>
          </p:cNvPr>
          <p:cNvCxnSpPr>
            <a:stCxn id="75" idx="3"/>
          </p:cNvCxnSpPr>
          <p:nvPr/>
        </p:nvCxnSpPr>
        <p:spPr>
          <a:xfrm rot="10800000" flipH="1">
            <a:off x="5437825" y="1334225"/>
            <a:ext cx="433500" cy="333000"/>
          </a:xfrm>
          <a:prstGeom prst="straightConnector1">
            <a:avLst/>
          </a:prstGeom>
          <a:noFill/>
          <a:ln w="9525" cap="flat" cmpd="sng">
            <a:solidFill>
              <a:srgbClr val="202020"/>
            </a:solidFill>
            <a:prstDash val="solid"/>
            <a:round/>
            <a:headEnd type="none" w="sm" len="sm"/>
            <a:tailEnd type="triangle" w="med" len="med"/>
          </a:ln>
        </p:spPr>
      </p:cxnSp>
      <p:pic>
        <p:nvPicPr>
          <p:cNvPr id="69" name="Google Shape;69;p2">
            <a:extLst>
              <a:ext uri="{FF2B5EF4-FFF2-40B4-BE49-F238E27FC236}">
                <a16:creationId xmlns:a16="http://schemas.microsoft.com/office/drawing/2014/main" id="{E5609D28-56E1-414E-A10E-3B316229F1F1}"/>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719249" y="74291"/>
            <a:ext cx="1498725" cy="1713430"/>
          </a:xfrm>
          <a:prstGeom prst="rect">
            <a:avLst/>
          </a:prstGeom>
          <a:noFill/>
          <a:ln>
            <a:noFill/>
          </a:ln>
        </p:spPr>
      </p:pic>
      <p:sp>
        <p:nvSpPr>
          <p:cNvPr id="62" name="Google Shape;62;p2">
            <a:extLst>
              <a:ext uri="{FF2B5EF4-FFF2-40B4-BE49-F238E27FC236}">
                <a16:creationId xmlns:a16="http://schemas.microsoft.com/office/drawing/2014/main" id="{D958B76A-D00A-6E4B-64EB-FE4887F8355A}"/>
              </a:ext>
              <a:ext uri="{C183D7F6-B498-43B3-948B-1728B52AA6E4}">
                <adec:decorative xmlns:adec="http://schemas.microsoft.com/office/drawing/2017/decorative" val="0"/>
              </a:ext>
            </a:extLst>
          </p:cNvPr>
          <p:cNvSpPr/>
          <p:nvPr/>
        </p:nvSpPr>
        <p:spPr>
          <a:xfrm>
            <a:off x="3857150" y="4673712"/>
            <a:ext cx="3533112" cy="738836"/>
          </a:xfrm>
          <a:prstGeom prst="rect">
            <a:avLst/>
          </a:prstGeom>
          <a:solidFill>
            <a:srgbClr val="00249C"/>
          </a:solidFill>
          <a:ln>
            <a:noFill/>
          </a:ln>
        </p:spPr>
        <p:txBody>
          <a:bodyPr spcFirstLastPara="1" wrap="square" lIns="91425" tIns="45700" rIns="91425" bIns="45700" anchor="ctr" anchorCtr="0">
            <a:noAutofit/>
          </a:bodyPr>
          <a:lstStyle/>
          <a:p>
            <a:pPr lvl="0" algn="ctr"/>
            <a:r>
              <a:rPr lang="en-US" dirty="0">
                <a:solidFill>
                  <a:schemeClr val="lt1"/>
                </a:solidFill>
              </a:rPr>
              <a:t>Progress should include Block 2 &amp; 3 of your impact statement, reported as relative percent change.</a:t>
            </a:r>
            <a:endParaRPr lang="en-US" dirty="0"/>
          </a:p>
        </p:txBody>
      </p:sp>
      <p:sp>
        <p:nvSpPr>
          <p:cNvPr id="58" name="Google Shape;58;p2">
            <a:extLst>
              <a:ext uri="{FF2B5EF4-FFF2-40B4-BE49-F238E27FC236}">
                <a16:creationId xmlns:a16="http://schemas.microsoft.com/office/drawing/2014/main" id="{5D1FC913-0B1B-5CB8-BC78-1B9543B6604F}"/>
              </a:ext>
              <a:ext uri="{C183D7F6-B498-43B3-948B-1728B52AA6E4}">
                <adec:decorative xmlns:adec="http://schemas.microsoft.com/office/drawing/2017/decorative" val="0"/>
              </a:ext>
            </a:extLst>
          </p:cNvPr>
          <p:cNvSpPr txBox="1"/>
          <p:nvPr/>
        </p:nvSpPr>
        <p:spPr>
          <a:xfrm>
            <a:off x="1032978" y="5410849"/>
            <a:ext cx="1280100" cy="95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rgbClr val="642667"/>
                </a:solidFill>
                <a:latin typeface="Josefin Sans"/>
                <a:ea typeface="Josefin Sans"/>
                <a:cs typeface="Josefin Sans"/>
                <a:sym typeface="Josefin Sans"/>
              </a:rPr>
              <a:t>29.5% </a:t>
            </a:r>
            <a:r>
              <a:rPr lang="en-US" sz="1800" b="0" i="0" u="none" strike="noStrike" cap="none">
                <a:solidFill>
                  <a:srgbClr val="642667"/>
                </a:solidFill>
                <a:latin typeface="Josefin Sans"/>
                <a:ea typeface="Josefin Sans"/>
                <a:cs typeface="Josefin Sans"/>
                <a:sym typeface="Josefin Sans"/>
              </a:rPr>
              <a:t>increase</a:t>
            </a:r>
            <a:endParaRPr sz="1800" b="0" i="0" u="none" strike="noStrike" cap="none">
              <a:solidFill>
                <a:srgbClr val="642667"/>
              </a:solidFill>
              <a:latin typeface="Josefin Sans"/>
              <a:ea typeface="Josefin Sans"/>
              <a:cs typeface="Josefin Sans"/>
              <a:sym typeface="Josefin Sans"/>
            </a:endParaRPr>
          </a:p>
        </p:txBody>
      </p:sp>
      <p:sp>
        <p:nvSpPr>
          <p:cNvPr id="10" name="TextBox 9">
            <a:extLst>
              <a:ext uri="{FF2B5EF4-FFF2-40B4-BE49-F238E27FC236}">
                <a16:creationId xmlns:a16="http://schemas.microsoft.com/office/drawing/2014/main" id="{A3BDFAD6-B49D-AFAE-0AE6-B67DE1D19F9B}"/>
              </a:ext>
            </a:extLst>
          </p:cNvPr>
          <p:cNvSpPr txBox="1"/>
          <p:nvPr/>
        </p:nvSpPr>
        <p:spPr>
          <a:xfrm>
            <a:off x="2240874" y="5521346"/>
            <a:ext cx="4977100" cy="830997"/>
          </a:xfrm>
          <a:prstGeom prst="rect">
            <a:avLst/>
          </a:prstGeom>
          <a:noFill/>
        </p:spPr>
        <p:txBody>
          <a:bodyPr wrap="square">
            <a:spAutoFit/>
          </a:bodyPr>
          <a:lstStyle/>
          <a:p>
            <a:pPr marL="0" marR="0" lvl="0" indent="0" algn="l" rtl="0">
              <a:lnSpc>
                <a:spcPct val="100000"/>
              </a:lnSpc>
              <a:spcBef>
                <a:spcPts val="0"/>
              </a:spcBef>
              <a:spcAft>
                <a:spcPts val="0"/>
              </a:spcAft>
              <a:buNone/>
            </a:pPr>
            <a:r>
              <a:rPr lang="en-US" sz="1200" b="1" i="0" u="none" strike="noStrike" cap="none" dirty="0">
                <a:solidFill>
                  <a:srgbClr val="000000"/>
                </a:solidFill>
                <a:latin typeface="Open Sans"/>
                <a:ea typeface="Open Sans"/>
                <a:cs typeface="Open Sans"/>
                <a:sym typeface="Open Sans"/>
              </a:rPr>
              <a:t>Timely treatment of persistent severe hypertension among participating facilities increased by 29.5%</a:t>
            </a:r>
            <a:r>
              <a:rPr lang="en-US" sz="1200" b="0" i="0" u="none" strike="noStrike" cap="none" dirty="0">
                <a:solidFill>
                  <a:srgbClr val="000000"/>
                </a:solidFill>
                <a:latin typeface="Open Sans"/>
                <a:ea typeface="Open Sans"/>
                <a:cs typeface="Open Sans"/>
                <a:sym typeface="Open Sans"/>
              </a:rPr>
              <a:t>, from 57.7% to 74.7% between the 2023 fourth quarter baseline and 2025 first quarter follow-up reporting periods. </a:t>
            </a:r>
          </a:p>
        </p:txBody>
      </p:sp>
      <p:sp>
        <p:nvSpPr>
          <p:cNvPr id="56" name="Google Shape;56;p2">
            <a:extLst>
              <a:ext uri="{FF2B5EF4-FFF2-40B4-BE49-F238E27FC236}">
                <a16:creationId xmlns:a16="http://schemas.microsoft.com/office/drawing/2014/main" id="{1FF407EB-BD25-D89A-7E3C-3390A1E4DBA6}"/>
              </a:ext>
              <a:ext uri="{C183D7F6-B498-43B3-948B-1728B52AA6E4}">
                <adec:decorative xmlns:adec="http://schemas.microsoft.com/office/drawing/2017/decorative" val="0"/>
              </a:ext>
            </a:extLst>
          </p:cNvPr>
          <p:cNvSpPr txBox="1"/>
          <p:nvPr/>
        </p:nvSpPr>
        <p:spPr>
          <a:xfrm>
            <a:off x="1032978" y="6283890"/>
            <a:ext cx="1280100" cy="92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dirty="0">
                <a:solidFill>
                  <a:srgbClr val="642667"/>
                </a:solidFill>
                <a:latin typeface="Josefin Sans"/>
                <a:ea typeface="Josefin Sans"/>
                <a:cs typeface="Josefin Sans"/>
                <a:sym typeface="Josefin Sans"/>
              </a:rPr>
              <a:t>35% </a:t>
            </a:r>
            <a:r>
              <a:rPr lang="en-US" sz="1800" b="0" i="0" u="none" strike="noStrike" cap="none" dirty="0">
                <a:solidFill>
                  <a:srgbClr val="642667"/>
                </a:solidFill>
                <a:latin typeface="Josefin Sans"/>
                <a:ea typeface="Josefin Sans"/>
                <a:cs typeface="Josefin Sans"/>
                <a:sym typeface="Josefin Sans"/>
              </a:rPr>
              <a:t>increase</a:t>
            </a:r>
            <a:endParaRPr sz="1800" b="0" i="0" u="none" strike="noStrike" cap="none" dirty="0">
              <a:solidFill>
                <a:srgbClr val="642667"/>
              </a:solidFill>
              <a:latin typeface="Josefin Sans"/>
              <a:ea typeface="Josefin Sans"/>
              <a:cs typeface="Josefin Sans"/>
              <a:sym typeface="Josefin Sans"/>
            </a:endParaRPr>
          </a:p>
        </p:txBody>
      </p:sp>
      <p:sp>
        <p:nvSpPr>
          <p:cNvPr id="11" name="Google Shape;55;p2">
            <a:extLst>
              <a:ext uri="{FF2B5EF4-FFF2-40B4-BE49-F238E27FC236}">
                <a16:creationId xmlns:a16="http://schemas.microsoft.com/office/drawing/2014/main" id="{B9452BEC-BF31-8F0B-DFAA-9BA2C360795F}"/>
              </a:ext>
            </a:extLst>
          </p:cNvPr>
          <p:cNvSpPr txBox="1"/>
          <p:nvPr/>
        </p:nvSpPr>
        <p:spPr>
          <a:xfrm>
            <a:off x="2241150" y="6398398"/>
            <a:ext cx="4696679" cy="73863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000000"/>
                </a:solidFill>
                <a:latin typeface="Open Sans"/>
                <a:ea typeface="Open Sans"/>
                <a:cs typeface="Open Sans"/>
                <a:sym typeface="Open Sans"/>
              </a:rPr>
              <a:t>During this same timeframe, </a:t>
            </a:r>
            <a:r>
              <a:rPr lang="en-US" sz="1200" b="1" i="0" u="none" strike="noStrike" cap="none" dirty="0">
                <a:solidFill>
                  <a:srgbClr val="000000"/>
                </a:solidFill>
                <a:latin typeface="Open Sans"/>
                <a:ea typeface="Open Sans"/>
                <a:cs typeface="Open Sans"/>
                <a:sym typeface="Open Sans"/>
              </a:rPr>
              <a:t>postpartum follow-up scheduling at these facilities increased by 35.0%, </a:t>
            </a:r>
            <a:r>
              <a:rPr lang="en-US" sz="1200" b="0" i="0" u="none" strike="noStrike" cap="none" dirty="0">
                <a:solidFill>
                  <a:srgbClr val="000000"/>
                </a:solidFill>
                <a:latin typeface="Open Sans"/>
                <a:ea typeface="Open Sans"/>
                <a:cs typeface="Open Sans"/>
                <a:sym typeface="Open Sans"/>
              </a:rPr>
              <a:t>from 60.0% to 81.0%</a:t>
            </a:r>
            <a:endParaRPr sz="1200" b="0" i="0" u="none" strike="noStrike" cap="none" dirty="0">
              <a:solidFill>
                <a:srgbClr val="000000"/>
              </a:solidFill>
              <a:latin typeface="Open Sans"/>
              <a:ea typeface="Open Sans"/>
              <a:cs typeface="Open Sans"/>
              <a:sym typeface="Open Sans"/>
            </a:endParaRPr>
          </a:p>
        </p:txBody>
      </p:sp>
      <p:sp>
        <p:nvSpPr>
          <p:cNvPr id="72" name="Google Shape;72;p2">
            <a:extLst>
              <a:ext uri="{FF2B5EF4-FFF2-40B4-BE49-F238E27FC236}">
                <a16:creationId xmlns:a16="http://schemas.microsoft.com/office/drawing/2014/main" id="{67A2C736-D43A-A9A9-918B-D8537CFF7015}"/>
              </a:ext>
              <a:ext uri="{C183D7F6-B498-43B3-948B-1728B52AA6E4}">
                <adec:decorative xmlns:adec="http://schemas.microsoft.com/office/drawing/2017/decorative" val="0"/>
              </a:ext>
            </a:extLst>
          </p:cNvPr>
          <p:cNvSpPr txBox="1"/>
          <p:nvPr/>
        </p:nvSpPr>
        <p:spPr>
          <a:xfrm>
            <a:off x="1032978" y="7101239"/>
            <a:ext cx="1280100" cy="92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rgbClr val="642667"/>
                </a:solidFill>
                <a:latin typeface="Josefin Sans"/>
                <a:ea typeface="Josefin Sans"/>
                <a:cs typeface="Josefin Sans"/>
                <a:sym typeface="Josefin Sans"/>
              </a:rPr>
              <a:t>20% </a:t>
            </a:r>
            <a:r>
              <a:rPr lang="en-US" sz="1800" b="0" i="0" u="none" strike="noStrike" cap="none">
                <a:solidFill>
                  <a:srgbClr val="642667"/>
                </a:solidFill>
                <a:latin typeface="Josefin Sans"/>
                <a:ea typeface="Josefin Sans"/>
                <a:cs typeface="Josefin Sans"/>
                <a:sym typeface="Josefin Sans"/>
              </a:rPr>
              <a:t>decrease</a:t>
            </a:r>
            <a:endParaRPr sz="1800" b="0" i="0" u="none" strike="noStrike" cap="none">
              <a:solidFill>
                <a:srgbClr val="642667"/>
              </a:solidFill>
              <a:latin typeface="Josefin Sans"/>
              <a:ea typeface="Josefin Sans"/>
              <a:cs typeface="Josefin Sans"/>
              <a:sym typeface="Josefin Sans"/>
            </a:endParaRPr>
          </a:p>
        </p:txBody>
      </p:sp>
      <p:sp>
        <p:nvSpPr>
          <p:cNvPr id="13" name="TextBox 12">
            <a:extLst>
              <a:ext uri="{FF2B5EF4-FFF2-40B4-BE49-F238E27FC236}">
                <a16:creationId xmlns:a16="http://schemas.microsoft.com/office/drawing/2014/main" id="{0065FA2E-EE6B-3A83-6AF2-96777F72F393}"/>
              </a:ext>
            </a:extLst>
          </p:cNvPr>
          <p:cNvSpPr txBox="1"/>
          <p:nvPr/>
        </p:nvSpPr>
        <p:spPr>
          <a:xfrm>
            <a:off x="2240874" y="7209862"/>
            <a:ext cx="4977100" cy="830997"/>
          </a:xfrm>
          <a:prstGeom prst="rect">
            <a:avLst/>
          </a:prstGeom>
          <a:noFill/>
        </p:spPr>
        <p:txBody>
          <a:bodyPr wrap="square">
            <a:spAutoFit/>
          </a:bodyPr>
          <a:lstStyle/>
          <a:p>
            <a:pPr marL="0" marR="0" lvl="0" indent="0" algn="l" rtl="0">
              <a:lnSpc>
                <a:spcPct val="100000"/>
              </a:lnSpc>
              <a:spcBef>
                <a:spcPts val="0"/>
              </a:spcBef>
              <a:spcAft>
                <a:spcPts val="0"/>
              </a:spcAft>
              <a:buNone/>
            </a:pPr>
            <a:r>
              <a:rPr lang="en-US" sz="1200" b="1" i="0" u="none" strike="noStrike" cap="none" dirty="0">
                <a:solidFill>
                  <a:srgbClr val="000000"/>
                </a:solidFill>
                <a:latin typeface="Open Sans"/>
                <a:ea typeface="Open Sans"/>
                <a:cs typeface="Open Sans"/>
                <a:sym typeface="Open Sans"/>
              </a:rPr>
              <a:t>Severe maternal morbidity (excluding blood transfusions alone) among patients with hypertensive disorders at participating facilities decreased by 20.0%, </a:t>
            </a:r>
            <a:r>
              <a:rPr lang="en-US" sz="1200" b="0" i="0" u="none" strike="noStrike" cap="none" dirty="0">
                <a:solidFill>
                  <a:srgbClr val="000000"/>
                </a:solidFill>
                <a:latin typeface="Open Sans"/>
                <a:ea typeface="Open Sans"/>
                <a:cs typeface="Open Sans"/>
                <a:sym typeface="Open Sans"/>
              </a:rPr>
              <a:t>from 9.5% in 2023 to 7.6% in 2025. </a:t>
            </a:r>
          </a:p>
        </p:txBody>
      </p:sp>
      <p:sp>
        <p:nvSpPr>
          <p:cNvPr id="67" name="Google Shape;67;p2">
            <a:extLst>
              <a:ext uri="{FF2B5EF4-FFF2-40B4-BE49-F238E27FC236}">
                <a16:creationId xmlns:a16="http://schemas.microsoft.com/office/drawing/2014/main" id="{E4E564CE-560E-73F2-D6FB-31324D13C001}"/>
              </a:ext>
              <a:ext uri="{C183D7F6-B498-43B3-948B-1728B52AA6E4}">
                <adec:decorative xmlns:adec="http://schemas.microsoft.com/office/drawing/2017/decorative" val="0"/>
              </a:ext>
            </a:extLst>
          </p:cNvPr>
          <p:cNvSpPr/>
          <p:nvPr/>
        </p:nvSpPr>
        <p:spPr>
          <a:xfrm>
            <a:off x="3941422" y="8111440"/>
            <a:ext cx="3533112" cy="738836"/>
          </a:xfrm>
          <a:prstGeom prst="rect">
            <a:avLst/>
          </a:prstGeom>
          <a:solidFill>
            <a:srgbClr val="00249C"/>
          </a:solidFill>
          <a:ln>
            <a:noFill/>
          </a:ln>
        </p:spPr>
        <p:txBody>
          <a:bodyPr spcFirstLastPara="1" wrap="square" lIns="91425" tIns="45700" rIns="91425" bIns="45700" anchor="ctr" anchorCtr="0">
            <a:noAutofit/>
          </a:bodyPr>
          <a:lstStyle/>
          <a:p>
            <a:pPr lvl="0" algn="ctr"/>
            <a:r>
              <a:rPr lang="en-US" dirty="0">
                <a:solidFill>
                  <a:schemeClr val="lt1"/>
                </a:solidFill>
              </a:rPr>
              <a:t>Looking Ahead should include any details about future implementation and sustainability.</a:t>
            </a:r>
            <a:endParaRPr lang="en-US" dirty="0"/>
          </a:p>
        </p:txBody>
      </p:sp>
      <p:sp>
        <p:nvSpPr>
          <p:cNvPr id="15" name="TextBox 14">
            <a:extLst>
              <a:ext uri="{FF2B5EF4-FFF2-40B4-BE49-F238E27FC236}">
                <a16:creationId xmlns:a16="http://schemas.microsoft.com/office/drawing/2014/main" id="{61640A2D-33CB-DB2F-997F-4D283D96B7C9}"/>
              </a:ext>
            </a:extLst>
          </p:cNvPr>
          <p:cNvSpPr txBox="1"/>
          <p:nvPr/>
        </p:nvSpPr>
        <p:spPr>
          <a:xfrm>
            <a:off x="821463" y="8632239"/>
            <a:ext cx="3337812" cy="646331"/>
          </a:xfrm>
          <a:prstGeom prst="rect">
            <a:avLst/>
          </a:prstGeom>
          <a:noFill/>
        </p:spPr>
        <p:txBody>
          <a:bodyPr wrap="square">
            <a:spAutoFit/>
          </a:bodyPr>
          <a:lstStyle/>
          <a:p>
            <a:pPr marL="0" marR="0" lvl="0" indent="0" algn="l" rtl="0">
              <a:lnSpc>
                <a:spcPct val="100000"/>
              </a:lnSpc>
              <a:spcBef>
                <a:spcPts val="0"/>
              </a:spcBef>
              <a:spcAft>
                <a:spcPts val="0"/>
              </a:spcAft>
              <a:buNone/>
            </a:pPr>
            <a:r>
              <a:rPr lang="en-US" sz="1200" b="0" i="0" u="none" strike="noStrike" cap="none" dirty="0">
                <a:solidFill>
                  <a:srgbClr val="000000"/>
                </a:solidFill>
                <a:latin typeface="Open Sans"/>
                <a:ea typeface="Open Sans"/>
                <a:cs typeface="Open Sans"/>
                <a:sym typeface="Open Sans"/>
              </a:rPr>
              <a:t>The collaborative continues to support participating facilities through coaching, education, and sustainability activities.</a:t>
            </a:r>
            <a:endParaRPr lang="en-US" sz="1400" dirty="0"/>
          </a:p>
        </p:txBody>
      </p:sp>
      <p:sp>
        <p:nvSpPr>
          <p:cNvPr id="76" name="Google Shape;76;p2">
            <a:extLst>
              <a:ext uri="{FF2B5EF4-FFF2-40B4-BE49-F238E27FC236}">
                <a16:creationId xmlns:a16="http://schemas.microsoft.com/office/drawing/2014/main" id="{0116BC55-FE10-76B8-AFB8-9B888739F5E4}"/>
              </a:ext>
              <a:ext uri="{C183D7F6-B498-43B3-948B-1728B52AA6E4}">
                <adec:decorative xmlns:adec="http://schemas.microsoft.com/office/drawing/2017/decorative" val="0"/>
              </a:ext>
            </a:extLst>
          </p:cNvPr>
          <p:cNvSpPr/>
          <p:nvPr/>
        </p:nvSpPr>
        <p:spPr>
          <a:xfrm>
            <a:off x="4157074" y="9230901"/>
            <a:ext cx="1330066" cy="651000"/>
          </a:xfrm>
          <a:prstGeom prst="rect">
            <a:avLst/>
          </a:prstGeom>
          <a:solidFill>
            <a:srgbClr val="00249C"/>
          </a:solidFill>
          <a:ln>
            <a:noFill/>
          </a:ln>
        </p:spPr>
        <p:txBody>
          <a:bodyPr spcFirstLastPara="1" wrap="square" lIns="91425" tIns="45700" rIns="91425" bIns="45700" anchor="ctr" anchorCtr="0">
            <a:noAutofit/>
          </a:bodyPr>
          <a:lstStyle/>
          <a:p>
            <a:pPr algn="ctr"/>
            <a:r>
              <a:rPr lang="en-US" dirty="0">
                <a:solidFill>
                  <a:schemeClr val="lt1"/>
                </a:solidFill>
              </a:rPr>
              <a:t>Participating entity logo</a:t>
            </a:r>
            <a:endParaRPr lang="en-US" dirty="0"/>
          </a:p>
        </p:txBody>
      </p:sp>
    </p:spTree>
    <p:extLst>
      <p:ext uri="{BB962C8B-B14F-4D97-AF65-F5344CB8AC3E}">
        <p14:creationId xmlns:p14="http://schemas.microsoft.com/office/powerpoint/2010/main" val="4183412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2"/>
        <p:cNvGrpSpPr/>
        <p:nvPr/>
      </p:nvGrpSpPr>
      <p:grpSpPr>
        <a:xfrm>
          <a:off x="0" y="0"/>
          <a:ext cx="0" cy="0"/>
          <a:chOff x="0" y="0"/>
          <a:chExt cx="0" cy="0"/>
        </a:xfrm>
      </p:grpSpPr>
      <p:sp>
        <p:nvSpPr>
          <p:cNvPr id="83" name="Google Shape;83;p3">
            <a:extLst>
              <a:ext uri="{C183D7F6-B498-43B3-948B-1728B52AA6E4}">
                <adec:decorative xmlns:adec="http://schemas.microsoft.com/office/drawing/2017/decorative" val="1"/>
              </a:ext>
            </a:extLst>
          </p:cNvPr>
          <p:cNvSpPr/>
          <p:nvPr/>
        </p:nvSpPr>
        <p:spPr>
          <a:xfrm>
            <a:off x="-58150" y="-22850"/>
            <a:ext cx="7830600" cy="1564800"/>
          </a:xfrm>
          <a:prstGeom prst="rect">
            <a:avLst/>
          </a:prstGeom>
          <a:solidFill>
            <a:srgbClr val="642667"/>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3"/>
          <p:cNvSpPr>
            <a:spLocks noGrp="1"/>
          </p:cNvSpPr>
          <p:nvPr>
            <p:ph type="title" idx="4294967295"/>
          </p:nvPr>
        </p:nvSpPr>
        <p:spPr>
          <a:xfrm>
            <a:off x="1106403" y="125747"/>
            <a:ext cx="3533112" cy="356529"/>
          </a:xfrm>
          <a:prstGeom prst="rect">
            <a:avLst/>
          </a:prstGeom>
          <a:solidFill>
            <a:srgbClr val="00249C"/>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chemeClr val="lt1"/>
                </a:solidFill>
                <a:effectLst/>
                <a:uLnTx/>
                <a:uFillTx/>
                <a:latin typeface="Arial"/>
                <a:ea typeface="Arial"/>
                <a:cs typeface="Arial"/>
                <a:sym typeface="Arial"/>
              </a:rPr>
              <a:t>EXAMPLE: PRELIMINARY</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4" name="Google Shape;84;p3"/>
          <p:cNvSpPr txBox="1"/>
          <p:nvPr/>
        </p:nvSpPr>
        <p:spPr>
          <a:xfrm>
            <a:off x="729250" y="452775"/>
            <a:ext cx="5845800" cy="651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900"/>
              <a:buFont typeface="Arial"/>
              <a:buNone/>
            </a:pPr>
            <a:r>
              <a:rPr lang="en-US" sz="2900" b="1" i="0" u="none" strike="noStrike" cap="none">
                <a:solidFill>
                  <a:srgbClr val="FFFFFF"/>
                </a:solidFill>
                <a:latin typeface="Josefin Sans"/>
                <a:ea typeface="Josefin Sans"/>
                <a:cs typeface="Josefin Sans"/>
                <a:sym typeface="Josefin Sans"/>
              </a:rPr>
              <a:t>AIM Impact Statement</a:t>
            </a:r>
            <a:endParaRPr sz="2900" b="1" i="0" u="none" strike="noStrike" cap="none">
              <a:solidFill>
                <a:srgbClr val="FFFFFF"/>
              </a:solidFill>
              <a:latin typeface="Josefin Sans"/>
              <a:ea typeface="Josefin Sans"/>
              <a:cs typeface="Josefin Sans"/>
              <a:sym typeface="Josefin Sans"/>
            </a:endParaRPr>
          </a:p>
        </p:txBody>
      </p:sp>
      <p:sp>
        <p:nvSpPr>
          <p:cNvPr id="86" name="Google Shape;86;p3"/>
          <p:cNvSpPr txBox="1"/>
          <p:nvPr/>
        </p:nvSpPr>
        <p:spPr>
          <a:xfrm>
            <a:off x="729250" y="890925"/>
            <a:ext cx="4448100" cy="651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a:solidFill>
                  <a:srgbClr val="FFFFFF"/>
                </a:solidFill>
                <a:latin typeface="Josefin Sans"/>
                <a:ea typeface="Josefin Sans"/>
                <a:cs typeface="Josefin Sans"/>
                <a:sym typeface="Josefin Sans"/>
              </a:rPr>
              <a:t>State/Jurisdiction: ABC </a:t>
            </a:r>
            <a:endParaRPr sz="2100" b="0" i="0" u="none" strike="noStrike" cap="none">
              <a:solidFill>
                <a:srgbClr val="FFFFFF"/>
              </a:solidFill>
              <a:latin typeface="Josefin Sans"/>
              <a:ea typeface="Josefin Sans"/>
              <a:cs typeface="Josefin Sans"/>
              <a:sym typeface="Josefin Sans"/>
            </a:endParaRPr>
          </a:p>
        </p:txBody>
      </p:sp>
      <p:sp>
        <p:nvSpPr>
          <p:cNvPr id="103" name="Google Shape;103;p3"/>
          <p:cNvSpPr/>
          <p:nvPr/>
        </p:nvSpPr>
        <p:spPr>
          <a:xfrm>
            <a:off x="4107759" y="1341725"/>
            <a:ext cx="1330066" cy="651000"/>
          </a:xfrm>
          <a:prstGeom prst="rect">
            <a:avLst/>
          </a:prstGeom>
          <a:solidFill>
            <a:srgbClr val="00249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dirty="0">
                <a:solidFill>
                  <a:schemeClr val="lt1"/>
                </a:solidFill>
                <a:latin typeface="Arial"/>
                <a:ea typeface="Arial"/>
                <a:cs typeface="Arial"/>
                <a:sym typeface="Arial"/>
              </a:rPr>
              <a:t>Patient Safety Bundle logo</a:t>
            </a:r>
            <a:endParaRPr dirty="0"/>
          </a:p>
        </p:txBody>
      </p:sp>
      <p:sp>
        <p:nvSpPr>
          <p:cNvPr id="89" name="Google Shape;89;p3"/>
          <p:cNvSpPr txBox="1"/>
          <p:nvPr/>
        </p:nvSpPr>
        <p:spPr>
          <a:xfrm>
            <a:off x="795925" y="2224125"/>
            <a:ext cx="3145497" cy="110796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Open Sans"/>
                <a:ea typeface="Open Sans"/>
                <a:cs typeface="Open Sans"/>
                <a:sym typeface="Open Sans"/>
              </a:rPr>
              <a:t>State ABC surveillance data showed that the rate of severe hypertension during pregnancy across the state increased by 25.0%, from 2.0% to 2.5% between 2019 and 2022. </a:t>
            </a:r>
            <a:endParaRPr sz="1500" b="0" i="0" u="none" strike="noStrike" cap="none">
              <a:solidFill>
                <a:schemeClr val="dk1"/>
              </a:solidFill>
              <a:latin typeface="Open Sans"/>
              <a:ea typeface="Open Sans"/>
              <a:cs typeface="Open Sans"/>
              <a:sym typeface="Open Sans"/>
            </a:endParaRPr>
          </a:p>
        </p:txBody>
      </p:sp>
      <p:sp>
        <p:nvSpPr>
          <p:cNvPr id="93" name="Google Shape;93;p3"/>
          <p:cNvSpPr/>
          <p:nvPr/>
        </p:nvSpPr>
        <p:spPr>
          <a:xfrm>
            <a:off x="5450627" y="2161113"/>
            <a:ext cx="1952437" cy="1757320"/>
          </a:xfrm>
          <a:prstGeom prst="rect">
            <a:avLst/>
          </a:prstGeom>
          <a:solidFill>
            <a:srgbClr val="00249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The Problem Statement and Intervention make up Block 1 of your impact statement. </a:t>
            </a:r>
            <a:endParaRPr/>
          </a:p>
        </p:txBody>
      </p:sp>
      <p:sp>
        <p:nvSpPr>
          <p:cNvPr id="85" name="Google Shape;85;p3">
            <a:extLst>
              <a:ext uri="{C183D7F6-B498-43B3-948B-1728B52AA6E4}">
                <adec:decorative xmlns:adec="http://schemas.microsoft.com/office/drawing/2017/decorative" val="1"/>
              </a:ext>
            </a:extLst>
          </p:cNvPr>
          <p:cNvSpPr/>
          <p:nvPr/>
        </p:nvSpPr>
        <p:spPr>
          <a:xfrm>
            <a:off x="5638025" y="-22850"/>
            <a:ext cx="1661175" cy="2298175"/>
          </a:xfrm>
          <a:prstGeom prst="flowChartOffpageConnector">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chemeClr val="lt1"/>
              </a:highlight>
              <a:latin typeface="Arial"/>
              <a:ea typeface="Arial"/>
              <a:cs typeface="Arial"/>
              <a:sym typeface="Arial"/>
            </a:endParaRPr>
          </a:p>
        </p:txBody>
      </p:sp>
      <p:pic>
        <p:nvPicPr>
          <p:cNvPr id="98" name="Google Shape;98;p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719249" y="74291"/>
            <a:ext cx="1498725" cy="1713430"/>
          </a:xfrm>
          <a:prstGeom prst="rect">
            <a:avLst/>
          </a:prstGeom>
          <a:noFill/>
          <a:ln>
            <a:noFill/>
          </a:ln>
        </p:spPr>
      </p:pic>
      <p:sp>
        <p:nvSpPr>
          <p:cNvPr id="90" name="Google Shape;90;p3"/>
          <p:cNvSpPr txBox="1"/>
          <p:nvPr/>
        </p:nvSpPr>
        <p:spPr>
          <a:xfrm>
            <a:off x="795925" y="3703665"/>
            <a:ext cx="4654702" cy="110796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Open Sans"/>
                <a:ea typeface="Open Sans"/>
                <a:cs typeface="Open Sans"/>
                <a:sym typeface="Open Sans"/>
              </a:rPr>
              <a:t>To address this trend, the State Perinatal Quality Collaborative began early onboarding activities in June 2026 for the upcoming launch of the AIM Severe Hypertension in Pregnancy Patient Safety Bundle, with a projected participation of 30 of the state's 45 birthing facilities (66.7%). </a:t>
            </a:r>
            <a:endParaRPr sz="1200" b="0" i="0" u="none" strike="noStrike" cap="none">
              <a:solidFill>
                <a:schemeClr val="dk1"/>
              </a:solidFill>
              <a:latin typeface="Open Sans"/>
              <a:ea typeface="Open Sans"/>
              <a:cs typeface="Open Sans"/>
              <a:sym typeface="Open Sans"/>
            </a:endParaRPr>
          </a:p>
        </p:txBody>
      </p:sp>
      <p:sp>
        <p:nvSpPr>
          <p:cNvPr id="91" name="Google Shape;91;p3"/>
          <p:cNvSpPr/>
          <p:nvPr/>
        </p:nvSpPr>
        <p:spPr>
          <a:xfrm>
            <a:off x="3857150" y="4711497"/>
            <a:ext cx="3533112" cy="738836"/>
          </a:xfrm>
          <a:prstGeom prst="rect">
            <a:avLst/>
          </a:prstGeom>
          <a:solidFill>
            <a:srgbClr val="00249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dirty="0">
                <a:solidFill>
                  <a:schemeClr val="lt1"/>
                </a:solidFill>
                <a:latin typeface="Arial"/>
                <a:ea typeface="Arial"/>
                <a:cs typeface="Arial"/>
                <a:sym typeface="Arial"/>
              </a:rPr>
              <a:t>Progress should include Block 2 &amp; 3 of your impact statement, reported as relative percent change.</a:t>
            </a:r>
            <a:endParaRPr dirty="0"/>
          </a:p>
        </p:txBody>
      </p:sp>
      <p:cxnSp>
        <p:nvCxnSpPr>
          <p:cNvPr id="92" name="Google Shape;92;p3">
            <a:extLst>
              <a:ext uri="{C183D7F6-B498-43B3-948B-1728B52AA6E4}">
                <adec:decorative xmlns:adec="http://schemas.microsoft.com/office/drawing/2017/decorative" val="1"/>
              </a:ext>
            </a:extLst>
          </p:cNvPr>
          <p:cNvCxnSpPr>
            <a:stCxn id="91" idx="1"/>
          </p:cNvCxnSpPr>
          <p:nvPr/>
        </p:nvCxnSpPr>
        <p:spPr>
          <a:xfrm flipH="1">
            <a:off x="2871650" y="5080915"/>
            <a:ext cx="985500" cy="179100"/>
          </a:xfrm>
          <a:prstGeom prst="straightConnector1">
            <a:avLst/>
          </a:prstGeom>
          <a:noFill/>
          <a:ln w="9525" cap="flat" cmpd="sng">
            <a:solidFill>
              <a:srgbClr val="202020"/>
            </a:solidFill>
            <a:prstDash val="solid"/>
            <a:round/>
            <a:headEnd type="none" w="sm" len="sm"/>
            <a:tailEnd type="triangle" w="med" len="med"/>
          </a:ln>
        </p:spPr>
      </p:cxnSp>
      <p:cxnSp>
        <p:nvCxnSpPr>
          <p:cNvPr id="94" name="Google Shape;94;p3">
            <a:extLst>
              <a:ext uri="{C183D7F6-B498-43B3-948B-1728B52AA6E4}">
                <adec:decorative xmlns:adec="http://schemas.microsoft.com/office/drawing/2017/decorative" val="1"/>
              </a:ext>
            </a:extLst>
          </p:cNvPr>
          <p:cNvCxnSpPr>
            <a:stCxn id="93" idx="1"/>
          </p:cNvCxnSpPr>
          <p:nvPr/>
        </p:nvCxnSpPr>
        <p:spPr>
          <a:xfrm rot="10800000">
            <a:off x="3131627" y="2011073"/>
            <a:ext cx="2319000" cy="1028700"/>
          </a:xfrm>
          <a:prstGeom prst="straightConnector1">
            <a:avLst/>
          </a:prstGeom>
          <a:noFill/>
          <a:ln w="9525" cap="flat" cmpd="sng">
            <a:solidFill>
              <a:srgbClr val="202020"/>
            </a:solidFill>
            <a:prstDash val="solid"/>
            <a:round/>
            <a:headEnd type="none" w="sm" len="sm"/>
            <a:tailEnd type="triangle" w="med" len="med"/>
          </a:ln>
        </p:spPr>
      </p:cxnSp>
      <p:cxnSp>
        <p:nvCxnSpPr>
          <p:cNvPr id="95" name="Google Shape;95;p3">
            <a:extLst>
              <a:ext uri="{C183D7F6-B498-43B3-948B-1728B52AA6E4}">
                <adec:decorative xmlns:adec="http://schemas.microsoft.com/office/drawing/2017/decorative" val="1"/>
              </a:ext>
            </a:extLst>
          </p:cNvPr>
          <p:cNvCxnSpPr/>
          <p:nvPr/>
        </p:nvCxnSpPr>
        <p:spPr>
          <a:xfrm flipH="1">
            <a:off x="2862100" y="3099733"/>
            <a:ext cx="2575725" cy="416702"/>
          </a:xfrm>
          <a:prstGeom prst="straightConnector1">
            <a:avLst/>
          </a:prstGeom>
          <a:noFill/>
          <a:ln w="9525" cap="flat" cmpd="sng">
            <a:solidFill>
              <a:srgbClr val="202020"/>
            </a:solidFill>
            <a:prstDash val="solid"/>
            <a:round/>
            <a:headEnd type="none" w="sm" len="sm"/>
            <a:tailEnd type="triangle" w="med" len="med"/>
          </a:ln>
        </p:spPr>
      </p:cxnSp>
      <p:sp>
        <p:nvSpPr>
          <p:cNvPr id="88" name="Google Shape;88;p3"/>
          <p:cNvSpPr txBox="1"/>
          <p:nvPr/>
        </p:nvSpPr>
        <p:spPr>
          <a:xfrm>
            <a:off x="830328" y="5572746"/>
            <a:ext cx="6029701" cy="1292631"/>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Open Sans"/>
                <a:ea typeface="Open Sans"/>
                <a:cs typeface="Open Sans"/>
                <a:sym typeface="Open Sans"/>
              </a:rPr>
              <a:t>Initial readiness assessments show a baseline where only 15.0% of these projected facilities currently have standardized severe hypertension treatment protocols in place. </a:t>
            </a:r>
            <a:endParaRPr/>
          </a:p>
          <a:p>
            <a:pPr marL="0" marR="0" lvl="0" indent="0" algn="l" rtl="0">
              <a:lnSpc>
                <a:spcPct val="100000"/>
              </a:lnSpc>
              <a:spcBef>
                <a:spcPts val="0"/>
              </a:spcBef>
              <a:spcAft>
                <a:spcPts val="0"/>
              </a:spcAft>
              <a:buNone/>
            </a:pPr>
            <a:endParaRPr sz="12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None/>
            </a:pPr>
            <a:r>
              <a:rPr lang="en-US" sz="1200" b="0" i="0" u="none" strike="noStrike" cap="none">
                <a:solidFill>
                  <a:srgbClr val="000000"/>
                </a:solidFill>
                <a:latin typeface="Open Sans"/>
                <a:ea typeface="Open Sans"/>
                <a:cs typeface="Open Sans"/>
                <a:sym typeface="Open Sans"/>
              </a:rPr>
              <a:t>Additionally, early tracking indicates that 40.0% of clinical staff at these hospitals have completed the introductory bundle training modules. </a:t>
            </a:r>
            <a:endParaRPr sz="1200" b="0" i="0" u="none" strike="noStrike" cap="none">
              <a:solidFill>
                <a:srgbClr val="000000"/>
              </a:solidFill>
              <a:latin typeface="Open Sans"/>
              <a:ea typeface="Open Sans"/>
              <a:cs typeface="Open Sans"/>
              <a:sym typeface="Open Sans"/>
            </a:endParaRPr>
          </a:p>
        </p:txBody>
      </p:sp>
      <p:sp>
        <p:nvSpPr>
          <p:cNvPr id="96" name="Google Shape;96;p3"/>
          <p:cNvSpPr/>
          <p:nvPr/>
        </p:nvSpPr>
        <p:spPr>
          <a:xfrm>
            <a:off x="3886200" y="7218601"/>
            <a:ext cx="3533112" cy="738836"/>
          </a:xfrm>
          <a:prstGeom prst="rect">
            <a:avLst/>
          </a:prstGeom>
          <a:solidFill>
            <a:srgbClr val="00249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Looking Ahead should include any details about future implementation and sustainability.</a:t>
            </a:r>
            <a:endParaRPr/>
          </a:p>
        </p:txBody>
      </p:sp>
      <p:cxnSp>
        <p:nvCxnSpPr>
          <p:cNvPr id="97" name="Google Shape;97;p3">
            <a:extLst>
              <a:ext uri="{C183D7F6-B498-43B3-948B-1728B52AA6E4}">
                <adec:decorative xmlns:adec="http://schemas.microsoft.com/office/drawing/2017/decorative" val="1"/>
              </a:ext>
            </a:extLst>
          </p:cNvPr>
          <p:cNvCxnSpPr>
            <a:stCxn id="96" idx="1"/>
          </p:cNvCxnSpPr>
          <p:nvPr/>
        </p:nvCxnSpPr>
        <p:spPr>
          <a:xfrm flipH="1">
            <a:off x="2862000" y="7588019"/>
            <a:ext cx="1024200" cy="722700"/>
          </a:xfrm>
          <a:prstGeom prst="straightConnector1">
            <a:avLst/>
          </a:prstGeom>
          <a:noFill/>
          <a:ln w="9525" cap="flat" cmpd="sng">
            <a:solidFill>
              <a:srgbClr val="202020"/>
            </a:solidFill>
            <a:prstDash val="solid"/>
            <a:round/>
            <a:headEnd type="none" w="sm" len="sm"/>
            <a:tailEnd type="triangle" w="med" len="med"/>
          </a:ln>
        </p:spPr>
      </p:cxnSp>
      <p:pic>
        <p:nvPicPr>
          <p:cNvPr id="99" name="Google Shape;99;p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871238" y="9145736"/>
            <a:ext cx="1397700" cy="744138"/>
          </a:xfrm>
          <a:prstGeom prst="rect">
            <a:avLst/>
          </a:prstGeom>
          <a:noFill/>
          <a:ln>
            <a:noFill/>
          </a:ln>
        </p:spPr>
      </p:pic>
      <p:sp>
        <p:nvSpPr>
          <p:cNvPr id="87" name="Google Shape;87;p3"/>
          <p:cNvSpPr txBox="1"/>
          <p:nvPr/>
        </p:nvSpPr>
        <p:spPr>
          <a:xfrm>
            <a:off x="800262" y="8661797"/>
            <a:ext cx="4837763" cy="828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Open Sans"/>
                <a:ea typeface="Open Sans"/>
                <a:cs typeface="Open Sans"/>
                <a:sym typeface="Open Sans"/>
              </a:rPr>
              <a:t>Moving forward, the collaborative will focus immediate activities on completing facility onboarding and providing targeted technical assistance for early data extraction. The team plans to begin formal collection of Severe Maternal Morbidity (excluding blood transfusions alone) data in the first quarter of 2027 to establish a clear clinical outcome baseline. </a:t>
            </a:r>
            <a:endParaRPr/>
          </a:p>
        </p:txBody>
      </p:sp>
      <p:sp>
        <p:nvSpPr>
          <p:cNvPr id="101" name="Google Shape;101;p3"/>
          <p:cNvSpPr/>
          <p:nvPr/>
        </p:nvSpPr>
        <p:spPr>
          <a:xfrm>
            <a:off x="5887908" y="8148226"/>
            <a:ext cx="1330066" cy="651000"/>
          </a:xfrm>
          <a:prstGeom prst="rect">
            <a:avLst/>
          </a:prstGeom>
          <a:solidFill>
            <a:srgbClr val="00249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dirty="0">
                <a:solidFill>
                  <a:schemeClr val="lt1"/>
                </a:solidFill>
                <a:latin typeface="Arial"/>
                <a:ea typeface="Arial"/>
                <a:cs typeface="Arial"/>
                <a:sym typeface="Arial"/>
              </a:rPr>
              <a:t>Participating entity logo</a:t>
            </a:r>
            <a:endParaRPr dirty="0"/>
          </a:p>
        </p:txBody>
      </p:sp>
      <p:cxnSp>
        <p:nvCxnSpPr>
          <p:cNvPr id="102" name="Google Shape;102;p3">
            <a:extLst>
              <a:ext uri="{C183D7F6-B498-43B3-948B-1728B52AA6E4}">
                <adec:decorative xmlns:adec="http://schemas.microsoft.com/office/drawing/2017/decorative" val="1"/>
              </a:ext>
            </a:extLst>
          </p:cNvPr>
          <p:cNvCxnSpPr>
            <a:endCxn id="99" idx="0"/>
          </p:cNvCxnSpPr>
          <p:nvPr/>
        </p:nvCxnSpPr>
        <p:spPr>
          <a:xfrm flipH="1">
            <a:off x="6570088" y="8799236"/>
            <a:ext cx="5100" cy="346500"/>
          </a:xfrm>
          <a:prstGeom prst="straightConnector1">
            <a:avLst/>
          </a:prstGeom>
          <a:noFill/>
          <a:ln w="9525" cap="flat" cmpd="sng">
            <a:solidFill>
              <a:srgbClr val="202020"/>
            </a:solidFill>
            <a:prstDash val="solid"/>
            <a:round/>
            <a:headEnd type="none" w="sm" len="sm"/>
            <a:tailEnd type="triangle" w="med" len="med"/>
          </a:ln>
        </p:spPr>
      </p:cxnSp>
      <p:cxnSp>
        <p:nvCxnSpPr>
          <p:cNvPr id="104" name="Google Shape;104;p3">
            <a:extLst>
              <a:ext uri="{C183D7F6-B498-43B3-948B-1728B52AA6E4}">
                <adec:decorative xmlns:adec="http://schemas.microsoft.com/office/drawing/2017/decorative" val="1"/>
              </a:ext>
            </a:extLst>
          </p:cNvPr>
          <p:cNvCxnSpPr>
            <a:stCxn id="103" idx="3"/>
          </p:cNvCxnSpPr>
          <p:nvPr/>
        </p:nvCxnSpPr>
        <p:spPr>
          <a:xfrm rot="10800000" flipH="1">
            <a:off x="5437825" y="1334225"/>
            <a:ext cx="433500" cy="333000"/>
          </a:xfrm>
          <a:prstGeom prst="straightConnector1">
            <a:avLst/>
          </a:prstGeom>
          <a:noFill/>
          <a:ln w="9525" cap="flat" cmpd="sng">
            <a:solidFill>
              <a:srgbClr val="202020"/>
            </a:solidFill>
            <a:prstDash val="solid"/>
            <a:round/>
            <a:headEnd type="none" w="sm" len="sm"/>
            <a:tailEnd type="triangl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2" name="Title 1">
            <a:extLst>
              <a:ext uri="{FF2B5EF4-FFF2-40B4-BE49-F238E27FC236}">
                <a16:creationId xmlns:a16="http://schemas.microsoft.com/office/drawing/2014/main" id="{FA8B36C1-AD53-4ECF-A003-40A93E5FA432}"/>
              </a:ext>
            </a:extLst>
          </p:cNvPr>
          <p:cNvSpPr>
            <a:spLocks noGrp="1"/>
          </p:cNvSpPr>
          <p:nvPr>
            <p:ph type="title" idx="4294967295"/>
          </p:nvPr>
        </p:nvSpPr>
        <p:spPr>
          <a:xfrm>
            <a:off x="534988" y="-1944687"/>
            <a:ext cx="6702425" cy="1944687"/>
          </a:xfrm>
          <a:prstGeom prst="rect">
            <a:avLst/>
          </a:prstGeom>
        </p:spPr>
        <p:txBody>
          <a:bodyPr anchor="b"/>
          <a:lstStyle/>
          <a:p>
            <a:r>
              <a:rPr lang="en-US" dirty="0"/>
              <a:t>AIM Impact Statement Template Page</a:t>
            </a:r>
          </a:p>
        </p:txBody>
      </p:sp>
      <p:sp>
        <p:nvSpPr>
          <p:cNvPr id="116" name="Google Shape;116;p4"/>
          <p:cNvSpPr txBox="1">
            <a:spLocks noGrp="1"/>
          </p:cNvSpPr>
          <p:nvPr>
            <p:ph type="body" idx="8"/>
          </p:nvPr>
        </p:nvSpPr>
        <p:spPr>
          <a:xfrm>
            <a:off x="329497" y="914400"/>
            <a:ext cx="5134275" cy="482183"/>
          </a:xfrm>
          <a:prstGeom prst="rect">
            <a:avLst/>
          </a:prstGeom>
          <a:noFill/>
          <a:ln>
            <a:noFill/>
          </a:ln>
        </p:spPr>
        <p:txBody>
          <a:bodyPr spcFirstLastPara="1" wrap="square" lIns="91425" tIns="91425" rIns="91425" bIns="91425" anchor="t" anchorCtr="0">
            <a:normAutofit lnSpcReduction="10000"/>
          </a:bodyPr>
          <a:lstStyle/>
          <a:p>
            <a:pPr marL="457200" lvl="0" indent="-342900" algn="l" rtl="0">
              <a:lnSpc>
                <a:spcPct val="100000"/>
              </a:lnSpc>
              <a:spcBef>
                <a:spcPts val="0"/>
              </a:spcBef>
              <a:spcAft>
                <a:spcPts val="0"/>
              </a:spcAft>
              <a:buSzPts val="1800"/>
              <a:buNone/>
            </a:pPr>
            <a:endParaRPr dirty="0"/>
          </a:p>
        </p:txBody>
      </p:sp>
      <p:sp>
        <p:nvSpPr>
          <p:cNvPr id="114" name="Google Shape;114;p4" descr="Add the appropriate Patient Safety Bundle logo."/>
          <p:cNvSpPr>
            <a:spLocks noGrp="1"/>
          </p:cNvSpPr>
          <p:nvPr>
            <p:ph type="pic" idx="6"/>
          </p:nvPr>
        </p:nvSpPr>
        <p:spPr>
          <a:xfrm>
            <a:off x="5830888" y="255588"/>
            <a:ext cx="1319212" cy="1317625"/>
          </a:xfrm>
          <a:prstGeom prst="rect">
            <a:avLst/>
          </a:prstGeom>
          <a:noFill/>
          <a:ln>
            <a:noFill/>
          </a:ln>
        </p:spPr>
      </p:sp>
      <p:sp>
        <p:nvSpPr>
          <p:cNvPr id="109" name="Google Shape;109;p4"/>
          <p:cNvSpPr txBox="1">
            <a:spLocks noGrp="1"/>
          </p:cNvSpPr>
          <p:nvPr>
            <p:ph type="body" idx="1"/>
          </p:nvPr>
        </p:nvSpPr>
        <p:spPr>
          <a:xfrm>
            <a:off x="719527" y="2253729"/>
            <a:ext cx="5501391" cy="1029117"/>
          </a:xfrm>
          <a:prstGeom prst="rect">
            <a:avLst/>
          </a:prstGeom>
          <a:noFill/>
          <a:ln>
            <a:noFill/>
          </a:ln>
        </p:spPr>
        <p:txBody>
          <a:bodyPr spcFirstLastPara="1" wrap="square" lIns="91425" tIns="91425" rIns="91425" bIns="91425" anchor="t" anchorCtr="0">
            <a:normAutofit/>
          </a:bodyPr>
          <a:lstStyle/>
          <a:p>
            <a:pPr marL="457200" lvl="0" indent="-342900" algn="l" rtl="0">
              <a:lnSpc>
                <a:spcPct val="100000"/>
              </a:lnSpc>
              <a:spcBef>
                <a:spcPts val="0"/>
              </a:spcBef>
              <a:spcAft>
                <a:spcPts val="0"/>
              </a:spcAft>
              <a:buSzPts val="1800"/>
              <a:buNone/>
            </a:pPr>
            <a:endParaRPr dirty="0"/>
          </a:p>
        </p:txBody>
      </p:sp>
      <p:sp>
        <p:nvSpPr>
          <p:cNvPr id="110" name="Google Shape;110;p4"/>
          <p:cNvSpPr txBox="1">
            <a:spLocks noGrp="1"/>
          </p:cNvSpPr>
          <p:nvPr>
            <p:ph type="body" idx="2"/>
          </p:nvPr>
        </p:nvSpPr>
        <p:spPr>
          <a:xfrm>
            <a:off x="719527" y="3860175"/>
            <a:ext cx="5501392" cy="1029117"/>
          </a:xfrm>
          <a:prstGeom prst="rect">
            <a:avLst/>
          </a:prstGeom>
          <a:noFill/>
          <a:ln>
            <a:noFill/>
          </a:ln>
        </p:spPr>
        <p:txBody>
          <a:bodyPr spcFirstLastPara="1" wrap="square" lIns="91425" tIns="91425" rIns="91425" bIns="91425" anchor="t" anchorCtr="0">
            <a:normAutofit/>
          </a:bodyPr>
          <a:lstStyle/>
          <a:p>
            <a:pPr marL="457200" lvl="0" indent="-342900" algn="l" rtl="0">
              <a:lnSpc>
                <a:spcPct val="100000"/>
              </a:lnSpc>
              <a:spcBef>
                <a:spcPts val="0"/>
              </a:spcBef>
              <a:spcAft>
                <a:spcPts val="0"/>
              </a:spcAft>
              <a:buSzPts val="1800"/>
              <a:buNone/>
            </a:pPr>
            <a:endParaRPr dirty="0"/>
          </a:p>
        </p:txBody>
      </p:sp>
      <p:sp>
        <p:nvSpPr>
          <p:cNvPr id="117" name="Google Shape;117;p4"/>
          <p:cNvSpPr txBox="1"/>
          <p:nvPr/>
        </p:nvSpPr>
        <p:spPr>
          <a:xfrm>
            <a:off x="952656" y="5680534"/>
            <a:ext cx="1280100" cy="95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dirty="0">
                <a:solidFill>
                  <a:srgbClr val="642667"/>
                </a:solidFill>
                <a:latin typeface="Josefin Sans"/>
                <a:ea typeface="Josefin Sans"/>
                <a:cs typeface="Josefin Sans"/>
                <a:sym typeface="Josefin Sans"/>
              </a:rPr>
              <a:t>XX% </a:t>
            </a:r>
            <a:r>
              <a:rPr lang="en-US" sz="1800" b="0" i="0" u="none" strike="noStrike" cap="none" dirty="0">
                <a:solidFill>
                  <a:srgbClr val="642667"/>
                </a:solidFill>
                <a:latin typeface="Josefin Sans"/>
                <a:ea typeface="Josefin Sans"/>
                <a:cs typeface="Josefin Sans"/>
                <a:sym typeface="Josefin Sans"/>
              </a:rPr>
              <a:t>increase</a:t>
            </a:r>
            <a:endParaRPr sz="1800" b="0" i="0" u="none" strike="noStrike" cap="none" dirty="0">
              <a:solidFill>
                <a:srgbClr val="642667"/>
              </a:solidFill>
              <a:latin typeface="Josefin Sans"/>
              <a:ea typeface="Josefin Sans"/>
              <a:cs typeface="Josefin Sans"/>
              <a:sym typeface="Josefin Sans"/>
            </a:endParaRPr>
          </a:p>
        </p:txBody>
      </p:sp>
      <p:sp>
        <p:nvSpPr>
          <p:cNvPr id="111" name="Google Shape;111;p4"/>
          <p:cNvSpPr txBox="1">
            <a:spLocks noGrp="1"/>
          </p:cNvSpPr>
          <p:nvPr>
            <p:ph type="body" idx="3"/>
          </p:nvPr>
        </p:nvSpPr>
        <p:spPr>
          <a:xfrm>
            <a:off x="2252272" y="5725422"/>
            <a:ext cx="3927422" cy="864224"/>
          </a:xfrm>
          <a:prstGeom prst="rect">
            <a:avLst/>
          </a:prstGeom>
          <a:noFill/>
          <a:ln>
            <a:noFill/>
          </a:ln>
        </p:spPr>
        <p:txBody>
          <a:bodyPr spcFirstLastPara="1" wrap="square" lIns="91425" tIns="91425" rIns="91425" bIns="91425" anchor="t" anchorCtr="0">
            <a:normAutofit/>
          </a:bodyPr>
          <a:lstStyle/>
          <a:p>
            <a:pPr marL="457200" lvl="0" indent="-342900" algn="l" rtl="0">
              <a:lnSpc>
                <a:spcPct val="100000"/>
              </a:lnSpc>
              <a:spcBef>
                <a:spcPts val="0"/>
              </a:spcBef>
              <a:spcAft>
                <a:spcPts val="0"/>
              </a:spcAft>
              <a:buSzPts val="1800"/>
              <a:buNone/>
            </a:pPr>
            <a:endParaRPr dirty="0"/>
          </a:p>
        </p:txBody>
      </p:sp>
      <p:sp>
        <p:nvSpPr>
          <p:cNvPr id="118" name="Google Shape;118;p4"/>
          <p:cNvSpPr txBox="1"/>
          <p:nvPr/>
        </p:nvSpPr>
        <p:spPr>
          <a:xfrm>
            <a:off x="952656" y="6744857"/>
            <a:ext cx="1280100" cy="95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rgbClr val="642667"/>
                </a:solidFill>
                <a:latin typeface="Josefin Sans"/>
                <a:ea typeface="Josefin Sans"/>
                <a:cs typeface="Josefin Sans"/>
                <a:sym typeface="Josefin Sans"/>
              </a:rPr>
              <a:t>XX% </a:t>
            </a:r>
            <a:r>
              <a:rPr lang="en-US" sz="1800" b="0" i="0" u="none" strike="noStrike" cap="none">
                <a:solidFill>
                  <a:srgbClr val="642667"/>
                </a:solidFill>
                <a:latin typeface="Josefin Sans"/>
                <a:ea typeface="Josefin Sans"/>
                <a:cs typeface="Josefin Sans"/>
                <a:sym typeface="Josefin Sans"/>
              </a:rPr>
              <a:t>increase</a:t>
            </a:r>
            <a:endParaRPr sz="1800" b="0" i="0" u="none" strike="noStrike" cap="none">
              <a:solidFill>
                <a:srgbClr val="642667"/>
              </a:solidFill>
              <a:latin typeface="Josefin Sans"/>
              <a:ea typeface="Josefin Sans"/>
              <a:cs typeface="Josefin Sans"/>
              <a:sym typeface="Josefin Sans"/>
            </a:endParaRPr>
          </a:p>
        </p:txBody>
      </p:sp>
      <p:sp>
        <p:nvSpPr>
          <p:cNvPr id="113" name="Google Shape;113;p4"/>
          <p:cNvSpPr txBox="1">
            <a:spLocks noGrp="1"/>
          </p:cNvSpPr>
          <p:nvPr>
            <p:ph type="body" idx="5"/>
          </p:nvPr>
        </p:nvSpPr>
        <p:spPr>
          <a:xfrm>
            <a:off x="2252272" y="6789745"/>
            <a:ext cx="3927422" cy="864224"/>
          </a:xfrm>
          <a:prstGeom prst="rect">
            <a:avLst/>
          </a:prstGeom>
          <a:noFill/>
          <a:ln>
            <a:noFill/>
          </a:ln>
        </p:spPr>
        <p:txBody>
          <a:bodyPr spcFirstLastPara="1" wrap="square" lIns="91425" tIns="91425" rIns="91425" bIns="91425" anchor="t" anchorCtr="0">
            <a:normAutofit/>
          </a:bodyPr>
          <a:lstStyle/>
          <a:p>
            <a:pPr marL="457200" lvl="0" indent="-342900" algn="l" rtl="0">
              <a:lnSpc>
                <a:spcPct val="100000"/>
              </a:lnSpc>
              <a:spcBef>
                <a:spcPts val="0"/>
              </a:spcBef>
              <a:spcAft>
                <a:spcPts val="0"/>
              </a:spcAft>
              <a:buSzPts val="1800"/>
              <a:buNone/>
            </a:pPr>
            <a:endParaRPr/>
          </a:p>
        </p:txBody>
      </p:sp>
      <p:sp>
        <p:nvSpPr>
          <p:cNvPr id="112" name="Google Shape;112;p4"/>
          <p:cNvSpPr txBox="1">
            <a:spLocks noGrp="1"/>
          </p:cNvSpPr>
          <p:nvPr>
            <p:ph type="body" idx="4"/>
          </p:nvPr>
        </p:nvSpPr>
        <p:spPr>
          <a:xfrm>
            <a:off x="719527" y="8629441"/>
            <a:ext cx="4557012" cy="1029117"/>
          </a:xfrm>
          <a:prstGeom prst="rect">
            <a:avLst/>
          </a:prstGeom>
          <a:noFill/>
          <a:ln>
            <a:noFill/>
          </a:ln>
        </p:spPr>
        <p:txBody>
          <a:bodyPr spcFirstLastPara="1" wrap="square" lIns="91425" tIns="91425" rIns="91425" bIns="91425" anchor="t" anchorCtr="0">
            <a:normAutofit/>
          </a:bodyPr>
          <a:lstStyle/>
          <a:p>
            <a:pPr marL="457200" lvl="0" indent="-342900" algn="l" rtl="0">
              <a:lnSpc>
                <a:spcPct val="100000"/>
              </a:lnSpc>
              <a:spcBef>
                <a:spcPts val="0"/>
              </a:spcBef>
              <a:spcAft>
                <a:spcPts val="0"/>
              </a:spcAft>
              <a:buSzPts val="1800"/>
              <a:buNone/>
            </a:pPr>
            <a:endParaRPr/>
          </a:p>
        </p:txBody>
      </p:sp>
      <p:sp>
        <p:nvSpPr>
          <p:cNvPr id="115" name="Google Shape;115;p4" descr="Add the appropriate participating logo here."/>
          <p:cNvSpPr>
            <a:spLocks noGrp="1"/>
          </p:cNvSpPr>
          <p:nvPr>
            <p:ph type="pic" idx="7"/>
          </p:nvPr>
        </p:nvSpPr>
        <p:spPr>
          <a:xfrm>
            <a:off x="5463772" y="8918392"/>
            <a:ext cx="2053444" cy="884420"/>
          </a:xfrm>
          <a:prstGeom prst="rect">
            <a:avLst/>
          </a:prstGeom>
          <a:noFill/>
          <a:ln>
            <a:noFill/>
          </a:ln>
        </p:spPr>
      </p:sp>
    </p:spTree>
  </p:cSld>
  <p:clrMapOvr>
    <a:masterClrMapping/>
  </p:clrMapOvr>
</p:sld>
</file>

<file path=ppt/theme/theme1.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TotalTime>
  <Words>832</Words>
  <Application>Microsoft Macintosh PowerPoint</Application>
  <PresentationFormat>Custom</PresentationFormat>
  <Paragraphs>48</Paragraphs>
  <Slides>4</Slides>
  <Notes>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vt:i4>
      </vt:variant>
    </vt:vector>
  </HeadingPairs>
  <TitlesOfParts>
    <vt:vector size="10" baseType="lpstr">
      <vt:lpstr>Arial</vt:lpstr>
      <vt:lpstr>Open Sans</vt:lpstr>
      <vt:lpstr>Josefin Sans</vt:lpstr>
      <vt:lpstr>Calibri</vt:lpstr>
      <vt:lpstr>Custom Design</vt:lpstr>
      <vt:lpstr>Simple Light</vt:lpstr>
      <vt:lpstr>How to Use this Template</vt:lpstr>
      <vt:lpstr>EXAMPLE: STANDARD</vt:lpstr>
      <vt:lpstr>EXAMPLE: PRELIMINARY</vt:lpstr>
      <vt:lpstr>AIM Impact Statement Template Page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Clancey Bateman</cp:lastModifiedBy>
  <cp:revision>11</cp:revision>
  <cp:lastPrinted>2026-08-05T15:16:12Z</cp:lastPrinted>
  <dcterms:modified xsi:type="dcterms:W3CDTF">2026-08-24T18:21:48Z</dcterms:modified>
</cp:coreProperties>
</file>