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7" r:id="rId6"/>
    <p:sldMasterId id="2147483687"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Lst>
  <p:sldSz cy="5143500" cx="9144000"/>
  <p:notesSz cx="6858000" cy="9144000"/>
  <p:embeddedFontLst>
    <p:embeddedFont>
      <p:font typeface="Mate"/>
      <p:regular r:id="rId43"/>
      <p:italic r:id="rId44"/>
    </p:embeddedFont>
    <p:embeddedFont>
      <p:font typeface="Roboto"/>
      <p:regular r:id="rId45"/>
      <p:bold r:id="rId46"/>
      <p:italic r:id="rId47"/>
      <p:boldItalic r:id="rId48"/>
    </p:embeddedFont>
    <p:embeddedFont>
      <p:font typeface="Montserrat"/>
      <p:regular r:id="rId49"/>
      <p:bold r:id="rId50"/>
      <p:italic r:id="rId51"/>
      <p:boldItalic r:id="rId52"/>
    </p:embeddedFont>
    <p:embeddedFont>
      <p:font typeface="Open Sans SemiBold"/>
      <p:regular r:id="rId53"/>
      <p:bold r:id="rId54"/>
      <p:italic r:id="rId55"/>
      <p:boldItalic r:id="rId56"/>
    </p:embeddedFont>
    <p:embeddedFont>
      <p:font typeface="Josefin Sans"/>
      <p:regular r:id="rId57"/>
      <p:bold r:id="rId58"/>
      <p:italic r:id="rId59"/>
      <p:boldItalic r:id="rId60"/>
    </p:embeddedFont>
    <p:embeddedFont>
      <p:font typeface="Helvetica Neue"/>
      <p:regular r:id="rId61"/>
      <p:bold r:id="rId62"/>
      <p:italic r:id="rId63"/>
      <p:boldItalic r:id="rId64"/>
    </p:embeddedFont>
    <p:embeddedFont>
      <p:font typeface="Open Sans Medium"/>
      <p:regular r:id="rId65"/>
      <p:bold r:id="rId66"/>
      <p:italic r:id="rId67"/>
      <p:boldItalic r:id="rId68"/>
    </p:embeddedFont>
    <p:embeddedFont>
      <p:font typeface="Open Sans"/>
      <p:regular r:id="rId69"/>
      <p:bold r:id="rId70"/>
      <p:italic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73" roundtripDataSignature="AMtx7mhghSeTsG2ikWrszzQundbXTSsD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4A28F93-2A86-4983-A202-36A102B09C1A}">
  <a:tblStyle styleId="{F4A28F93-2A86-4983-A202-36A102B09C1A}"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font" Target="fonts/Mate-italic.fntdata"/><Relationship Id="rId43" Type="http://schemas.openxmlformats.org/officeDocument/2006/relationships/font" Target="fonts/Mate-regular.fntdata"/><Relationship Id="rId46" Type="http://schemas.openxmlformats.org/officeDocument/2006/relationships/font" Target="fonts/Roboto-bold.fntdata"/><Relationship Id="rId45"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font" Target="fonts/Roboto-boldItalic.fntdata"/><Relationship Id="rId47" Type="http://schemas.openxmlformats.org/officeDocument/2006/relationships/font" Target="fonts/Roboto-italic.fntdata"/><Relationship Id="rId49" Type="http://schemas.openxmlformats.org/officeDocument/2006/relationships/font" Target="fonts/Montserrat-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customschemas.google.com/relationships/presentationmetadata" Target="metadata"/><Relationship Id="rId72" Type="http://schemas.openxmlformats.org/officeDocument/2006/relationships/font" Target="fonts/OpenSans-boldItalic.fntdata"/><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71" Type="http://schemas.openxmlformats.org/officeDocument/2006/relationships/font" Target="fonts/OpenSans-italic.fntdata"/><Relationship Id="rId70" Type="http://schemas.openxmlformats.org/officeDocument/2006/relationships/font" Target="fonts/OpenSans-bold.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HelveticaNeue-bold.fntdata"/><Relationship Id="rId61" Type="http://schemas.openxmlformats.org/officeDocument/2006/relationships/font" Target="fonts/HelveticaNeue-regular.fntdata"/><Relationship Id="rId20" Type="http://schemas.openxmlformats.org/officeDocument/2006/relationships/slide" Target="slides/slide12.xml"/><Relationship Id="rId64" Type="http://schemas.openxmlformats.org/officeDocument/2006/relationships/font" Target="fonts/HelveticaNeue-boldItalic.fntdata"/><Relationship Id="rId63" Type="http://schemas.openxmlformats.org/officeDocument/2006/relationships/font" Target="fonts/HelveticaNeue-italic.fntdata"/><Relationship Id="rId22" Type="http://schemas.openxmlformats.org/officeDocument/2006/relationships/slide" Target="slides/slide14.xml"/><Relationship Id="rId66" Type="http://schemas.openxmlformats.org/officeDocument/2006/relationships/font" Target="fonts/OpenSansMedium-bold.fntdata"/><Relationship Id="rId21" Type="http://schemas.openxmlformats.org/officeDocument/2006/relationships/slide" Target="slides/slide13.xml"/><Relationship Id="rId65" Type="http://schemas.openxmlformats.org/officeDocument/2006/relationships/font" Target="fonts/OpenSansMedium-regular.fntdata"/><Relationship Id="rId24" Type="http://schemas.openxmlformats.org/officeDocument/2006/relationships/slide" Target="slides/slide16.xml"/><Relationship Id="rId68" Type="http://schemas.openxmlformats.org/officeDocument/2006/relationships/font" Target="fonts/OpenSansMedium-boldItalic.fntdata"/><Relationship Id="rId23" Type="http://schemas.openxmlformats.org/officeDocument/2006/relationships/slide" Target="slides/slide15.xml"/><Relationship Id="rId67" Type="http://schemas.openxmlformats.org/officeDocument/2006/relationships/font" Target="fonts/OpenSansMedium-italic.fntdata"/><Relationship Id="rId60" Type="http://schemas.openxmlformats.org/officeDocument/2006/relationships/font" Target="fonts/JosefinSans-boldItalic.fntdata"/><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OpenSans-regular.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Montserrat-italic.fntdata"/><Relationship Id="rId50" Type="http://schemas.openxmlformats.org/officeDocument/2006/relationships/font" Target="fonts/Montserrat-bold.fntdata"/><Relationship Id="rId53" Type="http://schemas.openxmlformats.org/officeDocument/2006/relationships/font" Target="fonts/OpenSansSemiBold-regular.fntdata"/><Relationship Id="rId52" Type="http://schemas.openxmlformats.org/officeDocument/2006/relationships/font" Target="fonts/Montserrat-boldItalic.fntdata"/><Relationship Id="rId11" Type="http://schemas.openxmlformats.org/officeDocument/2006/relationships/slide" Target="slides/slide3.xml"/><Relationship Id="rId55" Type="http://schemas.openxmlformats.org/officeDocument/2006/relationships/font" Target="fonts/OpenSansSemiBold-italic.fntdata"/><Relationship Id="rId10" Type="http://schemas.openxmlformats.org/officeDocument/2006/relationships/slide" Target="slides/slide2.xml"/><Relationship Id="rId54" Type="http://schemas.openxmlformats.org/officeDocument/2006/relationships/font" Target="fonts/OpenSansSemiBold-bold.fntdata"/><Relationship Id="rId13" Type="http://schemas.openxmlformats.org/officeDocument/2006/relationships/slide" Target="slides/slide5.xml"/><Relationship Id="rId57" Type="http://schemas.openxmlformats.org/officeDocument/2006/relationships/font" Target="fonts/JosefinSans-regular.fntdata"/><Relationship Id="rId12" Type="http://schemas.openxmlformats.org/officeDocument/2006/relationships/slide" Target="slides/slide4.xml"/><Relationship Id="rId56" Type="http://schemas.openxmlformats.org/officeDocument/2006/relationships/font" Target="fonts/OpenSansSemiBold-boldItalic.fntdata"/><Relationship Id="rId15" Type="http://schemas.openxmlformats.org/officeDocument/2006/relationships/slide" Target="slides/slide7.xml"/><Relationship Id="rId59" Type="http://schemas.openxmlformats.org/officeDocument/2006/relationships/font" Target="fonts/JosefinSans-italic.fntdata"/><Relationship Id="rId14" Type="http://schemas.openxmlformats.org/officeDocument/2006/relationships/slide" Target="slides/slide6.xml"/><Relationship Id="rId58" Type="http://schemas.openxmlformats.org/officeDocument/2006/relationships/font" Target="fonts/JosefinSans-bold.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olicycentermmh.org/certificate-training/"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si=9JATCrUhecnnWa4y&amp;v=LxP9xFEpmY8&amp;feature=youtu.be" TargetMode="External"/><Relationship Id="rId3" Type="http://schemas.openxmlformats.org/officeDocument/2006/relationships/hyperlink" Target="https://policycentermmh.org/past-webinars/"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HjxQ5x4qAdc&amp;list=PLvPN5cp8pnJ7lFcdOCkeDDu-RQM_f5zag&amp;index=4"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chb.hrsa.gov/national-maternal-mental-health-hotline/order" TargetMode="External"/><Relationship Id="rId3" Type="http://schemas.openxmlformats.org/officeDocument/2006/relationships/hyperlink" Target="https://www.samhsa.gov/resource/988/988-suicide-crisis-lifeline-poster"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olicycentermmh.org/menu-of-prevention-and-treatment-options-for-maternal-mental-health/"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olicycentermmh.org/2026-perinatal-psychiatry-consultation-program-list/" TargetMode="External"/><Relationship Id="rId3" Type="http://schemas.openxmlformats.org/officeDocument/2006/relationships/hyperlink" Target="https://postpartum.net/professionals/perinatal-psychiatric-consultation/"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olicycentermmh.org/menu-of-prevention-and-treatment-options-for-maternal-mental-health/"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u="sng">
                <a:solidFill>
                  <a:srgbClr val="0B57D0"/>
                </a:solidFill>
                <a:hlinkClick r:id="rId2">
                  <a:extLst>
                    <a:ext uri="{A12FA001-AC4F-418D-AE19-62706E023703}">
                      <ahyp:hlinkClr val="tx"/>
                    </a:ext>
                  </a:extLst>
                </a:hlinkClick>
              </a:rPr>
              <a:t>https://policycentermmh.org/certificate-training/</a:t>
            </a:r>
            <a:endParaRPr>
              <a:solidFill>
                <a:srgbClr val="0B57D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Policy Center’s Maternal Suicide Prevention Webinar:</a:t>
            </a:r>
            <a:r>
              <a:rPr lang="en">
                <a:solidFill>
                  <a:srgbClr val="0B57D0"/>
                </a:solidFill>
              </a:rPr>
              <a:t> </a:t>
            </a:r>
            <a:r>
              <a:rPr lang="en" u="sng">
                <a:solidFill>
                  <a:srgbClr val="0B57D0"/>
                </a:solidFill>
                <a:hlinkClick r:id="rId2">
                  <a:extLst>
                    <a:ext uri="{A12FA001-AC4F-418D-AE19-62706E023703}">
                      <ahyp:hlinkClr val="tx"/>
                    </a:ext>
                  </a:extLst>
                </a:hlinkClick>
              </a:rPr>
              <a:t>https://www.youtube.com/watch?si=9JATCrUhecnnWa4y&amp;v=LxP9xFEpmY8&amp;feature=youtu.be</a:t>
            </a:r>
            <a:endParaRPr>
              <a:solidFill>
                <a:srgbClr val="0B57D0"/>
              </a:solidFill>
            </a:endParaRPr>
          </a:p>
          <a:p>
            <a:pPr indent="0" lvl="0" marL="0" rtl="0" algn="l">
              <a:lnSpc>
                <a:spcPct val="100000"/>
              </a:lnSpc>
              <a:spcBef>
                <a:spcPts val="0"/>
              </a:spcBef>
              <a:spcAft>
                <a:spcPts val="0"/>
              </a:spcAft>
              <a:buSzPts val="1100"/>
              <a:buNone/>
            </a:pPr>
            <a:r>
              <a:rPr lang="en">
                <a:solidFill>
                  <a:srgbClr val="0B57D0"/>
                </a:solidFill>
              </a:rPr>
              <a:t> </a:t>
            </a:r>
            <a:endParaRPr>
              <a:solidFill>
                <a:srgbClr val="0B57D0"/>
              </a:solidFill>
            </a:endParaRPr>
          </a:p>
          <a:p>
            <a:pPr indent="0" lvl="0" marL="0" rtl="0" algn="l">
              <a:lnSpc>
                <a:spcPct val="100000"/>
              </a:lnSpc>
              <a:spcBef>
                <a:spcPts val="0"/>
              </a:spcBef>
              <a:spcAft>
                <a:spcPts val="0"/>
              </a:spcAft>
              <a:buSzPts val="1100"/>
              <a:buNone/>
            </a:pPr>
            <a:r>
              <a:rPr lang="en" u="sng">
                <a:solidFill>
                  <a:srgbClr val="0B57D0"/>
                </a:solidFill>
                <a:hlinkClick r:id="rId3">
                  <a:extLst>
                    <a:ext uri="{A12FA001-AC4F-418D-AE19-62706E023703}">
                      <ahyp:hlinkClr val="tx"/>
                    </a:ext>
                  </a:extLst>
                </a:hlinkClick>
              </a:rPr>
              <a:t>https://policycentermmh.org/past-webinars/</a:t>
            </a:r>
            <a:endParaRPr>
              <a:solidFill>
                <a:srgbClr val="0B57D0"/>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 (2023 FORUM Welcome &amp; a Mother’s Story)</a:t>
            </a:r>
            <a:r>
              <a:rPr lang="en" sz="1400">
                <a:solidFill>
                  <a:schemeClr val="dk1"/>
                </a:solidFill>
                <a:latin typeface="Open Sans"/>
                <a:ea typeface="Open Sans"/>
                <a:cs typeface="Open Sans"/>
                <a:sym typeface="Open Sans"/>
              </a:rPr>
              <a:t>:</a:t>
            </a:r>
            <a:r>
              <a:rPr lang="en" sz="1400">
                <a:solidFill>
                  <a:srgbClr val="0B57D0"/>
                </a:solidFill>
                <a:latin typeface="Open Sans"/>
                <a:ea typeface="Open Sans"/>
                <a:cs typeface="Open Sans"/>
                <a:sym typeface="Open Sans"/>
              </a:rPr>
              <a:t> </a:t>
            </a:r>
            <a:r>
              <a:rPr lang="en" u="sng">
                <a:solidFill>
                  <a:srgbClr val="0B57D0"/>
                </a:solidFill>
                <a:hlinkClick r:id="rId2">
                  <a:extLst>
                    <a:ext uri="{A12FA001-AC4F-418D-AE19-62706E023703}">
                      <ahyp:hlinkClr val="tx"/>
                    </a:ext>
                  </a:extLst>
                </a:hlinkClick>
              </a:rPr>
              <a:t>https://www.youtube.com/watch?v=HjxQ5x4qAdc&amp;list=PLvPN5cp8pnJ7lFcdOCkeDDu-RQM_f5zag&amp;index=4</a:t>
            </a:r>
            <a:endParaRPr>
              <a:solidFill>
                <a:srgbClr val="0B57D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4" name="Google Shape;29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a:solidFill>
                <a:srgbClr val="0D0D0D"/>
              </a:solidFill>
            </a:endParaRPr>
          </a:p>
          <a:p>
            <a:pPr indent="0" lvl="0" marL="0" rtl="0" algn="l">
              <a:lnSpc>
                <a:spcPct val="100000"/>
              </a:lnSpc>
              <a:spcBef>
                <a:spcPts val="0"/>
              </a:spcBef>
              <a:spcAft>
                <a:spcPts val="0"/>
              </a:spcAft>
              <a:buClr>
                <a:schemeClr val="dk1"/>
              </a:buClr>
              <a:buSzPts val="1100"/>
              <a:buFont typeface="Arial"/>
              <a:buNone/>
            </a:pPr>
            <a:r>
              <a:t/>
            </a:r>
            <a:endParaRPr sz="1050">
              <a:solidFill>
                <a:srgbClr val="444746"/>
              </a:solidFill>
              <a:latin typeface="Roboto"/>
              <a:ea typeface="Roboto"/>
              <a:cs typeface="Roboto"/>
              <a:sym typeface="Robo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7" name="Google Shape;32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4" name="Google Shape;34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0" name="Google Shape;360;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9" name="Google Shape;36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6" name="Google Shape;37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u="sng">
                <a:solidFill>
                  <a:srgbClr val="0B57D0"/>
                </a:solidFill>
                <a:hlinkClick r:id="rId2">
                  <a:extLst>
                    <a:ext uri="{A12FA001-AC4F-418D-AE19-62706E023703}">
                      <ahyp:hlinkClr val="tx"/>
                    </a:ext>
                  </a:extLst>
                </a:hlinkClick>
              </a:rPr>
              <a:t>https://mchb.hrsa.gov/national-maternal-mental-health-hotline/order</a:t>
            </a:r>
            <a:endParaRPr>
              <a:solidFill>
                <a:srgbClr val="0B57D0"/>
              </a:solidFill>
            </a:endParaRPr>
          </a:p>
          <a:p>
            <a:pPr indent="0" lvl="0" marL="0" rtl="0" algn="l">
              <a:lnSpc>
                <a:spcPct val="100000"/>
              </a:lnSpc>
              <a:spcBef>
                <a:spcPts val="0"/>
              </a:spcBef>
              <a:spcAft>
                <a:spcPts val="0"/>
              </a:spcAft>
              <a:buClr>
                <a:schemeClr val="dk1"/>
              </a:buClr>
              <a:buSzPts val="1100"/>
              <a:buFont typeface="Arial"/>
              <a:buNone/>
            </a:pPr>
            <a:r>
              <a:rPr lang="en" u="sng">
                <a:solidFill>
                  <a:srgbClr val="0B57D0"/>
                </a:solidFill>
                <a:hlinkClick r:id="rId3">
                  <a:extLst>
                    <a:ext uri="{A12FA001-AC4F-418D-AE19-62706E023703}">
                      <ahyp:hlinkClr val="tx"/>
                    </a:ext>
                  </a:extLst>
                </a:hlinkClick>
              </a:rPr>
              <a:t>https://www.samhsa.gov/resource/988/988-suicide-crisis-lifeline-poster</a:t>
            </a:r>
            <a:endParaRPr>
              <a:solidFill>
                <a:srgbClr val="0B57D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4" name="Google Shape;42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sz="1200">
              <a:solidFill>
                <a:srgbClr val="3D4551"/>
              </a:solidFill>
            </a:endParaRPr>
          </a:p>
          <a:p>
            <a:pPr indent="0" lvl="0" marL="0" rtl="0" algn="l">
              <a:lnSpc>
                <a:spcPct val="100000"/>
              </a:lnSpc>
              <a:spcBef>
                <a:spcPts val="0"/>
              </a:spcBef>
              <a:spcAft>
                <a:spcPts val="0"/>
              </a:spcAft>
              <a:buSzPts val="1100"/>
              <a:buNone/>
            </a:pPr>
            <a:r>
              <a:t/>
            </a:r>
            <a:endParaRPr sz="1200">
              <a:solidFill>
                <a:srgbClr val="3D455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0" name="Google Shape;430;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1"/>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4" name="Google Shape;444;p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u="sng">
                <a:solidFill>
                  <a:srgbClr val="0B57D0"/>
                </a:solidFill>
                <a:hlinkClick r:id="rId2">
                  <a:extLst>
                    <a:ext uri="{A12FA001-AC4F-418D-AE19-62706E023703}">
                      <ahyp:hlinkClr val="tx"/>
                    </a:ext>
                  </a:extLst>
                </a:hlinkClick>
              </a:rPr>
              <a:t>https://policycentermmh.org/menu-of-prevention-and-treatment-options-for-maternal-mental-health/</a:t>
            </a:r>
            <a:endParaRPr sz="1200">
              <a:solidFill>
                <a:srgbClr val="0B57D0"/>
              </a:solidFill>
              <a:latin typeface="Calibri"/>
              <a:ea typeface="Calibri"/>
              <a:cs typeface="Calibri"/>
              <a:sym typeface="Calibri"/>
            </a:endParaRPr>
          </a:p>
        </p:txBody>
      </p:sp>
      <p:sp>
        <p:nvSpPr>
          <p:cNvPr id="445" name="Google Shape;445;p23:notes"/>
          <p:cNvSpPr txBox="1"/>
          <p:nvPr>
            <p:ph idx="12" type="sldNum"/>
          </p:nvPr>
        </p:nvSpPr>
        <p:spPr>
          <a:xfrm>
            <a:off x="3884612"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3" name="Google Shape;453;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u="sng">
                <a:solidFill>
                  <a:srgbClr val="0B57D0"/>
                </a:solidFill>
                <a:hlinkClick r:id="rId2">
                  <a:extLst>
                    <a:ext uri="{A12FA001-AC4F-418D-AE19-62706E023703}">
                      <ahyp:hlinkClr val="tx"/>
                    </a:ext>
                  </a:extLst>
                </a:hlinkClick>
              </a:rPr>
              <a:t>https://policycentermmh.org/2026-perinatal-psychiatry-consultation-program-list/</a:t>
            </a:r>
            <a:r>
              <a:rPr lang="en">
                <a:solidFill>
                  <a:srgbClr val="0B57D0"/>
                </a:solidFill>
              </a:rPr>
              <a:t> </a:t>
            </a:r>
            <a:endParaRPr>
              <a:solidFill>
                <a:srgbClr val="0B57D0"/>
              </a:solidFill>
            </a:endParaRPr>
          </a:p>
          <a:p>
            <a:pPr indent="0" lvl="0" marL="0" rtl="0" algn="l">
              <a:lnSpc>
                <a:spcPct val="100000"/>
              </a:lnSpc>
              <a:spcBef>
                <a:spcPts val="0"/>
              </a:spcBef>
              <a:spcAft>
                <a:spcPts val="0"/>
              </a:spcAft>
              <a:buSzPts val="1100"/>
              <a:buNone/>
            </a:pPr>
            <a:r>
              <a:rPr lang="en" u="sng">
                <a:solidFill>
                  <a:srgbClr val="0B57D0"/>
                </a:solidFill>
                <a:hlinkClick r:id="rId3">
                  <a:extLst>
                    <a:ext uri="{A12FA001-AC4F-418D-AE19-62706E023703}">
                      <ahyp:hlinkClr val="tx"/>
                    </a:ext>
                  </a:extLst>
                </a:hlinkClick>
              </a:rPr>
              <a:t>https://postpartum.net/professionals/perinatal-psychiatric-consultation/</a:t>
            </a:r>
            <a:r>
              <a:rPr lang="en">
                <a:solidFill>
                  <a:srgbClr val="0B57D0"/>
                </a:solidFill>
              </a:rPr>
              <a:t> </a:t>
            </a:r>
            <a:endParaRPr>
              <a:solidFill>
                <a:srgbClr val="0B57D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5" name="Google Shape;465;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1" name="Google Shape;471;p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00"/>
              <a:buFont typeface="Arial"/>
              <a:buNone/>
            </a:pPr>
            <a:r>
              <a:t/>
            </a:r>
            <a:endParaRPr sz="1200">
              <a:solidFill>
                <a:schemeClr val="dk1"/>
              </a:solidFill>
              <a:latin typeface="Calibri"/>
              <a:ea typeface="Calibri"/>
              <a:cs typeface="Calibri"/>
              <a:sym typeface="Calibri"/>
            </a:endParaRPr>
          </a:p>
        </p:txBody>
      </p:sp>
      <p:sp>
        <p:nvSpPr>
          <p:cNvPr id="472" name="Google Shape;472;p27:notes"/>
          <p:cNvSpPr txBox="1"/>
          <p:nvPr>
            <p:ph idx="12" type="sldNum"/>
          </p:nvPr>
        </p:nvSpPr>
        <p:spPr>
          <a:xfrm>
            <a:off x="3884612"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8" name="Google Shape;478;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p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t/>
            </a:r>
            <a:endParaRPr sz="1200">
              <a:solidFill>
                <a:schemeClr val="dk1"/>
              </a:solidFill>
              <a:latin typeface="Calibri"/>
              <a:ea typeface="Calibri"/>
              <a:cs typeface="Calibri"/>
              <a:sym typeface="Calibri"/>
            </a:endParaRPr>
          </a:p>
        </p:txBody>
      </p:sp>
      <p:sp>
        <p:nvSpPr>
          <p:cNvPr id="485" name="Google Shape;485;p29:notes"/>
          <p:cNvSpPr txBox="1"/>
          <p:nvPr>
            <p:ph idx="12" type="sldNum"/>
          </p:nvPr>
        </p:nvSpPr>
        <p:spPr>
          <a:xfrm>
            <a:off x="3884612"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p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u="sng">
                <a:solidFill>
                  <a:srgbClr val="0B57D0"/>
                </a:solidFill>
                <a:hlinkClick r:id="rId2">
                  <a:extLst>
                    <a:ext uri="{A12FA001-AC4F-418D-AE19-62706E023703}">
                      <ahyp:hlinkClr val="tx"/>
                    </a:ext>
                  </a:extLst>
                </a:hlinkClick>
              </a:rPr>
              <a:t>https://policycentermmh.org/menu-of-prevention-and-treatment-options-for-maternal-mental-health/</a:t>
            </a:r>
            <a:endParaRPr sz="1200">
              <a:solidFill>
                <a:srgbClr val="0B57D0"/>
              </a:solidFill>
              <a:latin typeface="Calibri"/>
              <a:ea typeface="Calibri"/>
              <a:cs typeface="Calibri"/>
              <a:sym typeface="Calibri"/>
            </a:endParaRPr>
          </a:p>
        </p:txBody>
      </p:sp>
      <p:sp>
        <p:nvSpPr>
          <p:cNvPr id="492" name="Google Shape;492;p30:notes"/>
          <p:cNvSpPr txBox="1"/>
          <p:nvPr>
            <p:ph idx="12" type="sldNum"/>
          </p:nvPr>
        </p:nvSpPr>
        <p:spPr>
          <a:xfrm>
            <a:off x="3884612"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0" name="Google Shape;500;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8" name="Google Shape;508;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5" name="Google Shape;515;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 name="Shape 7"/>
        <p:cNvGrpSpPr/>
        <p:nvPr/>
      </p:nvGrpSpPr>
      <p:grpSpPr>
        <a:xfrm>
          <a:off x="0" y="0"/>
          <a:ext cx="0" cy="0"/>
          <a:chOff x="0" y="0"/>
          <a:chExt cx="0" cy="0"/>
        </a:xfrm>
      </p:grpSpPr>
      <p:sp>
        <p:nvSpPr>
          <p:cNvPr id="8" name="Google Shape;8;p36"/>
          <p:cNvSpPr/>
          <p:nvPr>
            <p:ph idx="2" type="pic"/>
          </p:nvPr>
        </p:nvSpPr>
        <p:spPr>
          <a:xfrm>
            <a:off x="1041400" y="500063"/>
            <a:ext cx="3216275" cy="1336675"/>
          </a:xfrm>
          <a:prstGeom prst="rect">
            <a:avLst/>
          </a:prstGeom>
          <a:noFill/>
          <a:ln>
            <a:noFill/>
          </a:ln>
        </p:spPr>
      </p:sp>
      <p:sp>
        <p:nvSpPr>
          <p:cNvPr id="9" name="Google Shape;9;p36"/>
          <p:cNvSpPr txBox="1"/>
          <p:nvPr>
            <p:ph type="title"/>
          </p:nvPr>
        </p:nvSpPr>
        <p:spPr>
          <a:xfrm>
            <a:off x="457200" y="2723400"/>
            <a:ext cx="8220000" cy="7818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3800"/>
              <a:buFont typeface="Josefin Sans"/>
              <a:buNone/>
              <a:defRPr b="1" i="0" sz="38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0" name="Google Shape;10;p36"/>
          <p:cNvSpPr txBox="1"/>
          <p:nvPr>
            <p:ph idx="1" type="subTitle"/>
          </p:nvPr>
        </p:nvSpPr>
        <p:spPr>
          <a:xfrm>
            <a:off x="457200" y="3350425"/>
            <a:ext cx="8220000" cy="907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2500"/>
              <a:buFont typeface="Open Sans"/>
              <a:buNone/>
              <a:defRPr b="0" i="0" sz="2500" u="none" cap="none" strike="noStrike">
                <a:solidFill>
                  <a:srgbClr val="000000"/>
                </a:solidFill>
                <a:latin typeface="Open Sans"/>
                <a:ea typeface="Open Sans"/>
                <a:cs typeface="Open Sans"/>
                <a:sym typeface="Open Sans"/>
              </a:defRPr>
            </a:lvl1pPr>
            <a:lvl2pPr lvl="1"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9pPr>
          </a:lstStyle>
          <a:p/>
        </p:txBody>
      </p:sp>
      <p:sp>
        <p:nvSpPr>
          <p:cNvPr id="11" name="Google Shape;11;p36"/>
          <p:cNvSpPr txBox="1"/>
          <p:nvPr>
            <p:ph idx="3" type="body"/>
          </p:nvPr>
        </p:nvSpPr>
        <p:spPr>
          <a:xfrm>
            <a:off x="457200" y="4392613"/>
            <a:ext cx="3800475" cy="4079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pic>
        <p:nvPicPr>
          <p:cNvPr id="12" name="Google Shape;12;p36"/>
          <p:cNvPicPr preferRelativeResize="0"/>
          <p:nvPr/>
        </p:nvPicPr>
        <p:blipFill rotWithShape="1">
          <a:blip r:embed="rId2">
            <a:alphaModFix/>
          </a:blip>
          <a:srcRect b="0" l="0" r="0" t="0"/>
          <a:stretch/>
        </p:blipFill>
        <p:spPr>
          <a:xfrm>
            <a:off x="1518650" y="4236325"/>
            <a:ext cx="7625344" cy="9071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
    <p:spTree>
      <p:nvGrpSpPr>
        <p:cNvPr id="13" name="Shape 13"/>
        <p:cNvGrpSpPr/>
        <p:nvPr/>
      </p:nvGrpSpPr>
      <p:grpSpPr>
        <a:xfrm>
          <a:off x="0" y="0"/>
          <a:ext cx="0" cy="0"/>
          <a:chOff x="0" y="0"/>
          <a:chExt cx="0" cy="0"/>
        </a:xfrm>
      </p:grpSpPr>
      <p:sp>
        <p:nvSpPr>
          <p:cNvPr id="14" name="Google Shape;14;p37"/>
          <p:cNvSpPr txBox="1"/>
          <p:nvPr>
            <p:ph idx="1" type="body"/>
          </p:nvPr>
        </p:nvSpPr>
        <p:spPr>
          <a:xfrm>
            <a:off x="922338" y="557213"/>
            <a:ext cx="3743325" cy="60007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5" name="Google Shape;15;p37"/>
          <p:cNvSpPr txBox="1"/>
          <p:nvPr>
            <p:ph idx="2" type="body"/>
          </p:nvPr>
        </p:nvSpPr>
        <p:spPr>
          <a:xfrm>
            <a:off x="922338" y="1574007"/>
            <a:ext cx="3743325" cy="60007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6" name="Google Shape;16;p37"/>
          <p:cNvSpPr txBox="1"/>
          <p:nvPr>
            <p:ph idx="3" type="body"/>
          </p:nvPr>
        </p:nvSpPr>
        <p:spPr>
          <a:xfrm>
            <a:off x="922338" y="2590801"/>
            <a:ext cx="3743325" cy="60007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type="tx">
  <p:cSld name="TITLE_AND_BODY">
    <p:spTree>
      <p:nvGrpSpPr>
        <p:cNvPr id="17" name="Shape 17"/>
        <p:cNvGrpSpPr/>
        <p:nvPr/>
      </p:nvGrpSpPr>
      <p:grpSpPr>
        <a:xfrm>
          <a:off x="0" y="0"/>
          <a:ext cx="0" cy="0"/>
          <a:chOff x="0" y="0"/>
          <a:chExt cx="0" cy="0"/>
        </a:xfrm>
      </p:grpSpPr>
      <p:sp>
        <p:nvSpPr>
          <p:cNvPr id="18" name="Google Shape;18;p38"/>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None/>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 name="Google Shape;19;p38"/>
          <p:cNvSpPr txBox="1"/>
          <p:nvPr>
            <p:ph idx="1" type="body"/>
          </p:nvPr>
        </p:nvSpPr>
        <p:spPr>
          <a:xfrm>
            <a:off x="592138" y="1485900"/>
            <a:ext cx="2657475" cy="24780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0" name="Google Shape;20;p38"/>
          <p:cNvSpPr txBox="1"/>
          <p:nvPr>
            <p:ph idx="2" type="body"/>
          </p:nvPr>
        </p:nvSpPr>
        <p:spPr>
          <a:xfrm>
            <a:off x="3554413" y="1485900"/>
            <a:ext cx="2657475" cy="24780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1" name="Google Shape;21;p38"/>
          <p:cNvSpPr txBox="1"/>
          <p:nvPr>
            <p:ph idx="3" type="body"/>
          </p:nvPr>
        </p:nvSpPr>
        <p:spPr>
          <a:xfrm>
            <a:off x="6516688" y="1485900"/>
            <a:ext cx="2657475" cy="24780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SECTION_TITLE_AND_DESCRIPTION_1">
    <p:spTree>
      <p:nvGrpSpPr>
        <p:cNvPr id="22" name="Shape 22"/>
        <p:cNvGrpSpPr/>
        <p:nvPr/>
      </p:nvGrpSpPr>
      <p:grpSpPr>
        <a:xfrm>
          <a:off x="0" y="0"/>
          <a:ext cx="0" cy="0"/>
          <a:chOff x="0" y="0"/>
          <a:chExt cx="0" cy="0"/>
        </a:xfrm>
      </p:grpSpPr>
      <p:sp>
        <p:nvSpPr>
          <p:cNvPr id="23" name="Google Shape;23;p39"/>
          <p:cNvSpPr txBox="1"/>
          <p:nvPr>
            <p:ph type="title"/>
          </p:nvPr>
        </p:nvSpPr>
        <p:spPr>
          <a:xfrm>
            <a:off x="408375" y="252100"/>
            <a:ext cx="8307000" cy="6528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9pPr>
          </a:lstStyle>
          <a:p/>
        </p:txBody>
      </p:sp>
      <p:sp>
        <p:nvSpPr>
          <p:cNvPr id="24" name="Google Shape;24;p39"/>
          <p:cNvSpPr txBox="1"/>
          <p:nvPr>
            <p:ph idx="1" type="body"/>
          </p:nvPr>
        </p:nvSpPr>
        <p:spPr>
          <a:xfrm>
            <a:off x="1238250" y="1752600"/>
            <a:ext cx="2305050" cy="1581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text" type="twoColTx">
  <p:cSld name="TITLE_AND_TWO_COLUMNS">
    <p:spTree>
      <p:nvGrpSpPr>
        <p:cNvPr id="25" name="Shape 25"/>
        <p:cNvGrpSpPr/>
        <p:nvPr/>
      </p:nvGrpSpPr>
      <p:grpSpPr>
        <a:xfrm>
          <a:off x="0" y="0"/>
          <a:ext cx="0" cy="0"/>
          <a:chOff x="0" y="0"/>
          <a:chExt cx="0" cy="0"/>
        </a:xfrm>
      </p:grpSpPr>
      <p:sp>
        <p:nvSpPr>
          <p:cNvPr id="26" name="Google Shape;26;p40"/>
          <p:cNvSpPr txBox="1"/>
          <p:nvPr>
            <p:ph type="title"/>
          </p:nvPr>
        </p:nvSpPr>
        <p:spPr>
          <a:xfrm>
            <a:off x="457200" y="85125"/>
            <a:ext cx="8375100" cy="1038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27" name="Google Shape;27;p40"/>
          <p:cNvSpPr txBox="1"/>
          <p:nvPr>
            <p:ph idx="1" type="body"/>
          </p:nvPr>
        </p:nvSpPr>
        <p:spPr>
          <a:xfrm>
            <a:off x="457200" y="1124025"/>
            <a:ext cx="3999900" cy="28860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1pPr>
            <a:lvl2pPr indent="-330200" lvl="1" marL="914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2pPr>
            <a:lvl3pPr indent="-330200" lvl="2" marL="1371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3pPr>
            <a:lvl4pPr indent="-330200" lvl="3" marL="1828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4pPr>
            <a:lvl5pPr indent="-330200" lvl="4" marL="22860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5pPr>
            <a:lvl6pPr indent="-330200" lvl="5" marL="2743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6pPr>
            <a:lvl7pPr indent="-330200" lvl="6" marL="3200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7pPr>
            <a:lvl8pPr indent="-330200" lvl="7" marL="3657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8pPr>
            <a:lvl9pPr indent="-330200" lvl="8" marL="4114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9pPr>
          </a:lstStyle>
          <a:p/>
        </p:txBody>
      </p:sp>
      <p:sp>
        <p:nvSpPr>
          <p:cNvPr id="28" name="Google Shape;28;p40"/>
          <p:cNvSpPr txBox="1"/>
          <p:nvPr>
            <p:ph idx="2" type="body"/>
          </p:nvPr>
        </p:nvSpPr>
        <p:spPr>
          <a:xfrm>
            <a:off x="4670475" y="1123975"/>
            <a:ext cx="3999900" cy="28860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1pPr>
            <a:lvl2pPr indent="-330200" lvl="1" marL="914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2pPr>
            <a:lvl3pPr indent="-330200" lvl="2" marL="1371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3pPr>
            <a:lvl4pPr indent="-330200" lvl="3" marL="1828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4pPr>
            <a:lvl5pPr indent="-330200" lvl="4" marL="22860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5pPr>
            <a:lvl6pPr indent="-330200" lvl="5" marL="2743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6pPr>
            <a:lvl7pPr indent="-330200" lvl="6" marL="3200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7pPr>
            <a:lvl8pPr indent="-330200" lvl="7" marL="3657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8pPr>
            <a:lvl9pPr indent="-330200" lvl="8" marL="4114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29" name="Shape 29"/>
        <p:cNvGrpSpPr/>
        <p:nvPr/>
      </p:nvGrpSpPr>
      <p:grpSpPr>
        <a:xfrm>
          <a:off x="0" y="0"/>
          <a:ext cx="0" cy="0"/>
          <a:chOff x="0" y="0"/>
          <a:chExt cx="0" cy="0"/>
        </a:xfrm>
      </p:grpSpPr>
      <p:sp>
        <p:nvSpPr>
          <p:cNvPr id="30" name="Google Shape;30;p43"/>
          <p:cNvSpPr txBox="1"/>
          <p:nvPr>
            <p:ph type="ctrTitle"/>
          </p:nvPr>
        </p:nvSpPr>
        <p:spPr>
          <a:xfrm>
            <a:off x="311708" y="744575"/>
            <a:ext cx="8520600" cy="2052600"/>
          </a:xfrm>
          <a:prstGeom prst="rect">
            <a:avLst/>
          </a:prstGeom>
          <a:noFill/>
          <a:ln>
            <a:noFill/>
          </a:ln>
        </p:spPr>
        <p:txBody>
          <a:bodyPr anchorCtr="0" anchor="b" bIns="34275" lIns="68575" spcFirstLastPara="1" rIns="68575" wrap="square" tIns="34275">
            <a:normAutofit/>
          </a:bodyPr>
          <a:lstStyle>
            <a:lvl1pPr lvl="0" marR="0" rtl="0" algn="ctr">
              <a:lnSpc>
                <a:spcPct val="9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9pPr>
          </a:lstStyle>
          <a:p/>
        </p:txBody>
      </p:sp>
      <p:sp>
        <p:nvSpPr>
          <p:cNvPr id="31" name="Google Shape;31;p43"/>
          <p:cNvSpPr txBox="1"/>
          <p:nvPr>
            <p:ph idx="1" type="subTitle"/>
          </p:nvPr>
        </p:nvSpPr>
        <p:spPr>
          <a:xfrm>
            <a:off x="311700" y="2834125"/>
            <a:ext cx="8520600" cy="792600"/>
          </a:xfrm>
          <a:prstGeom prst="rect">
            <a:avLst/>
          </a:prstGeom>
          <a:noFill/>
          <a:ln>
            <a:noFill/>
          </a:ln>
        </p:spPr>
        <p:txBody>
          <a:bodyPr anchorCtr="0" anchor="t" bIns="34275" lIns="68575" spcFirstLastPara="1" rIns="68575" wrap="square" tIns="34275">
            <a:normAutofit/>
          </a:bodyPr>
          <a:lstStyle>
            <a:lvl1pPr lvl="0" marR="0" rtl="0" algn="ctr">
              <a:lnSpc>
                <a:spcPct val="100000"/>
              </a:lnSpc>
              <a:spcBef>
                <a:spcPts val="8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lvl="1"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lvl="2"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lvl="3"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lvl="4"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lvl="5"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lvl="6"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lvl="7"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lvl="8"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p:txBody>
      </p:sp>
      <p:sp>
        <p:nvSpPr>
          <p:cNvPr id="32" name="Google Shape;32;p43"/>
          <p:cNvSpPr txBox="1"/>
          <p:nvPr>
            <p:ph idx="12" type="sldNum"/>
          </p:nvPr>
        </p:nvSpPr>
        <p:spPr>
          <a:xfrm>
            <a:off x="8472458" y="4663217"/>
            <a:ext cx="548700" cy="393600"/>
          </a:xfrm>
          <a:prstGeom prst="rect">
            <a:avLst/>
          </a:prstGeom>
          <a:noFill/>
          <a:ln>
            <a:noFill/>
          </a:ln>
        </p:spPr>
        <p:txBody>
          <a:bodyPr anchorCtr="0" anchor="t" bIns="34275" lIns="68575" spcFirstLastPara="1" rIns="68575" wrap="square" tIns="34275">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43"/>
          <p:cNvSpPr txBox="1"/>
          <p:nvPr>
            <p:ph idx="2" type="body"/>
          </p:nvPr>
        </p:nvSpPr>
        <p:spPr>
          <a:xfrm>
            <a:off x="1379538" y="3881438"/>
            <a:ext cx="3665537" cy="6746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1_Title and text">
    <p:spTree>
      <p:nvGrpSpPr>
        <p:cNvPr id="34" name="Shape 34"/>
        <p:cNvGrpSpPr/>
        <p:nvPr/>
      </p:nvGrpSpPr>
      <p:grpSpPr>
        <a:xfrm>
          <a:off x="0" y="0"/>
          <a:ext cx="0" cy="0"/>
          <a:chOff x="0" y="0"/>
          <a:chExt cx="0" cy="0"/>
        </a:xfrm>
      </p:grpSpPr>
      <p:sp>
        <p:nvSpPr>
          <p:cNvPr id="35" name="Google Shape;35;p48"/>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None/>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6" name="Google Shape;36;p48"/>
          <p:cNvSpPr txBox="1"/>
          <p:nvPr>
            <p:ph idx="1" type="body"/>
          </p:nvPr>
        </p:nvSpPr>
        <p:spPr>
          <a:xfrm>
            <a:off x="592138" y="1485900"/>
            <a:ext cx="2657475" cy="24780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7" name="Google Shape;37;p48"/>
          <p:cNvSpPr txBox="1"/>
          <p:nvPr>
            <p:ph idx="2" type="body"/>
          </p:nvPr>
        </p:nvSpPr>
        <p:spPr>
          <a:xfrm>
            <a:off x="3554413" y="1485900"/>
            <a:ext cx="2657475" cy="24780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8" name="Google Shape;38;p48"/>
          <p:cNvSpPr txBox="1"/>
          <p:nvPr>
            <p:ph idx="3" type="body"/>
          </p:nvPr>
        </p:nvSpPr>
        <p:spPr>
          <a:xfrm>
            <a:off x="6516688" y="1485900"/>
            <a:ext cx="2657475" cy="24780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1" type="secHead">
  <p:cSld name="SECTION_HEADER">
    <p:spTree>
      <p:nvGrpSpPr>
        <p:cNvPr id="39" name="Shape 39"/>
        <p:cNvGrpSpPr/>
        <p:nvPr/>
      </p:nvGrpSpPr>
      <p:grpSpPr>
        <a:xfrm>
          <a:off x="0" y="0"/>
          <a:ext cx="0" cy="0"/>
          <a:chOff x="0" y="0"/>
          <a:chExt cx="0" cy="0"/>
        </a:xfrm>
      </p:grpSpPr>
      <p:pic>
        <p:nvPicPr>
          <p:cNvPr id="40" name="Google Shape;40;p49" title="AIM Full Logo.png"/>
          <p:cNvPicPr preferRelativeResize="0"/>
          <p:nvPr/>
        </p:nvPicPr>
        <p:blipFill rotWithShape="1">
          <a:blip r:embed="rId2">
            <a:alphaModFix/>
          </a:blip>
          <a:srcRect b="0" l="0" r="0" t="0"/>
          <a:stretch/>
        </p:blipFill>
        <p:spPr>
          <a:xfrm>
            <a:off x="7419975" y="4164500"/>
            <a:ext cx="1409699" cy="750400"/>
          </a:xfrm>
          <a:prstGeom prst="rect">
            <a:avLst/>
          </a:prstGeom>
          <a:noFill/>
          <a:ln>
            <a:noFill/>
          </a:ln>
        </p:spPr>
      </p:pic>
      <p:pic>
        <p:nvPicPr>
          <p:cNvPr id="41" name="Google Shape;41;p49" title="Asset 7@2x.png"/>
          <p:cNvPicPr preferRelativeResize="0"/>
          <p:nvPr/>
        </p:nvPicPr>
        <p:blipFill rotWithShape="1">
          <a:blip r:embed="rId3">
            <a:alphaModFix/>
          </a:blip>
          <a:srcRect b="0" l="0" r="0" t="0"/>
          <a:stretch/>
        </p:blipFill>
        <p:spPr>
          <a:xfrm>
            <a:off x="-19050" y="2619375"/>
            <a:ext cx="6800850" cy="2562225"/>
          </a:xfrm>
          <a:prstGeom prst="rect">
            <a:avLst/>
          </a:prstGeom>
          <a:noFill/>
          <a:ln>
            <a:noFill/>
          </a:ln>
        </p:spPr>
      </p:pic>
      <p:sp>
        <p:nvSpPr>
          <p:cNvPr id="42" name="Google Shape;42;p49"/>
          <p:cNvSpPr txBox="1"/>
          <p:nvPr>
            <p:ph idx="1" type="subTitle"/>
          </p:nvPr>
        </p:nvSpPr>
        <p:spPr>
          <a:xfrm>
            <a:off x="1187150" y="2000250"/>
            <a:ext cx="6514500" cy="7503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chemeClr val="dk1"/>
              </a:buClr>
              <a:buSzPts val="3200"/>
              <a:buFont typeface="Josefin Sans"/>
              <a:buNone/>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with Image">
  <p:cSld name="ONE_COLUMN_TEXT">
    <p:spTree>
      <p:nvGrpSpPr>
        <p:cNvPr id="43" name="Shape 43"/>
        <p:cNvGrpSpPr/>
        <p:nvPr/>
      </p:nvGrpSpPr>
      <p:grpSpPr>
        <a:xfrm>
          <a:off x="0" y="0"/>
          <a:ext cx="0" cy="0"/>
          <a:chOff x="0" y="0"/>
          <a:chExt cx="0" cy="0"/>
        </a:xfrm>
      </p:grpSpPr>
      <p:sp>
        <p:nvSpPr>
          <p:cNvPr id="44" name="Google Shape;44;p50"/>
          <p:cNvSpPr txBox="1"/>
          <p:nvPr>
            <p:ph type="title"/>
          </p:nvPr>
        </p:nvSpPr>
        <p:spPr>
          <a:xfrm>
            <a:off x="470100" y="260325"/>
            <a:ext cx="8203800" cy="755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9pPr>
          </a:lstStyle>
          <a:p/>
        </p:txBody>
      </p:sp>
      <p:sp>
        <p:nvSpPr>
          <p:cNvPr id="45" name="Google Shape;45;p50"/>
          <p:cNvSpPr txBox="1"/>
          <p:nvPr>
            <p:ph idx="1" type="body"/>
          </p:nvPr>
        </p:nvSpPr>
        <p:spPr>
          <a:xfrm>
            <a:off x="470100" y="1162050"/>
            <a:ext cx="3978000" cy="35013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1pPr>
            <a:lvl2pPr indent="-330200" lvl="1" marL="914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2pPr>
            <a:lvl3pPr indent="-330200" lvl="2" marL="1371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3pPr>
            <a:lvl4pPr indent="-330200" lvl="3" marL="1828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4pPr>
            <a:lvl5pPr indent="-330200" lvl="4" marL="22860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5pPr>
            <a:lvl6pPr indent="-330200" lvl="5" marL="2743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6pPr>
            <a:lvl7pPr indent="-330200" lvl="6" marL="3200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7pPr>
            <a:lvl8pPr indent="-330200" lvl="7" marL="3657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8pPr>
            <a:lvl9pPr indent="-330200" lvl="8" marL="4114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9pPr>
          </a:lstStyle>
          <a:p/>
        </p:txBody>
      </p:sp>
      <p:sp>
        <p:nvSpPr>
          <p:cNvPr id="46" name="Google Shape;46;p50"/>
          <p:cNvSpPr/>
          <p:nvPr>
            <p:ph idx="2" type="pic"/>
          </p:nvPr>
        </p:nvSpPr>
        <p:spPr>
          <a:xfrm>
            <a:off x="4791075" y="1209675"/>
            <a:ext cx="3882900" cy="3453600"/>
          </a:xfrm>
          <a:prstGeom prst="roundRect">
            <a:avLst>
              <a:gd fmla="val 6343" name="adj"/>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3">
  <p:cSld name="CAPTION_ONLY">
    <p:spTree>
      <p:nvGrpSpPr>
        <p:cNvPr id="47" name="Shape 47"/>
        <p:cNvGrpSpPr/>
        <p:nvPr/>
      </p:nvGrpSpPr>
      <p:grpSpPr>
        <a:xfrm>
          <a:off x="0" y="0"/>
          <a:ext cx="0" cy="0"/>
          <a:chOff x="0" y="0"/>
          <a:chExt cx="0" cy="0"/>
        </a:xfrm>
      </p:grpSpPr>
      <p:pic>
        <p:nvPicPr>
          <p:cNvPr id="48" name="Google Shape;48;p51" title="Asset 2@2x.png"/>
          <p:cNvPicPr preferRelativeResize="0"/>
          <p:nvPr/>
        </p:nvPicPr>
        <p:blipFill rotWithShape="1">
          <a:blip r:embed="rId2">
            <a:alphaModFix/>
          </a:blip>
          <a:srcRect b="0" l="0" r="7595" t="0"/>
          <a:stretch/>
        </p:blipFill>
        <p:spPr>
          <a:xfrm flipH="1">
            <a:off x="0" y="476250"/>
            <a:ext cx="1829025" cy="4095750"/>
          </a:xfrm>
          <a:prstGeom prst="rect">
            <a:avLst/>
          </a:prstGeom>
          <a:noFill/>
          <a:ln>
            <a:noFill/>
          </a:ln>
        </p:spPr>
      </p:pic>
      <p:sp>
        <p:nvSpPr>
          <p:cNvPr id="49" name="Google Shape;49;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50" name="Google Shape;50;p51"/>
          <p:cNvSpPr txBox="1"/>
          <p:nvPr>
            <p:ph type="title"/>
          </p:nvPr>
        </p:nvSpPr>
        <p:spPr>
          <a:xfrm>
            <a:off x="2324100" y="2066925"/>
            <a:ext cx="5991300" cy="8478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9pPr>
          </a:lstStyle>
          <a:p/>
        </p:txBody>
      </p:sp>
      <p:pic>
        <p:nvPicPr>
          <p:cNvPr id="51" name="Google Shape;51;p51" title="AIM Full Logo.png"/>
          <p:cNvPicPr preferRelativeResize="0"/>
          <p:nvPr/>
        </p:nvPicPr>
        <p:blipFill rotWithShape="1">
          <a:blip r:embed="rId3">
            <a:alphaModFix/>
          </a:blip>
          <a:srcRect b="0" l="0" r="0" t="0"/>
          <a:stretch/>
        </p:blipFill>
        <p:spPr>
          <a:xfrm>
            <a:off x="7419975" y="4164500"/>
            <a:ext cx="1409699" cy="7504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2">
  <p:cSld name="MAIN_POINT">
    <p:spTree>
      <p:nvGrpSpPr>
        <p:cNvPr id="52" name="Shape 52"/>
        <p:cNvGrpSpPr/>
        <p:nvPr/>
      </p:nvGrpSpPr>
      <p:grpSpPr>
        <a:xfrm>
          <a:off x="0" y="0"/>
          <a:ext cx="0" cy="0"/>
          <a:chOff x="0" y="0"/>
          <a:chExt cx="0" cy="0"/>
        </a:xfrm>
      </p:grpSpPr>
      <p:sp>
        <p:nvSpPr>
          <p:cNvPr id="53" name="Google Shape;53;p52"/>
          <p:cNvSpPr txBox="1"/>
          <p:nvPr>
            <p:ph type="title"/>
          </p:nvPr>
        </p:nvSpPr>
        <p:spPr>
          <a:xfrm>
            <a:off x="490250" y="2066925"/>
            <a:ext cx="7825200" cy="8478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9pPr>
          </a:lstStyle>
          <a:p/>
        </p:txBody>
      </p:sp>
      <p:pic>
        <p:nvPicPr>
          <p:cNvPr id="54" name="Google Shape;54;p52" title="Asset 8@2x.png"/>
          <p:cNvPicPr preferRelativeResize="0"/>
          <p:nvPr/>
        </p:nvPicPr>
        <p:blipFill rotWithShape="1">
          <a:blip r:embed="rId2">
            <a:alphaModFix/>
          </a:blip>
          <a:srcRect b="0" l="0" r="0" t="0"/>
          <a:stretch/>
        </p:blipFill>
        <p:spPr>
          <a:xfrm>
            <a:off x="345714" y="-31401"/>
            <a:ext cx="8829675" cy="2686050"/>
          </a:xfrm>
          <a:prstGeom prst="rect">
            <a:avLst/>
          </a:prstGeom>
          <a:noFill/>
          <a:ln>
            <a:noFill/>
          </a:ln>
        </p:spPr>
      </p:pic>
      <p:pic>
        <p:nvPicPr>
          <p:cNvPr id="55" name="Google Shape;55;p52" title="AIM Full Logo.png"/>
          <p:cNvPicPr preferRelativeResize="0"/>
          <p:nvPr/>
        </p:nvPicPr>
        <p:blipFill rotWithShape="1">
          <a:blip r:embed="rId3">
            <a:alphaModFix/>
          </a:blip>
          <a:srcRect b="0" l="0" r="0" t="0"/>
          <a:stretch/>
        </p:blipFill>
        <p:spPr>
          <a:xfrm>
            <a:off x="7419975" y="4164500"/>
            <a:ext cx="1409699" cy="7504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arge image" type="titleOnly">
  <p:cSld name="TITLE_ONLY">
    <p:spTree>
      <p:nvGrpSpPr>
        <p:cNvPr id="56" name="Shape 56"/>
        <p:cNvGrpSpPr/>
        <p:nvPr/>
      </p:nvGrpSpPr>
      <p:grpSpPr>
        <a:xfrm>
          <a:off x="0" y="0"/>
          <a:ext cx="0" cy="0"/>
          <a:chOff x="0" y="0"/>
          <a:chExt cx="0" cy="0"/>
        </a:xfrm>
      </p:grpSpPr>
      <p:sp>
        <p:nvSpPr>
          <p:cNvPr id="57" name="Google Shape;57;p53"/>
          <p:cNvSpPr txBox="1"/>
          <p:nvPr>
            <p:ph type="title"/>
          </p:nvPr>
        </p:nvSpPr>
        <p:spPr>
          <a:xfrm>
            <a:off x="457200" y="247050"/>
            <a:ext cx="8375100" cy="10389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58" name="Google Shape;58;p53"/>
          <p:cNvSpPr/>
          <p:nvPr>
            <p:ph idx="2" type="pic"/>
          </p:nvPr>
        </p:nvSpPr>
        <p:spPr>
          <a:xfrm>
            <a:off x="457200" y="1143000"/>
            <a:ext cx="8375100" cy="3714900"/>
          </a:xfrm>
          <a:prstGeom prst="roundRect">
            <a:avLst>
              <a:gd fmla="val 6857" name="adj"/>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4">
  <p:cSld name="BIG_NUMBER">
    <p:spTree>
      <p:nvGrpSpPr>
        <p:cNvPr id="59" name="Shape 59"/>
        <p:cNvGrpSpPr/>
        <p:nvPr/>
      </p:nvGrpSpPr>
      <p:grpSpPr>
        <a:xfrm>
          <a:off x="0" y="0"/>
          <a:ext cx="0" cy="0"/>
          <a:chOff x="0" y="0"/>
          <a:chExt cx="0" cy="0"/>
        </a:xfrm>
      </p:grpSpPr>
      <p:sp>
        <p:nvSpPr>
          <p:cNvPr id="60" name="Google Shape;60;p54"/>
          <p:cNvSpPr txBox="1"/>
          <p:nvPr>
            <p:ph type="title"/>
          </p:nvPr>
        </p:nvSpPr>
        <p:spPr>
          <a:xfrm>
            <a:off x="490250" y="2286000"/>
            <a:ext cx="7825200" cy="8478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9pPr>
          </a:lstStyle>
          <a:p/>
        </p:txBody>
      </p:sp>
      <p:pic>
        <p:nvPicPr>
          <p:cNvPr id="61" name="Google Shape;61;p54" title="AIM Full Logo.png"/>
          <p:cNvPicPr preferRelativeResize="0"/>
          <p:nvPr/>
        </p:nvPicPr>
        <p:blipFill rotWithShape="1">
          <a:blip r:embed="rId2">
            <a:alphaModFix/>
          </a:blip>
          <a:srcRect b="0" l="0" r="0" t="0"/>
          <a:stretch/>
        </p:blipFill>
        <p:spPr>
          <a:xfrm>
            <a:off x="7419975" y="4164500"/>
            <a:ext cx="1409699" cy="750400"/>
          </a:xfrm>
          <a:prstGeom prst="rect">
            <a:avLst/>
          </a:prstGeom>
          <a:noFill/>
          <a:ln>
            <a:noFill/>
          </a:ln>
        </p:spPr>
      </p:pic>
      <p:pic>
        <p:nvPicPr>
          <p:cNvPr id="62" name="Google Shape;62;p54" title="Asset 3@2x.png"/>
          <p:cNvPicPr preferRelativeResize="0"/>
          <p:nvPr/>
        </p:nvPicPr>
        <p:blipFill rotWithShape="1">
          <a:blip r:embed="rId3">
            <a:alphaModFix/>
          </a:blip>
          <a:srcRect b="0" l="7749" r="0" t="0"/>
          <a:stretch/>
        </p:blipFill>
        <p:spPr>
          <a:xfrm rot="5400000">
            <a:off x="1561538" y="-1199588"/>
            <a:ext cx="1934700" cy="433387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allout text">
  <p:cSld name="SECTION_TITLE_AND_DESCRIPTION">
    <p:spTree>
      <p:nvGrpSpPr>
        <p:cNvPr id="63" name="Shape 63"/>
        <p:cNvGrpSpPr/>
        <p:nvPr/>
      </p:nvGrpSpPr>
      <p:grpSpPr>
        <a:xfrm>
          <a:off x="0" y="0"/>
          <a:ext cx="0" cy="0"/>
          <a:chOff x="0" y="0"/>
          <a:chExt cx="0" cy="0"/>
        </a:xfrm>
      </p:grpSpPr>
      <p:sp>
        <p:nvSpPr>
          <p:cNvPr id="64" name="Google Shape;64;p55"/>
          <p:cNvSpPr/>
          <p:nvPr/>
        </p:nvSpPr>
        <p:spPr>
          <a:xfrm>
            <a:off x="4572000" y="-62800"/>
            <a:ext cx="4618200" cy="5254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4"/>
              </a:solidFill>
              <a:latin typeface="Arial"/>
              <a:ea typeface="Arial"/>
              <a:cs typeface="Arial"/>
              <a:sym typeface="Arial"/>
            </a:endParaRPr>
          </a:p>
        </p:txBody>
      </p:sp>
      <p:sp>
        <p:nvSpPr>
          <p:cNvPr id="65" name="Google Shape;65;p55"/>
          <p:cNvSpPr txBox="1"/>
          <p:nvPr>
            <p:ph type="title"/>
          </p:nvPr>
        </p:nvSpPr>
        <p:spPr>
          <a:xfrm>
            <a:off x="408375" y="252100"/>
            <a:ext cx="4045200" cy="14823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9pPr>
          </a:lstStyle>
          <a:p/>
        </p:txBody>
      </p:sp>
      <p:sp>
        <p:nvSpPr>
          <p:cNvPr id="66" name="Google Shape;66;p55"/>
          <p:cNvSpPr txBox="1"/>
          <p:nvPr>
            <p:ph idx="1" type="body"/>
          </p:nvPr>
        </p:nvSpPr>
        <p:spPr>
          <a:xfrm>
            <a:off x="4939500" y="457200"/>
            <a:ext cx="3837000" cy="4143300"/>
          </a:xfrm>
          <a:prstGeom prst="rect">
            <a:avLst/>
          </a:prstGeom>
          <a:noFill/>
          <a:ln>
            <a:noFill/>
          </a:ln>
        </p:spPr>
        <p:txBody>
          <a:bodyPr anchorCtr="0" anchor="ctr" bIns="91425" lIns="91425" spcFirstLastPara="1" rIns="91425" wrap="square" tIns="91425">
            <a:noAutofit/>
          </a:bodyPr>
          <a:lstStyle>
            <a:lvl1pPr indent="-381000" lvl="0" marL="4572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1pPr>
            <a:lvl2pPr indent="-381000" lvl="1" marL="9144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2pPr>
            <a:lvl3pPr indent="-381000" lvl="2" marL="13716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3pPr>
            <a:lvl4pPr indent="-381000" lvl="3" marL="18288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4pPr>
            <a:lvl5pPr indent="-381000" lvl="4" marL="22860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5pPr>
            <a:lvl6pPr indent="-381000" lvl="5" marL="27432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6pPr>
            <a:lvl7pPr indent="-381000" lvl="6" marL="32004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7pPr>
            <a:lvl8pPr indent="-381000" lvl="7" marL="36576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8pPr>
            <a:lvl9pPr indent="-381000" lvl="8" marL="41148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9pPr>
          </a:lstStyle>
          <a:p/>
        </p:txBody>
      </p:sp>
      <p:sp>
        <p:nvSpPr>
          <p:cNvPr id="67" name="Google Shape;67;p55"/>
          <p:cNvSpPr txBox="1"/>
          <p:nvPr>
            <p:ph idx="2" type="body"/>
          </p:nvPr>
        </p:nvSpPr>
        <p:spPr>
          <a:xfrm>
            <a:off x="457200" y="1371600"/>
            <a:ext cx="3929700" cy="32289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1pPr>
            <a:lvl2pPr indent="-317500" lvl="1" marL="9144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3pPr>
            <a:lvl4pPr indent="-317500" lvl="3" marL="18288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4pPr>
            <a:lvl5pPr indent="-317500" lvl="4" marL="22860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5pPr>
            <a:lvl6pPr indent="-317500" lvl="5" marL="27432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6pPr>
            <a:lvl7pPr indent="-317500" lvl="6" marL="32004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7pPr>
            <a:lvl8pPr indent="-317500" lvl="7" marL="36576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8pPr>
            <a:lvl9pPr indent="-317500" lvl="8" marL="41148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icon and text" type="blank">
  <p:cSld name="BLANK">
    <p:spTree>
      <p:nvGrpSpPr>
        <p:cNvPr id="68" name="Shape 68"/>
        <p:cNvGrpSpPr/>
        <p:nvPr/>
      </p:nvGrpSpPr>
      <p:grpSpPr>
        <a:xfrm>
          <a:off x="0" y="0"/>
          <a:ext cx="0" cy="0"/>
          <a:chOff x="0" y="0"/>
          <a:chExt cx="0" cy="0"/>
        </a:xfrm>
      </p:grpSpPr>
      <p:sp>
        <p:nvSpPr>
          <p:cNvPr id="69" name="Google Shape;69;p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70" name="Google Shape;70;p56"/>
          <p:cNvSpPr txBox="1"/>
          <p:nvPr>
            <p:ph idx="1" type="body"/>
          </p:nvPr>
        </p:nvSpPr>
        <p:spPr>
          <a:xfrm>
            <a:off x="2222500" y="1200625"/>
            <a:ext cx="6464700" cy="2867100"/>
          </a:xfrm>
          <a:prstGeom prst="rect">
            <a:avLst/>
          </a:prstGeom>
          <a:noFill/>
          <a:ln>
            <a:noFill/>
          </a:ln>
        </p:spPr>
        <p:txBody>
          <a:bodyPr anchorCtr="0" anchor="t" bIns="91425" lIns="91425" spcFirstLastPara="1" rIns="91425" wrap="square" tIns="91425">
            <a:noAutofit/>
          </a:bodyPr>
          <a:lstStyle>
            <a:lvl1pPr indent="-349250" lvl="0" marL="457200" marR="0" rtl="0" algn="l">
              <a:lnSpc>
                <a:spcPct val="100000"/>
              </a:lnSpc>
              <a:spcBef>
                <a:spcPts val="0"/>
              </a:spcBef>
              <a:spcAft>
                <a:spcPts val="0"/>
              </a:spcAft>
              <a:buClr>
                <a:schemeClr val="dk1"/>
              </a:buClr>
              <a:buSzPts val="1900"/>
              <a:buFont typeface="Open Sans SemiBold"/>
              <a:buChar char="●"/>
              <a:defRPr b="0" i="0" sz="1900" u="none" cap="none" strike="noStrike">
                <a:solidFill>
                  <a:schemeClr val="dk1"/>
                </a:solidFill>
                <a:latin typeface="Open Sans SemiBold"/>
                <a:ea typeface="Open Sans SemiBold"/>
                <a:cs typeface="Open Sans SemiBold"/>
                <a:sym typeface="Open Sans SemiBold"/>
              </a:defRPr>
            </a:lvl1pPr>
            <a:lvl2pPr indent="-330200" lvl="1" marL="914400" marR="0" rtl="0" algn="l">
              <a:lnSpc>
                <a:spcPct val="100000"/>
              </a:lnSpc>
              <a:spcBef>
                <a:spcPts val="100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2pPr>
            <a:lvl3pPr indent="-330200" lvl="2" marL="1371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3pPr>
            <a:lvl4pPr indent="-330200" lvl="3" marL="1828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4pPr>
            <a:lvl5pPr indent="-330200" lvl="4" marL="22860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5pPr>
            <a:lvl6pPr indent="-330200" lvl="5" marL="2743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6pPr>
            <a:lvl7pPr indent="-330200" lvl="6" marL="3200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7pPr>
            <a:lvl8pPr indent="-330200" lvl="7" marL="3657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8pPr>
            <a:lvl9pPr indent="-330200" lvl="8" marL="4114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9pPr>
          </a:lstStyle>
          <a:p/>
        </p:txBody>
      </p:sp>
      <p:sp>
        <p:nvSpPr>
          <p:cNvPr id="71" name="Google Shape;71;p56"/>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None/>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2" name="Google Shape;72;p56"/>
          <p:cNvSpPr/>
          <p:nvPr>
            <p:ph idx="2" type="pic"/>
          </p:nvPr>
        </p:nvSpPr>
        <p:spPr>
          <a:xfrm>
            <a:off x="538808" y="1229495"/>
            <a:ext cx="1568400" cy="1568400"/>
          </a:xfrm>
          <a:prstGeom prst="ellipse">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p:spTree>
      <p:nvGrpSpPr>
        <p:cNvPr id="73" name="Shape 73"/>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2">
    <p:spTree>
      <p:nvGrpSpPr>
        <p:cNvPr id="74" name="Shape 74"/>
        <p:cNvGrpSpPr/>
        <p:nvPr/>
      </p:nvGrpSpPr>
      <p:grpSpPr>
        <a:xfrm>
          <a:off x="0" y="0"/>
          <a:ext cx="0" cy="0"/>
          <a:chOff x="0" y="0"/>
          <a:chExt cx="0" cy="0"/>
        </a:xfrm>
      </p:grpSpPr>
      <p:sp>
        <p:nvSpPr>
          <p:cNvPr id="75" name="Google Shape;75;p5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9pPr>
          </a:lstStyle>
          <a:p/>
        </p:txBody>
      </p:sp>
      <p:sp>
        <p:nvSpPr>
          <p:cNvPr id="76" name="Google Shape;76;p58"/>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p:txBody>
      </p:sp>
      <p:sp>
        <p:nvSpPr>
          <p:cNvPr id="77" name="Google Shape;77;p5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_3">
    <p:spTree>
      <p:nvGrpSpPr>
        <p:cNvPr id="78" name="Shape 78"/>
        <p:cNvGrpSpPr/>
        <p:nvPr/>
      </p:nvGrpSpPr>
      <p:grpSpPr>
        <a:xfrm>
          <a:off x="0" y="0"/>
          <a:ext cx="0" cy="0"/>
          <a:chOff x="0" y="0"/>
          <a:chExt cx="0" cy="0"/>
        </a:xfrm>
      </p:grpSpPr>
      <p:sp>
        <p:nvSpPr>
          <p:cNvPr id="79" name="Google Shape;79;p59"/>
          <p:cNvSpPr txBox="1"/>
          <p:nvPr>
            <p:ph type="ctrTitle"/>
          </p:nvPr>
        </p:nvSpPr>
        <p:spPr>
          <a:xfrm>
            <a:off x="311708" y="744575"/>
            <a:ext cx="8520600" cy="2052600"/>
          </a:xfrm>
          <a:prstGeom prst="rect">
            <a:avLst/>
          </a:prstGeom>
          <a:noFill/>
          <a:ln>
            <a:noFill/>
          </a:ln>
        </p:spPr>
        <p:txBody>
          <a:bodyPr anchorCtr="0" anchor="b" bIns="34275" lIns="68575" spcFirstLastPara="1" rIns="68575" wrap="square" tIns="34275">
            <a:normAutofit/>
          </a:bodyPr>
          <a:lstStyle>
            <a:lvl1pPr lvl="0" marR="0" rtl="0" algn="ctr">
              <a:lnSpc>
                <a:spcPct val="9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9pPr>
          </a:lstStyle>
          <a:p/>
        </p:txBody>
      </p:sp>
      <p:sp>
        <p:nvSpPr>
          <p:cNvPr id="80" name="Google Shape;80;p59"/>
          <p:cNvSpPr txBox="1"/>
          <p:nvPr>
            <p:ph idx="1" type="subTitle"/>
          </p:nvPr>
        </p:nvSpPr>
        <p:spPr>
          <a:xfrm>
            <a:off x="311700" y="2834125"/>
            <a:ext cx="8520600" cy="792600"/>
          </a:xfrm>
          <a:prstGeom prst="rect">
            <a:avLst/>
          </a:prstGeom>
          <a:noFill/>
          <a:ln>
            <a:noFill/>
          </a:ln>
        </p:spPr>
        <p:txBody>
          <a:bodyPr anchorCtr="0" anchor="t" bIns="34275" lIns="68575" spcFirstLastPara="1" rIns="68575" wrap="square" tIns="34275">
            <a:normAutofit/>
          </a:bodyPr>
          <a:lstStyle>
            <a:lvl1pPr lvl="0" marR="0" rtl="0" algn="ctr">
              <a:lnSpc>
                <a:spcPct val="100000"/>
              </a:lnSpc>
              <a:spcBef>
                <a:spcPts val="8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lvl="1"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lvl="2"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lvl="3"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lvl="4"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lvl="5"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lvl="6"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lvl="7"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lvl="8"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p:txBody>
      </p:sp>
      <p:sp>
        <p:nvSpPr>
          <p:cNvPr id="81" name="Google Shape;81;p59"/>
          <p:cNvSpPr txBox="1"/>
          <p:nvPr>
            <p:ph idx="12" type="sldNum"/>
          </p:nvPr>
        </p:nvSpPr>
        <p:spPr>
          <a:xfrm>
            <a:off x="8472458" y="4663217"/>
            <a:ext cx="548700" cy="393600"/>
          </a:xfrm>
          <a:prstGeom prst="rect">
            <a:avLst/>
          </a:prstGeom>
          <a:noFill/>
          <a:ln>
            <a:noFill/>
          </a:ln>
        </p:spPr>
        <p:txBody>
          <a:bodyPr anchorCtr="0" anchor="t" bIns="34275" lIns="68575" spcFirstLastPara="1" rIns="68575" wrap="square" tIns="34275">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1_Title and text">
    <p:spTree>
      <p:nvGrpSpPr>
        <p:cNvPr id="84" name="Shape 84"/>
        <p:cNvGrpSpPr/>
        <p:nvPr/>
      </p:nvGrpSpPr>
      <p:grpSpPr>
        <a:xfrm>
          <a:off x="0" y="0"/>
          <a:ext cx="0" cy="0"/>
          <a:chOff x="0" y="0"/>
          <a:chExt cx="0" cy="0"/>
        </a:xfrm>
      </p:grpSpPr>
      <p:sp>
        <p:nvSpPr>
          <p:cNvPr id="85" name="Google Shape;85;p42"/>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None/>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86" name="Google Shape;86;p42"/>
          <p:cNvSpPr txBox="1"/>
          <p:nvPr>
            <p:ph idx="1" type="body"/>
          </p:nvPr>
        </p:nvSpPr>
        <p:spPr>
          <a:xfrm>
            <a:off x="619125" y="1200150"/>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7" name="Google Shape;87;p42"/>
          <p:cNvSpPr txBox="1"/>
          <p:nvPr>
            <p:ph idx="2" type="body"/>
          </p:nvPr>
        </p:nvSpPr>
        <p:spPr>
          <a:xfrm>
            <a:off x="619125" y="1962150"/>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8" name="Google Shape;88;p42"/>
          <p:cNvSpPr txBox="1"/>
          <p:nvPr>
            <p:ph idx="3" type="body"/>
          </p:nvPr>
        </p:nvSpPr>
        <p:spPr>
          <a:xfrm>
            <a:off x="619125" y="2724150"/>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9" name="Google Shape;89;p42"/>
          <p:cNvSpPr txBox="1"/>
          <p:nvPr>
            <p:ph idx="4" type="body"/>
          </p:nvPr>
        </p:nvSpPr>
        <p:spPr>
          <a:xfrm>
            <a:off x="619125" y="3486150"/>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0" name="Google Shape;90;p42"/>
          <p:cNvSpPr txBox="1"/>
          <p:nvPr>
            <p:ph idx="5" type="body"/>
          </p:nvPr>
        </p:nvSpPr>
        <p:spPr>
          <a:xfrm>
            <a:off x="2495550" y="1191837"/>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1" name="Google Shape;91;p42"/>
          <p:cNvSpPr txBox="1"/>
          <p:nvPr>
            <p:ph idx="6" type="body"/>
          </p:nvPr>
        </p:nvSpPr>
        <p:spPr>
          <a:xfrm>
            <a:off x="2495550" y="1962150"/>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2" name="Google Shape;92;p42"/>
          <p:cNvSpPr txBox="1"/>
          <p:nvPr>
            <p:ph idx="7" type="body"/>
          </p:nvPr>
        </p:nvSpPr>
        <p:spPr>
          <a:xfrm>
            <a:off x="2495550" y="2732463"/>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3" name="Google Shape;93;p42"/>
          <p:cNvSpPr txBox="1"/>
          <p:nvPr>
            <p:ph idx="8" type="body"/>
          </p:nvPr>
        </p:nvSpPr>
        <p:spPr>
          <a:xfrm>
            <a:off x="2495550" y="3502776"/>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4" name="Google Shape;94;p42"/>
          <p:cNvSpPr txBox="1"/>
          <p:nvPr>
            <p:ph idx="9" type="body"/>
          </p:nvPr>
        </p:nvSpPr>
        <p:spPr>
          <a:xfrm>
            <a:off x="4219575" y="1188201"/>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5" name="Google Shape;95;p42"/>
          <p:cNvSpPr txBox="1"/>
          <p:nvPr>
            <p:ph idx="13" type="body"/>
          </p:nvPr>
        </p:nvSpPr>
        <p:spPr>
          <a:xfrm>
            <a:off x="4219575" y="1962150"/>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6" name="Google Shape;96;p42"/>
          <p:cNvSpPr txBox="1"/>
          <p:nvPr>
            <p:ph idx="14" type="body"/>
          </p:nvPr>
        </p:nvSpPr>
        <p:spPr>
          <a:xfrm>
            <a:off x="4219575" y="2736099"/>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7" name="Google Shape;97;p42"/>
          <p:cNvSpPr txBox="1"/>
          <p:nvPr>
            <p:ph idx="15" type="body"/>
          </p:nvPr>
        </p:nvSpPr>
        <p:spPr>
          <a:xfrm>
            <a:off x="4219575" y="3510048"/>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8" name="Google Shape;98;p42"/>
          <p:cNvSpPr txBox="1"/>
          <p:nvPr>
            <p:ph idx="16" type="body"/>
          </p:nvPr>
        </p:nvSpPr>
        <p:spPr>
          <a:xfrm>
            <a:off x="5705475" y="1188201"/>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9" name="Google Shape;99;p42"/>
          <p:cNvSpPr txBox="1"/>
          <p:nvPr>
            <p:ph idx="17" type="body"/>
          </p:nvPr>
        </p:nvSpPr>
        <p:spPr>
          <a:xfrm>
            <a:off x="5705475" y="1962150"/>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0" name="Google Shape;100;p42"/>
          <p:cNvSpPr txBox="1"/>
          <p:nvPr>
            <p:ph idx="18" type="body"/>
          </p:nvPr>
        </p:nvSpPr>
        <p:spPr>
          <a:xfrm>
            <a:off x="5705475" y="2732463"/>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1" name="Google Shape;101;p42"/>
          <p:cNvSpPr txBox="1"/>
          <p:nvPr>
            <p:ph idx="19" type="body"/>
          </p:nvPr>
        </p:nvSpPr>
        <p:spPr>
          <a:xfrm>
            <a:off x="5705475" y="3486150"/>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2" name="Google Shape;102;p42"/>
          <p:cNvSpPr txBox="1"/>
          <p:nvPr>
            <p:ph idx="20" type="body"/>
          </p:nvPr>
        </p:nvSpPr>
        <p:spPr>
          <a:xfrm>
            <a:off x="7379400" y="1188201"/>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3" name="Google Shape;103;p42"/>
          <p:cNvSpPr txBox="1"/>
          <p:nvPr>
            <p:ph idx="21" type="body"/>
          </p:nvPr>
        </p:nvSpPr>
        <p:spPr>
          <a:xfrm>
            <a:off x="7379400" y="1962150"/>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4" name="Google Shape;104;p42"/>
          <p:cNvSpPr txBox="1"/>
          <p:nvPr>
            <p:ph idx="22" type="body"/>
          </p:nvPr>
        </p:nvSpPr>
        <p:spPr>
          <a:xfrm>
            <a:off x="7379400" y="2736099"/>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5" name="Google Shape;105;p42"/>
          <p:cNvSpPr txBox="1"/>
          <p:nvPr>
            <p:ph idx="23" type="body"/>
          </p:nvPr>
        </p:nvSpPr>
        <p:spPr>
          <a:xfrm>
            <a:off x="7379400" y="3510048"/>
            <a:ext cx="1066800" cy="4381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text" type="twoColTx">
  <p:cSld name="TITLE_AND_TWO_COLUMNS">
    <p:spTree>
      <p:nvGrpSpPr>
        <p:cNvPr id="106" name="Shape 106"/>
        <p:cNvGrpSpPr/>
        <p:nvPr/>
      </p:nvGrpSpPr>
      <p:grpSpPr>
        <a:xfrm>
          <a:off x="0" y="0"/>
          <a:ext cx="0" cy="0"/>
          <a:chOff x="0" y="0"/>
          <a:chExt cx="0" cy="0"/>
        </a:xfrm>
      </p:grpSpPr>
      <p:sp>
        <p:nvSpPr>
          <p:cNvPr id="107" name="Google Shape;107;p44"/>
          <p:cNvSpPr txBox="1"/>
          <p:nvPr>
            <p:ph type="title"/>
          </p:nvPr>
        </p:nvSpPr>
        <p:spPr>
          <a:xfrm>
            <a:off x="457200" y="85125"/>
            <a:ext cx="8375100" cy="1038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108" name="Google Shape;108;p44"/>
          <p:cNvSpPr txBox="1"/>
          <p:nvPr>
            <p:ph idx="1" type="body"/>
          </p:nvPr>
        </p:nvSpPr>
        <p:spPr>
          <a:xfrm>
            <a:off x="457200" y="1124025"/>
            <a:ext cx="3999900" cy="28860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1pPr>
            <a:lvl2pPr indent="-330200" lvl="1" marL="914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2pPr>
            <a:lvl3pPr indent="-330200" lvl="2" marL="1371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3pPr>
            <a:lvl4pPr indent="-330200" lvl="3" marL="1828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4pPr>
            <a:lvl5pPr indent="-330200" lvl="4" marL="22860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5pPr>
            <a:lvl6pPr indent="-330200" lvl="5" marL="2743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6pPr>
            <a:lvl7pPr indent="-330200" lvl="6" marL="3200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7pPr>
            <a:lvl8pPr indent="-330200" lvl="7" marL="3657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8pPr>
            <a:lvl9pPr indent="-330200" lvl="8" marL="4114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9pPr>
          </a:lstStyle>
          <a:p/>
        </p:txBody>
      </p:sp>
      <p:sp>
        <p:nvSpPr>
          <p:cNvPr id="109" name="Google Shape;109;p44"/>
          <p:cNvSpPr txBox="1"/>
          <p:nvPr>
            <p:ph idx="2" type="body"/>
          </p:nvPr>
        </p:nvSpPr>
        <p:spPr>
          <a:xfrm>
            <a:off x="4670475" y="1123975"/>
            <a:ext cx="3999900" cy="28860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1pPr>
            <a:lvl2pPr indent="-330200" lvl="1" marL="914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2pPr>
            <a:lvl3pPr indent="-330200" lvl="2" marL="1371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3pPr>
            <a:lvl4pPr indent="-330200" lvl="3" marL="1828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4pPr>
            <a:lvl5pPr indent="-330200" lvl="4" marL="22860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5pPr>
            <a:lvl6pPr indent="-330200" lvl="5" marL="2743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6pPr>
            <a:lvl7pPr indent="-330200" lvl="6" marL="3200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7pPr>
            <a:lvl8pPr indent="-330200" lvl="7" marL="3657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8pPr>
            <a:lvl9pPr indent="-330200" lvl="8" marL="4114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0" name="Shape 110"/>
        <p:cNvGrpSpPr/>
        <p:nvPr/>
      </p:nvGrpSpPr>
      <p:grpSpPr>
        <a:xfrm>
          <a:off x="0" y="0"/>
          <a:ext cx="0" cy="0"/>
          <a:chOff x="0" y="0"/>
          <a:chExt cx="0" cy="0"/>
        </a:xfrm>
      </p:grpSpPr>
      <p:sp>
        <p:nvSpPr>
          <p:cNvPr id="111" name="Google Shape;111;p45"/>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9pPr>
          </a:lstStyle>
          <a:p/>
        </p:txBody>
      </p:sp>
      <p:sp>
        <p:nvSpPr>
          <p:cNvPr id="112" name="Google Shape;112;p45"/>
          <p:cNvSpPr txBox="1"/>
          <p:nvPr>
            <p:ph idx="1" type="body"/>
          </p:nvPr>
        </p:nvSpPr>
        <p:spPr>
          <a:xfrm>
            <a:off x="457200" y="1200150"/>
            <a:ext cx="8229600" cy="705432"/>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3" name="Google Shape;113;p45"/>
          <p:cNvSpPr txBox="1"/>
          <p:nvPr>
            <p:ph idx="10" type="dt"/>
          </p:nvPr>
        </p:nvSpPr>
        <p:spPr>
          <a:xfrm>
            <a:off x="457201"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14" name="Google Shape;114;p45"/>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15" name="Google Shape;115;p45"/>
          <p:cNvSpPr txBox="1"/>
          <p:nvPr>
            <p:ph idx="12" type="sldNum"/>
          </p:nvPr>
        </p:nvSpPr>
        <p:spPr>
          <a:xfrm>
            <a:off x="6553201" y="4767262"/>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16" name="Google Shape;116;p45"/>
          <p:cNvSpPr txBox="1"/>
          <p:nvPr>
            <p:ph idx="2" type="body"/>
          </p:nvPr>
        </p:nvSpPr>
        <p:spPr>
          <a:xfrm>
            <a:off x="523875" y="2219325"/>
            <a:ext cx="7942263" cy="68421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type="tx">
  <p:cSld name="TITLE_AND_BODY">
    <p:spTree>
      <p:nvGrpSpPr>
        <p:cNvPr id="117" name="Shape 117"/>
        <p:cNvGrpSpPr/>
        <p:nvPr/>
      </p:nvGrpSpPr>
      <p:grpSpPr>
        <a:xfrm>
          <a:off x="0" y="0"/>
          <a:ext cx="0" cy="0"/>
          <a:chOff x="0" y="0"/>
          <a:chExt cx="0" cy="0"/>
        </a:xfrm>
      </p:grpSpPr>
      <p:sp>
        <p:nvSpPr>
          <p:cNvPr id="118" name="Google Shape;118;p46"/>
          <p:cNvSpPr txBox="1"/>
          <p:nvPr>
            <p:ph idx="1" type="body"/>
          </p:nvPr>
        </p:nvSpPr>
        <p:spPr>
          <a:xfrm>
            <a:off x="457200" y="1152525"/>
            <a:ext cx="8220000" cy="28671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1pPr>
            <a:lvl2pPr indent="-330200" lvl="1" marL="914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2pPr>
            <a:lvl3pPr indent="-330200" lvl="2" marL="1371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3pPr>
            <a:lvl4pPr indent="-330200" lvl="3" marL="1828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4pPr>
            <a:lvl5pPr indent="-330200" lvl="4" marL="22860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5pPr>
            <a:lvl6pPr indent="-330200" lvl="5" marL="2743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6pPr>
            <a:lvl7pPr indent="-330200" lvl="6" marL="3200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7pPr>
            <a:lvl8pPr indent="-330200" lvl="7" marL="3657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8pPr>
            <a:lvl9pPr indent="-330200" lvl="8" marL="4114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9pPr>
          </a:lstStyle>
          <a:p/>
        </p:txBody>
      </p:sp>
      <p:sp>
        <p:nvSpPr>
          <p:cNvPr id="119" name="Google Shape;119;p46"/>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None/>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SECTION_TITLE_AND_DESCRIPTION_1">
    <p:spTree>
      <p:nvGrpSpPr>
        <p:cNvPr id="120" name="Shape 120"/>
        <p:cNvGrpSpPr/>
        <p:nvPr/>
      </p:nvGrpSpPr>
      <p:grpSpPr>
        <a:xfrm>
          <a:off x="0" y="0"/>
          <a:ext cx="0" cy="0"/>
          <a:chOff x="0" y="0"/>
          <a:chExt cx="0" cy="0"/>
        </a:xfrm>
      </p:grpSpPr>
      <p:sp>
        <p:nvSpPr>
          <p:cNvPr id="121" name="Google Shape;121;p47"/>
          <p:cNvSpPr txBox="1"/>
          <p:nvPr>
            <p:ph type="title"/>
          </p:nvPr>
        </p:nvSpPr>
        <p:spPr>
          <a:xfrm>
            <a:off x="408375" y="252100"/>
            <a:ext cx="8307000" cy="6528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9pPr>
          </a:lstStyle>
          <a:p/>
        </p:txBody>
      </p:sp>
      <p:sp>
        <p:nvSpPr>
          <p:cNvPr id="122" name="Google Shape;122;p47"/>
          <p:cNvSpPr txBox="1"/>
          <p:nvPr>
            <p:ph idx="1" type="body"/>
          </p:nvPr>
        </p:nvSpPr>
        <p:spPr>
          <a:xfrm>
            <a:off x="1133475" y="1390650"/>
            <a:ext cx="5781675" cy="5143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3" name="Google Shape;123;p47"/>
          <p:cNvSpPr txBox="1"/>
          <p:nvPr>
            <p:ph idx="2" type="body"/>
          </p:nvPr>
        </p:nvSpPr>
        <p:spPr>
          <a:xfrm>
            <a:off x="1133475" y="2285975"/>
            <a:ext cx="5781675" cy="5143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4" name="Google Shape;124;p47"/>
          <p:cNvSpPr txBox="1"/>
          <p:nvPr>
            <p:ph idx="3" type="body"/>
          </p:nvPr>
        </p:nvSpPr>
        <p:spPr>
          <a:xfrm>
            <a:off x="1133475" y="3181300"/>
            <a:ext cx="5781675" cy="5143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5" name="Google Shape;125;p47"/>
          <p:cNvSpPr txBox="1"/>
          <p:nvPr>
            <p:ph idx="4" type="body"/>
          </p:nvPr>
        </p:nvSpPr>
        <p:spPr>
          <a:xfrm>
            <a:off x="1133475" y="4076625"/>
            <a:ext cx="5781675" cy="5143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6" name="Shape 126"/>
        <p:cNvGrpSpPr/>
        <p:nvPr/>
      </p:nvGrpSpPr>
      <p:grpSpPr>
        <a:xfrm>
          <a:off x="0" y="0"/>
          <a:ext cx="0" cy="0"/>
          <a:chOff x="0" y="0"/>
          <a:chExt cx="0" cy="0"/>
        </a:xfrm>
      </p:grpSpPr>
      <p:pic>
        <p:nvPicPr>
          <p:cNvPr id="127" name="Google Shape;127;p60" title="AIM Full Logo Left Type.png"/>
          <p:cNvPicPr preferRelativeResize="0"/>
          <p:nvPr/>
        </p:nvPicPr>
        <p:blipFill rotWithShape="1">
          <a:blip r:embed="rId2">
            <a:alphaModFix/>
          </a:blip>
          <a:srcRect b="0" l="0" r="0" t="0"/>
          <a:stretch/>
        </p:blipFill>
        <p:spPr>
          <a:xfrm>
            <a:off x="560425" y="589300"/>
            <a:ext cx="2868573" cy="1526999"/>
          </a:xfrm>
          <a:prstGeom prst="rect">
            <a:avLst/>
          </a:prstGeom>
          <a:noFill/>
          <a:ln>
            <a:noFill/>
          </a:ln>
        </p:spPr>
      </p:pic>
      <p:sp>
        <p:nvSpPr>
          <p:cNvPr id="128" name="Google Shape;128;p60"/>
          <p:cNvSpPr txBox="1"/>
          <p:nvPr>
            <p:ph type="title"/>
          </p:nvPr>
        </p:nvSpPr>
        <p:spPr>
          <a:xfrm>
            <a:off x="457200" y="2723400"/>
            <a:ext cx="8220000" cy="7818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3800"/>
              <a:buFont typeface="Josefin Sans"/>
              <a:buNone/>
              <a:defRPr b="1" i="0" sz="38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29" name="Google Shape;129;p60"/>
          <p:cNvSpPr txBox="1"/>
          <p:nvPr>
            <p:ph idx="1" type="subTitle"/>
          </p:nvPr>
        </p:nvSpPr>
        <p:spPr>
          <a:xfrm>
            <a:off x="457200" y="3350425"/>
            <a:ext cx="8220000" cy="907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2500"/>
              <a:buFont typeface="Open Sans"/>
              <a:buNone/>
              <a:defRPr b="0" i="0" sz="2500" u="none" cap="none" strike="noStrike">
                <a:solidFill>
                  <a:srgbClr val="000000"/>
                </a:solidFill>
                <a:latin typeface="Open Sans"/>
                <a:ea typeface="Open Sans"/>
                <a:cs typeface="Open Sans"/>
                <a:sym typeface="Open Sans"/>
              </a:defRPr>
            </a:lvl1pPr>
            <a:lvl2pPr lvl="1"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100"/>
              <a:buFont typeface="Arial"/>
              <a:buNone/>
              <a:defRPr b="0" i="0" sz="2100" u="none" cap="none" strike="noStrike">
                <a:solidFill>
                  <a:srgbClr val="000000"/>
                </a:solidFill>
                <a:latin typeface="Arial"/>
                <a:ea typeface="Arial"/>
                <a:cs typeface="Arial"/>
                <a:sym typeface="Arial"/>
              </a:defRPr>
            </a:lvl9pPr>
          </a:lstStyle>
          <a:p/>
        </p:txBody>
      </p:sp>
      <p:pic>
        <p:nvPicPr>
          <p:cNvPr id="130" name="Google Shape;130;p60" title="Asset 9@2x.png"/>
          <p:cNvPicPr preferRelativeResize="0"/>
          <p:nvPr/>
        </p:nvPicPr>
        <p:blipFill rotWithShape="1">
          <a:blip r:embed="rId3">
            <a:alphaModFix/>
          </a:blip>
          <a:srcRect b="0" l="0" r="0" t="0"/>
          <a:stretch/>
        </p:blipFill>
        <p:spPr>
          <a:xfrm>
            <a:off x="1518650" y="4236325"/>
            <a:ext cx="7625344" cy="907175"/>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1" type="secHead">
  <p:cSld name="SECTION_HEADER">
    <p:spTree>
      <p:nvGrpSpPr>
        <p:cNvPr id="131" name="Shape 131"/>
        <p:cNvGrpSpPr/>
        <p:nvPr/>
      </p:nvGrpSpPr>
      <p:grpSpPr>
        <a:xfrm>
          <a:off x="0" y="0"/>
          <a:ext cx="0" cy="0"/>
          <a:chOff x="0" y="0"/>
          <a:chExt cx="0" cy="0"/>
        </a:xfrm>
      </p:grpSpPr>
      <p:pic>
        <p:nvPicPr>
          <p:cNvPr id="132" name="Google Shape;132;p61" title="AIM Full Logo.png"/>
          <p:cNvPicPr preferRelativeResize="0"/>
          <p:nvPr/>
        </p:nvPicPr>
        <p:blipFill rotWithShape="1">
          <a:blip r:embed="rId2">
            <a:alphaModFix/>
          </a:blip>
          <a:srcRect b="0" l="0" r="0" t="0"/>
          <a:stretch/>
        </p:blipFill>
        <p:spPr>
          <a:xfrm>
            <a:off x="7419975" y="4164500"/>
            <a:ext cx="1409699" cy="750400"/>
          </a:xfrm>
          <a:prstGeom prst="rect">
            <a:avLst/>
          </a:prstGeom>
          <a:noFill/>
          <a:ln>
            <a:noFill/>
          </a:ln>
        </p:spPr>
      </p:pic>
      <p:pic>
        <p:nvPicPr>
          <p:cNvPr id="133" name="Google Shape;133;p61" title="Asset 7@2x.png"/>
          <p:cNvPicPr preferRelativeResize="0"/>
          <p:nvPr/>
        </p:nvPicPr>
        <p:blipFill rotWithShape="1">
          <a:blip r:embed="rId3">
            <a:alphaModFix/>
          </a:blip>
          <a:srcRect b="0" l="0" r="0" t="0"/>
          <a:stretch/>
        </p:blipFill>
        <p:spPr>
          <a:xfrm>
            <a:off x="-19050" y="2619375"/>
            <a:ext cx="6800850" cy="2562225"/>
          </a:xfrm>
          <a:prstGeom prst="rect">
            <a:avLst/>
          </a:prstGeom>
          <a:noFill/>
          <a:ln>
            <a:noFill/>
          </a:ln>
        </p:spPr>
      </p:pic>
      <p:sp>
        <p:nvSpPr>
          <p:cNvPr id="134" name="Google Shape;134;p61"/>
          <p:cNvSpPr txBox="1"/>
          <p:nvPr>
            <p:ph idx="1" type="subTitle"/>
          </p:nvPr>
        </p:nvSpPr>
        <p:spPr>
          <a:xfrm>
            <a:off x="1187150" y="2000250"/>
            <a:ext cx="6514500" cy="7503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chemeClr val="dk1"/>
              </a:buClr>
              <a:buSzPts val="3200"/>
              <a:buFont typeface="Josefin Sans"/>
              <a:buNone/>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with Image">
  <p:cSld name="ONE_COLUMN_TEXT">
    <p:spTree>
      <p:nvGrpSpPr>
        <p:cNvPr id="135" name="Shape 135"/>
        <p:cNvGrpSpPr/>
        <p:nvPr/>
      </p:nvGrpSpPr>
      <p:grpSpPr>
        <a:xfrm>
          <a:off x="0" y="0"/>
          <a:ext cx="0" cy="0"/>
          <a:chOff x="0" y="0"/>
          <a:chExt cx="0" cy="0"/>
        </a:xfrm>
      </p:grpSpPr>
      <p:sp>
        <p:nvSpPr>
          <p:cNvPr id="136" name="Google Shape;136;p62"/>
          <p:cNvSpPr txBox="1"/>
          <p:nvPr>
            <p:ph type="title"/>
          </p:nvPr>
        </p:nvSpPr>
        <p:spPr>
          <a:xfrm>
            <a:off x="470100" y="260325"/>
            <a:ext cx="8203800" cy="755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9pPr>
          </a:lstStyle>
          <a:p/>
        </p:txBody>
      </p:sp>
      <p:sp>
        <p:nvSpPr>
          <p:cNvPr id="137" name="Google Shape;137;p62"/>
          <p:cNvSpPr txBox="1"/>
          <p:nvPr>
            <p:ph idx="1" type="body"/>
          </p:nvPr>
        </p:nvSpPr>
        <p:spPr>
          <a:xfrm>
            <a:off x="470100" y="1162050"/>
            <a:ext cx="3978000" cy="35013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1pPr>
            <a:lvl2pPr indent="-330200" lvl="1" marL="914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2pPr>
            <a:lvl3pPr indent="-330200" lvl="2" marL="1371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3pPr>
            <a:lvl4pPr indent="-330200" lvl="3" marL="1828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4pPr>
            <a:lvl5pPr indent="-330200" lvl="4" marL="22860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5pPr>
            <a:lvl6pPr indent="-330200" lvl="5" marL="2743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6pPr>
            <a:lvl7pPr indent="-330200" lvl="6" marL="3200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7pPr>
            <a:lvl8pPr indent="-330200" lvl="7" marL="3657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8pPr>
            <a:lvl9pPr indent="-330200" lvl="8" marL="4114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9pPr>
          </a:lstStyle>
          <a:p/>
        </p:txBody>
      </p:sp>
      <p:sp>
        <p:nvSpPr>
          <p:cNvPr id="138" name="Google Shape;138;p62"/>
          <p:cNvSpPr/>
          <p:nvPr>
            <p:ph idx="2" type="pic"/>
          </p:nvPr>
        </p:nvSpPr>
        <p:spPr>
          <a:xfrm>
            <a:off x="4791075" y="1209675"/>
            <a:ext cx="3882900" cy="3453600"/>
          </a:xfrm>
          <a:prstGeom prst="roundRect">
            <a:avLst>
              <a:gd fmla="val 6343" name="adj"/>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3">
  <p:cSld name="CAPTION_ONLY">
    <p:spTree>
      <p:nvGrpSpPr>
        <p:cNvPr id="139" name="Shape 139"/>
        <p:cNvGrpSpPr/>
        <p:nvPr/>
      </p:nvGrpSpPr>
      <p:grpSpPr>
        <a:xfrm>
          <a:off x="0" y="0"/>
          <a:ext cx="0" cy="0"/>
          <a:chOff x="0" y="0"/>
          <a:chExt cx="0" cy="0"/>
        </a:xfrm>
      </p:grpSpPr>
      <p:pic>
        <p:nvPicPr>
          <p:cNvPr id="140" name="Google Shape;140;p63" title="Asset 2@2x.png"/>
          <p:cNvPicPr preferRelativeResize="0"/>
          <p:nvPr/>
        </p:nvPicPr>
        <p:blipFill rotWithShape="1">
          <a:blip r:embed="rId2">
            <a:alphaModFix/>
          </a:blip>
          <a:srcRect b="0" l="0" r="7596" t="0"/>
          <a:stretch/>
        </p:blipFill>
        <p:spPr>
          <a:xfrm flipH="1">
            <a:off x="0" y="476250"/>
            <a:ext cx="1829025" cy="4095750"/>
          </a:xfrm>
          <a:prstGeom prst="rect">
            <a:avLst/>
          </a:prstGeom>
          <a:noFill/>
          <a:ln>
            <a:noFill/>
          </a:ln>
        </p:spPr>
      </p:pic>
      <p:sp>
        <p:nvSpPr>
          <p:cNvPr id="141" name="Google Shape;141;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42" name="Google Shape;142;p63"/>
          <p:cNvSpPr txBox="1"/>
          <p:nvPr>
            <p:ph type="title"/>
          </p:nvPr>
        </p:nvSpPr>
        <p:spPr>
          <a:xfrm>
            <a:off x="2324100" y="2066925"/>
            <a:ext cx="5991300" cy="8478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9pPr>
          </a:lstStyle>
          <a:p/>
        </p:txBody>
      </p:sp>
      <p:pic>
        <p:nvPicPr>
          <p:cNvPr id="143" name="Google Shape;143;p63" title="AIM Full Logo.png"/>
          <p:cNvPicPr preferRelativeResize="0"/>
          <p:nvPr/>
        </p:nvPicPr>
        <p:blipFill rotWithShape="1">
          <a:blip r:embed="rId3">
            <a:alphaModFix/>
          </a:blip>
          <a:srcRect b="0" l="0" r="0" t="0"/>
          <a:stretch/>
        </p:blipFill>
        <p:spPr>
          <a:xfrm>
            <a:off x="7419975" y="4164500"/>
            <a:ext cx="1409699" cy="7504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2">
  <p:cSld name="MAIN_POINT">
    <p:spTree>
      <p:nvGrpSpPr>
        <p:cNvPr id="144" name="Shape 144"/>
        <p:cNvGrpSpPr/>
        <p:nvPr/>
      </p:nvGrpSpPr>
      <p:grpSpPr>
        <a:xfrm>
          <a:off x="0" y="0"/>
          <a:ext cx="0" cy="0"/>
          <a:chOff x="0" y="0"/>
          <a:chExt cx="0" cy="0"/>
        </a:xfrm>
      </p:grpSpPr>
      <p:sp>
        <p:nvSpPr>
          <p:cNvPr id="145" name="Google Shape;145;p64"/>
          <p:cNvSpPr txBox="1"/>
          <p:nvPr>
            <p:ph type="title"/>
          </p:nvPr>
        </p:nvSpPr>
        <p:spPr>
          <a:xfrm>
            <a:off x="490250" y="2066925"/>
            <a:ext cx="7825200" cy="8478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9pPr>
          </a:lstStyle>
          <a:p/>
        </p:txBody>
      </p:sp>
      <p:pic>
        <p:nvPicPr>
          <p:cNvPr id="146" name="Google Shape;146;p64" title="Asset 8@2x.png"/>
          <p:cNvPicPr preferRelativeResize="0"/>
          <p:nvPr/>
        </p:nvPicPr>
        <p:blipFill rotWithShape="1">
          <a:blip r:embed="rId2">
            <a:alphaModFix/>
          </a:blip>
          <a:srcRect b="0" l="0" r="0" t="0"/>
          <a:stretch/>
        </p:blipFill>
        <p:spPr>
          <a:xfrm>
            <a:off x="345714" y="-31401"/>
            <a:ext cx="8829675" cy="2686050"/>
          </a:xfrm>
          <a:prstGeom prst="rect">
            <a:avLst/>
          </a:prstGeom>
          <a:noFill/>
          <a:ln>
            <a:noFill/>
          </a:ln>
        </p:spPr>
      </p:pic>
      <p:pic>
        <p:nvPicPr>
          <p:cNvPr id="147" name="Google Shape;147;p64" title="AIM Full Logo.png"/>
          <p:cNvPicPr preferRelativeResize="0"/>
          <p:nvPr/>
        </p:nvPicPr>
        <p:blipFill rotWithShape="1">
          <a:blip r:embed="rId3">
            <a:alphaModFix/>
          </a:blip>
          <a:srcRect b="0" l="0" r="0" t="0"/>
          <a:stretch/>
        </p:blipFill>
        <p:spPr>
          <a:xfrm>
            <a:off x="7419975" y="4164500"/>
            <a:ext cx="1409699" cy="7504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arge image" type="titleOnly">
  <p:cSld name="TITLE_ONLY">
    <p:spTree>
      <p:nvGrpSpPr>
        <p:cNvPr id="148" name="Shape 148"/>
        <p:cNvGrpSpPr/>
        <p:nvPr/>
      </p:nvGrpSpPr>
      <p:grpSpPr>
        <a:xfrm>
          <a:off x="0" y="0"/>
          <a:ext cx="0" cy="0"/>
          <a:chOff x="0" y="0"/>
          <a:chExt cx="0" cy="0"/>
        </a:xfrm>
      </p:grpSpPr>
      <p:sp>
        <p:nvSpPr>
          <p:cNvPr id="149" name="Google Shape;149;p65"/>
          <p:cNvSpPr txBox="1"/>
          <p:nvPr>
            <p:ph type="title"/>
          </p:nvPr>
        </p:nvSpPr>
        <p:spPr>
          <a:xfrm>
            <a:off x="457200" y="247050"/>
            <a:ext cx="8375100" cy="10389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150" name="Google Shape;150;p65"/>
          <p:cNvSpPr/>
          <p:nvPr>
            <p:ph idx="2" type="pic"/>
          </p:nvPr>
        </p:nvSpPr>
        <p:spPr>
          <a:xfrm>
            <a:off x="457200" y="1143000"/>
            <a:ext cx="8375100" cy="3714900"/>
          </a:xfrm>
          <a:prstGeom prst="roundRect">
            <a:avLst>
              <a:gd fmla="val 6857" name="adj"/>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4">
  <p:cSld name="BIG_NUMBER">
    <p:spTree>
      <p:nvGrpSpPr>
        <p:cNvPr id="151" name="Shape 151"/>
        <p:cNvGrpSpPr/>
        <p:nvPr/>
      </p:nvGrpSpPr>
      <p:grpSpPr>
        <a:xfrm>
          <a:off x="0" y="0"/>
          <a:ext cx="0" cy="0"/>
          <a:chOff x="0" y="0"/>
          <a:chExt cx="0" cy="0"/>
        </a:xfrm>
      </p:grpSpPr>
      <p:sp>
        <p:nvSpPr>
          <p:cNvPr id="152" name="Google Shape;152;p66"/>
          <p:cNvSpPr txBox="1"/>
          <p:nvPr>
            <p:ph type="title"/>
          </p:nvPr>
        </p:nvSpPr>
        <p:spPr>
          <a:xfrm>
            <a:off x="490250" y="2286000"/>
            <a:ext cx="7825200" cy="8478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4800"/>
              <a:buFont typeface="Arial"/>
              <a:buChar char="■"/>
              <a:defRPr b="0" i="0" sz="4800" u="none" cap="none" strike="noStrike">
                <a:solidFill>
                  <a:srgbClr val="000000"/>
                </a:solidFill>
                <a:latin typeface="Arial"/>
                <a:ea typeface="Arial"/>
                <a:cs typeface="Arial"/>
                <a:sym typeface="Arial"/>
              </a:defRPr>
            </a:lvl9pPr>
          </a:lstStyle>
          <a:p/>
        </p:txBody>
      </p:sp>
      <p:pic>
        <p:nvPicPr>
          <p:cNvPr id="153" name="Google Shape;153;p66" title="AIM Full Logo.png"/>
          <p:cNvPicPr preferRelativeResize="0"/>
          <p:nvPr/>
        </p:nvPicPr>
        <p:blipFill rotWithShape="1">
          <a:blip r:embed="rId2">
            <a:alphaModFix/>
          </a:blip>
          <a:srcRect b="0" l="0" r="0" t="0"/>
          <a:stretch/>
        </p:blipFill>
        <p:spPr>
          <a:xfrm>
            <a:off x="7419975" y="4164500"/>
            <a:ext cx="1409699" cy="750400"/>
          </a:xfrm>
          <a:prstGeom prst="rect">
            <a:avLst/>
          </a:prstGeom>
          <a:noFill/>
          <a:ln>
            <a:noFill/>
          </a:ln>
        </p:spPr>
      </p:pic>
      <p:pic>
        <p:nvPicPr>
          <p:cNvPr id="154" name="Google Shape;154;p66" title="Asset 3@2x.png"/>
          <p:cNvPicPr preferRelativeResize="0"/>
          <p:nvPr/>
        </p:nvPicPr>
        <p:blipFill rotWithShape="1">
          <a:blip r:embed="rId3">
            <a:alphaModFix/>
          </a:blip>
          <a:srcRect b="0" l="7749" r="0" t="0"/>
          <a:stretch/>
        </p:blipFill>
        <p:spPr>
          <a:xfrm rot="5400000">
            <a:off x="1561538" y="-1199588"/>
            <a:ext cx="1934700" cy="433387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allout text">
  <p:cSld name="SECTION_TITLE_AND_DESCRIPTION">
    <p:spTree>
      <p:nvGrpSpPr>
        <p:cNvPr id="155" name="Shape 155"/>
        <p:cNvGrpSpPr/>
        <p:nvPr/>
      </p:nvGrpSpPr>
      <p:grpSpPr>
        <a:xfrm>
          <a:off x="0" y="0"/>
          <a:ext cx="0" cy="0"/>
          <a:chOff x="0" y="0"/>
          <a:chExt cx="0" cy="0"/>
        </a:xfrm>
      </p:grpSpPr>
      <p:sp>
        <p:nvSpPr>
          <p:cNvPr id="156" name="Google Shape;156;p67"/>
          <p:cNvSpPr/>
          <p:nvPr/>
        </p:nvSpPr>
        <p:spPr>
          <a:xfrm>
            <a:off x="4572000" y="-62800"/>
            <a:ext cx="4618200" cy="5254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4"/>
              </a:solidFill>
              <a:latin typeface="Arial"/>
              <a:ea typeface="Arial"/>
              <a:cs typeface="Arial"/>
              <a:sym typeface="Arial"/>
            </a:endParaRPr>
          </a:p>
        </p:txBody>
      </p:sp>
      <p:sp>
        <p:nvSpPr>
          <p:cNvPr id="157" name="Google Shape;157;p67"/>
          <p:cNvSpPr txBox="1"/>
          <p:nvPr>
            <p:ph type="title"/>
          </p:nvPr>
        </p:nvSpPr>
        <p:spPr>
          <a:xfrm>
            <a:off x="408375" y="252100"/>
            <a:ext cx="4045200" cy="14823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Char char="●"/>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4200"/>
              <a:buFont typeface="Arial"/>
              <a:buChar char="■"/>
              <a:defRPr b="0" i="0" sz="4200" u="none" cap="none" strike="noStrike">
                <a:solidFill>
                  <a:srgbClr val="000000"/>
                </a:solidFill>
                <a:latin typeface="Arial"/>
                <a:ea typeface="Arial"/>
                <a:cs typeface="Arial"/>
                <a:sym typeface="Arial"/>
              </a:defRPr>
            </a:lvl9pPr>
          </a:lstStyle>
          <a:p/>
        </p:txBody>
      </p:sp>
      <p:sp>
        <p:nvSpPr>
          <p:cNvPr id="158" name="Google Shape;158;p67"/>
          <p:cNvSpPr txBox="1"/>
          <p:nvPr>
            <p:ph idx="1" type="body"/>
          </p:nvPr>
        </p:nvSpPr>
        <p:spPr>
          <a:xfrm>
            <a:off x="4939500" y="457200"/>
            <a:ext cx="3837000" cy="4143300"/>
          </a:xfrm>
          <a:prstGeom prst="rect">
            <a:avLst/>
          </a:prstGeom>
          <a:noFill/>
          <a:ln>
            <a:noFill/>
          </a:ln>
        </p:spPr>
        <p:txBody>
          <a:bodyPr anchorCtr="0" anchor="ctr" bIns="91425" lIns="91425" spcFirstLastPara="1" rIns="91425" wrap="square" tIns="91425">
            <a:noAutofit/>
          </a:bodyPr>
          <a:lstStyle>
            <a:lvl1pPr indent="-381000" lvl="0" marL="4572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1pPr>
            <a:lvl2pPr indent="-381000" lvl="1" marL="9144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2pPr>
            <a:lvl3pPr indent="-381000" lvl="2" marL="13716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3pPr>
            <a:lvl4pPr indent="-381000" lvl="3" marL="18288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4pPr>
            <a:lvl5pPr indent="-381000" lvl="4" marL="22860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5pPr>
            <a:lvl6pPr indent="-381000" lvl="5" marL="27432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6pPr>
            <a:lvl7pPr indent="-381000" lvl="6" marL="32004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7pPr>
            <a:lvl8pPr indent="-381000" lvl="7" marL="36576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8pPr>
            <a:lvl9pPr indent="-381000" lvl="8" marL="4114800" marR="0" rtl="0" algn="ctr">
              <a:lnSpc>
                <a:spcPct val="100000"/>
              </a:lnSpc>
              <a:spcBef>
                <a:spcPts val="0"/>
              </a:spcBef>
              <a:spcAft>
                <a:spcPts val="0"/>
              </a:spcAft>
              <a:buClr>
                <a:schemeClr val="lt1"/>
              </a:buClr>
              <a:buSzPts val="2400"/>
              <a:buFont typeface="Open Sans Medium"/>
              <a:buChar char="■"/>
              <a:defRPr b="0" i="0" sz="2400" u="none" cap="none" strike="noStrike">
                <a:solidFill>
                  <a:schemeClr val="lt1"/>
                </a:solidFill>
                <a:latin typeface="Open Sans Medium"/>
                <a:ea typeface="Open Sans Medium"/>
                <a:cs typeface="Open Sans Medium"/>
                <a:sym typeface="Open Sans Medium"/>
              </a:defRPr>
            </a:lvl9pPr>
          </a:lstStyle>
          <a:p/>
        </p:txBody>
      </p:sp>
      <p:sp>
        <p:nvSpPr>
          <p:cNvPr id="159" name="Google Shape;159;p67"/>
          <p:cNvSpPr txBox="1"/>
          <p:nvPr>
            <p:ph idx="2" type="body"/>
          </p:nvPr>
        </p:nvSpPr>
        <p:spPr>
          <a:xfrm>
            <a:off x="457200" y="1371600"/>
            <a:ext cx="3929700" cy="32289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1pPr>
            <a:lvl2pPr indent="-317500" lvl="1" marL="9144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3pPr>
            <a:lvl4pPr indent="-317500" lvl="3" marL="18288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4pPr>
            <a:lvl5pPr indent="-317500" lvl="4" marL="22860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5pPr>
            <a:lvl6pPr indent="-317500" lvl="5" marL="27432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6pPr>
            <a:lvl7pPr indent="-317500" lvl="6" marL="32004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7pPr>
            <a:lvl8pPr indent="-317500" lvl="7" marL="36576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8pPr>
            <a:lvl9pPr indent="-317500" lvl="8" marL="4114800" marR="0" rtl="0" algn="l">
              <a:lnSpc>
                <a:spcPct val="100000"/>
              </a:lnSpc>
              <a:spcBef>
                <a:spcPts val="0"/>
              </a:spcBef>
              <a:spcAft>
                <a:spcPts val="0"/>
              </a:spcAft>
              <a:buClr>
                <a:srgbClr val="000000"/>
              </a:buClr>
              <a:buSzPts val="1400"/>
              <a:buFont typeface="Open Sans"/>
              <a:buChar char="■"/>
              <a:defRPr b="0" i="0" sz="1400" u="none" cap="none" strike="noStrike">
                <a:solidFill>
                  <a:srgbClr val="000000"/>
                </a:solidFill>
                <a:latin typeface="Open Sans"/>
                <a:ea typeface="Open Sans"/>
                <a:cs typeface="Open Sans"/>
                <a:sym typeface="Open Sans"/>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icon and text" type="blank">
  <p:cSld name="BLANK">
    <p:spTree>
      <p:nvGrpSpPr>
        <p:cNvPr id="160" name="Shape 160"/>
        <p:cNvGrpSpPr/>
        <p:nvPr/>
      </p:nvGrpSpPr>
      <p:grpSpPr>
        <a:xfrm>
          <a:off x="0" y="0"/>
          <a:ext cx="0" cy="0"/>
          <a:chOff x="0" y="0"/>
          <a:chExt cx="0" cy="0"/>
        </a:xfrm>
      </p:grpSpPr>
      <p:sp>
        <p:nvSpPr>
          <p:cNvPr id="161" name="Google Shape;161;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62" name="Google Shape;162;p68"/>
          <p:cNvSpPr txBox="1"/>
          <p:nvPr>
            <p:ph idx="1" type="body"/>
          </p:nvPr>
        </p:nvSpPr>
        <p:spPr>
          <a:xfrm>
            <a:off x="2222500" y="1200625"/>
            <a:ext cx="6464700" cy="2867100"/>
          </a:xfrm>
          <a:prstGeom prst="rect">
            <a:avLst/>
          </a:prstGeom>
          <a:noFill/>
          <a:ln>
            <a:noFill/>
          </a:ln>
        </p:spPr>
        <p:txBody>
          <a:bodyPr anchorCtr="0" anchor="t" bIns="91425" lIns="91425" spcFirstLastPara="1" rIns="91425" wrap="square" tIns="91425">
            <a:noAutofit/>
          </a:bodyPr>
          <a:lstStyle>
            <a:lvl1pPr indent="-349250" lvl="0" marL="457200" marR="0" rtl="0" algn="l">
              <a:lnSpc>
                <a:spcPct val="100000"/>
              </a:lnSpc>
              <a:spcBef>
                <a:spcPts val="0"/>
              </a:spcBef>
              <a:spcAft>
                <a:spcPts val="0"/>
              </a:spcAft>
              <a:buClr>
                <a:schemeClr val="dk1"/>
              </a:buClr>
              <a:buSzPts val="1900"/>
              <a:buFont typeface="Open Sans SemiBold"/>
              <a:buChar char="●"/>
              <a:defRPr b="0" i="0" sz="1900" u="none" cap="none" strike="noStrike">
                <a:solidFill>
                  <a:schemeClr val="dk1"/>
                </a:solidFill>
                <a:latin typeface="Open Sans SemiBold"/>
                <a:ea typeface="Open Sans SemiBold"/>
                <a:cs typeface="Open Sans SemiBold"/>
                <a:sym typeface="Open Sans SemiBold"/>
              </a:defRPr>
            </a:lvl1pPr>
            <a:lvl2pPr indent="-330200" lvl="1" marL="914400" marR="0" rtl="0" algn="l">
              <a:lnSpc>
                <a:spcPct val="100000"/>
              </a:lnSpc>
              <a:spcBef>
                <a:spcPts val="100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2pPr>
            <a:lvl3pPr indent="-330200" lvl="2" marL="1371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3pPr>
            <a:lvl4pPr indent="-330200" lvl="3" marL="1828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4pPr>
            <a:lvl5pPr indent="-330200" lvl="4" marL="22860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5pPr>
            <a:lvl6pPr indent="-330200" lvl="5" marL="27432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6pPr>
            <a:lvl7pPr indent="-330200" lvl="6" marL="32004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7pPr>
            <a:lvl8pPr indent="-330200" lvl="7" marL="36576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8pPr>
            <a:lvl9pPr indent="-330200" lvl="8" marL="4114800" marR="0" rtl="0" algn="l">
              <a:lnSpc>
                <a:spcPct val="100000"/>
              </a:lnSpc>
              <a:spcBef>
                <a:spcPts val="0"/>
              </a:spcBef>
              <a:spcAft>
                <a:spcPts val="0"/>
              </a:spcAft>
              <a:buClr>
                <a:srgbClr val="000000"/>
              </a:buClr>
              <a:buSzPts val="1600"/>
              <a:buFont typeface="Open Sans"/>
              <a:buChar char="■"/>
              <a:defRPr b="0" i="0" sz="1600" u="none" cap="none" strike="noStrike">
                <a:solidFill>
                  <a:srgbClr val="000000"/>
                </a:solidFill>
                <a:latin typeface="Open Sans"/>
                <a:ea typeface="Open Sans"/>
                <a:cs typeface="Open Sans"/>
                <a:sym typeface="Open Sans"/>
              </a:defRPr>
            </a:lvl9pPr>
          </a:lstStyle>
          <a:p/>
        </p:txBody>
      </p:sp>
      <p:sp>
        <p:nvSpPr>
          <p:cNvPr id="163" name="Google Shape;163;p68"/>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200"/>
              <a:buFont typeface="Josefin Sans"/>
              <a:buNone/>
              <a:defRPr b="1" i="0" sz="3200" u="none" cap="none" strike="noStrike">
                <a:solidFill>
                  <a:schemeClr val="dk1"/>
                </a:solidFill>
                <a:latin typeface="Josefin Sans"/>
                <a:ea typeface="Josefin Sans"/>
                <a:cs typeface="Josefin Sans"/>
                <a:sym typeface="Josefin Sans"/>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4" name="Google Shape;164;p68"/>
          <p:cNvSpPr/>
          <p:nvPr>
            <p:ph idx="2" type="pic"/>
          </p:nvPr>
        </p:nvSpPr>
        <p:spPr>
          <a:xfrm>
            <a:off x="538808" y="1229495"/>
            <a:ext cx="1568400" cy="1568400"/>
          </a:xfrm>
          <a:prstGeom prst="ellipse">
            <a:avLst/>
          </a:prstGeom>
          <a:noFill/>
          <a:ln>
            <a:no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
    <p:spTree>
      <p:nvGrpSpPr>
        <p:cNvPr id="165" name="Shape 165"/>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166" name="Shape 166"/>
        <p:cNvGrpSpPr/>
        <p:nvPr/>
      </p:nvGrpSpPr>
      <p:grpSpPr>
        <a:xfrm>
          <a:off x="0" y="0"/>
          <a:ext cx="0" cy="0"/>
          <a:chOff x="0" y="0"/>
          <a:chExt cx="0" cy="0"/>
        </a:xfrm>
      </p:grpSpPr>
      <p:sp>
        <p:nvSpPr>
          <p:cNvPr id="167" name="Google Shape;167;p70"/>
          <p:cNvSpPr txBox="1"/>
          <p:nvPr>
            <p:ph type="ctrTitle"/>
          </p:nvPr>
        </p:nvSpPr>
        <p:spPr>
          <a:xfrm>
            <a:off x="311708" y="744575"/>
            <a:ext cx="8520600" cy="2052600"/>
          </a:xfrm>
          <a:prstGeom prst="rect">
            <a:avLst/>
          </a:prstGeom>
          <a:noFill/>
          <a:ln>
            <a:noFill/>
          </a:ln>
        </p:spPr>
        <p:txBody>
          <a:bodyPr anchorCtr="0" anchor="b" bIns="34275" lIns="68575" spcFirstLastPara="1" rIns="68575" wrap="square" tIns="34275">
            <a:normAutofit/>
          </a:bodyPr>
          <a:lstStyle>
            <a:lvl1pPr lvl="0" marR="0" rtl="0" algn="ctr">
              <a:lnSpc>
                <a:spcPct val="9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5200"/>
              <a:buFont typeface="Arial"/>
              <a:buNone/>
              <a:defRPr b="0" i="0" sz="5200" u="none" cap="none" strike="noStrike">
                <a:solidFill>
                  <a:srgbClr val="000000"/>
                </a:solidFill>
                <a:latin typeface="Arial"/>
                <a:ea typeface="Arial"/>
                <a:cs typeface="Arial"/>
                <a:sym typeface="Arial"/>
              </a:defRPr>
            </a:lvl9pPr>
          </a:lstStyle>
          <a:p/>
        </p:txBody>
      </p:sp>
      <p:sp>
        <p:nvSpPr>
          <p:cNvPr id="168" name="Google Shape;168;p70"/>
          <p:cNvSpPr txBox="1"/>
          <p:nvPr>
            <p:ph idx="1" type="subTitle"/>
          </p:nvPr>
        </p:nvSpPr>
        <p:spPr>
          <a:xfrm>
            <a:off x="311700" y="2834125"/>
            <a:ext cx="8520600" cy="792600"/>
          </a:xfrm>
          <a:prstGeom prst="rect">
            <a:avLst/>
          </a:prstGeom>
          <a:noFill/>
          <a:ln>
            <a:noFill/>
          </a:ln>
        </p:spPr>
        <p:txBody>
          <a:bodyPr anchorCtr="0" anchor="t" bIns="34275" lIns="68575" spcFirstLastPara="1" rIns="68575" wrap="square" tIns="34275">
            <a:normAutofit/>
          </a:bodyPr>
          <a:lstStyle>
            <a:lvl1pPr lvl="0" marR="0" rtl="0" algn="ctr">
              <a:lnSpc>
                <a:spcPct val="100000"/>
              </a:lnSpc>
              <a:spcBef>
                <a:spcPts val="8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lvl="1"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lvl="2"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lvl="3"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lvl="4"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lvl="5"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lvl="6"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lvl="7"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lvl="8" marR="0" rtl="0" algn="ctr">
              <a:lnSpc>
                <a:spcPct val="100000"/>
              </a:lnSpc>
              <a:spcBef>
                <a:spcPts val="40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p:txBody>
      </p:sp>
      <p:sp>
        <p:nvSpPr>
          <p:cNvPr id="169" name="Google Shape;169;p70"/>
          <p:cNvSpPr txBox="1"/>
          <p:nvPr>
            <p:ph idx="12" type="sldNum"/>
          </p:nvPr>
        </p:nvSpPr>
        <p:spPr>
          <a:xfrm>
            <a:off x="8472458" y="4663217"/>
            <a:ext cx="548700" cy="393600"/>
          </a:xfrm>
          <a:prstGeom prst="rect">
            <a:avLst/>
          </a:prstGeom>
          <a:noFill/>
          <a:ln>
            <a:noFill/>
          </a:ln>
        </p:spPr>
        <p:txBody>
          <a:bodyPr anchorCtr="0" anchor="t" bIns="34275" lIns="68575" spcFirstLastPara="1" rIns="68575" wrap="square" tIns="34275">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2">
    <p:spTree>
      <p:nvGrpSpPr>
        <p:cNvPr id="170" name="Shape 170"/>
        <p:cNvGrpSpPr/>
        <p:nvPr/>
      </p:nvGrpSpPr>
      <p:grpSpPr>
        <a:xfrm>
          <a:off x="0" y="0"/>
          <a:ext cx="0" cy="0"/>
          <a:chOff x="0" y="0"/>
          <a:chExt cx="0" cy="0"/>
        </a:xfrm>
      </p:grpSpPr>
      <p:sp>
        <p:nvSpPr>
          <p:cNvPr id="171" name="Google Shape;171;p7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9pPr>
          </a:lstStyle>
          <a:p/>
        </p:txBody>
      </p:sp>
      <p:sp>
        <p:nvSpPr>
          <p:cNvPr id="172" name="Google Shape;172;p71"/>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p:txBody>
      </p:sp>
      <p:sp>
        <p:nvSpPr>
          <p:cNvPr id="173" name="Google Shape;173;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licy Center  3">
  <p:cSld name="CUSTOM_3_6">
    <p:spTree>
      <p:nvGrpSpPr>
        <p:cNvPr id="174" name="Shape 174"/>
        <p:cNvGrpSpPr/>
        <p:nvPr/>
      </p:nvGrpSpPr>
      <p:grpSpPr>
        <a:xfrm>
          <a:off x="0" y="0"/>
          <a:ext cx="0" cy="0"/>
          <a:chOff x="0" y="0"/>
          <a:chExt cx="0" cy="0"/>
        </a:xfrm>
      </p:grpSpPr>
      <p:sp>
        <p:nvSpPr>
          <p:cNvPr id="175" name="Google Shape;175;p72"/>
          <p:cNvSpPr txBox="1"/>
          <p:nvPr>
            <p:ph type="title"/>
          </p:nvPr>
        </p:nvSpPr>
        <p:spPr>
          <a:xfrm>
            <a:off x="0" y="392850"/>
            <a:ext cx="9144000" cy="528900"/>
          </a:xfrm>
          <a:prstGeom prst="rect">
            <a:avLst/>
          </a:prstGeom>
          <a:noFill/>
          <a:ln>
            <a:noFill/>
          </a:ln>
        </p:spPr>
        <p:txBody>
          <a:bodyPr anchorCtr="0" anchor="t" bIns="68575" lIns="68575" spcFirstLastPara="1" rIns="68575" wrap="square" tIns="68575">
            <a:noAutofit/>
          </a:bodyPr>
          <a:lstStyle>
            <a:lvl1pPr lvl="0" marR="0" rtl="0" algn="ctr">
              <a:lnSpc>
                <a:spcPct val="100000"/>
              </a:lnSpc>
              <a:spcBef>
                <a:spcPts val="0"/>
              </a:spcBef>
              <a:spcAft>
                <a:spcPts val="0"/>
              </a:spcAft>
              <a:buClr>
                <a:srgbClr val="270070"/>
              </a:buClr>
              <a:buSzPts val="2700"/>
              <a:buFont typeface="Helvetica Neue"/>
              <a:buNone/>
              <a:defRPr b="0" i="0" sz="1400" u="none" cap="none" strike="noStrike">
                <a:solidFill>
                  <a:srgbClr val="270070"/>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176" name="Google Shape;176;p72"/>
          <p:cNvPicPr preferRelativeResize="0"/>
          <p:nvPr/>
        </p:nvPicPr>
        <p:blipFill rotWithShape="1">
          <a:blip r:embed="rId2">
            <a:alphaModFix/>
          </a:blip>
          <a:srcRect b="0" l="0" r="0" t="89717"/>
          <a:stretch/>
        </p:blipFill>
        <p:spPr>
          <a:xfrm>
            <a:off x="0" y="4614600"/>
            <a:ext cx="9144000" cy="52890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_3">
    <p:spTree>
      <p:nvGrpSpPr>
        <p:cNvPr id="177" name="Shape 177"/>
        <p:cNvGrpSpPr/>
        <p:nvPr/>
      </p:nvGrpSpPr>
      <p:grpSpPr>
        <a:xfrm>
          <a:off x="0" y="0"/>
          <a:ext cx="0" cy="0"/>
          <a:chOff x="0" y="0"/>
          <a:chExt cx="0" cy="0"/>
        </a:xfrm>
      </p:grpSpPr>
      <p:sp>
        <p:nvSpPr>
          <p:cNvPr id="178" name="Google Shape;178;p7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5200"/>
              <a:buFont typeface="Arial"/>
              <a:buChar char="■"/>
              <a:defRPr b="0" i="0" sz="5200" u="none" cap="none" strike="noStrike">
                <a:solidFill>
                  <a:srgbClr val="000000"/>
                </a:solidFill>
                <a:latin typeface="Arial"/>
                <a:ea typeface="Arial"/>
                <a:cs typeface="Arial"/>
                <a:sym typeface="Arial"/>
              </a:defRPr>
            </a:lvl9pPr>
          </a:lstStyle>
          <a:p/>
        </p:txBody>
      </p:sp>
      <p:sp>
        <p:nvSpPr>
          <p:cNvPr id="179" name="Google Shape;179;p73"/>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p:txBody>
      </p:sp>
      <p:sp>
        <p:nvSpPr>
          <p:cNvPr id="180" name="Google Shape;180;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5" name="Shape 185"/>
        <p:cNvGrpSpPr/>
        <p:nvPr/>
      </p:nvGrpSpPr>
      <p:grpSpPr>
        <a:xfrm>
          <a:off x="0" y="0"/>
          <a:ext cx="0" cy="0"/>
          <a:chOff x="0" y="0"/>
          <a:chExt cx="0" cy="0"/>
        </a:xfrm>
      </p:grpSpPr>
      <p:sp>
        <p:nvSpPr>
          <p:cNvPr id="186" name="Google Shape;186;p7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7" name="Google Shape;187;p7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88" name="Google Shape;188;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9" name="Shape 189"/>
        <p:cNvGrpSpPr/>
        <p:nvPr/>
      </p:nvGrpSpPr>
      <p:grpSpPr>
        <a:xfrm>
          <a:off x="0" y="0"/>
          <a:ext cx="0" cy="0"/>
          <a:chOff x="0" y="0"/>
          <a:chExt cx="0" cy="0"/>
        </a:xfrm>
      </p:grpSpPr>
      <p:sp>
        <p:nvSpPr>
          <p:cNvPr id="190" name="Google Shape;190;p7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1" name="Google Shape;191;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2" name="Shape 192"/>
        <p:cNvGrpSpPr/>
        <p:nvPr/>
      </p:nvGrpSpPr>
      <p:grpSpPr>
        <a:xfrm>
          <a:off x="0" y="0"/>
          <a:ext cx="0" cy="0"/>
          <a:chOff x="0" y="0"/>
          <a:chExt cx="0" cy="0"/>
        </a:xfrm>
      </p:grpSpPr>
      <p:sp>
        <p:nvSpPr>
          <p:cNvPr id="193" name="Google Shape;193;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4" name="Google Shape;194;p7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5" name="Google Shape;195;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6" name="Shape 196"/>
        <p:cNvGrpSpPr/>
        <p:nvPr/>
      </p:nvGrpSpPr>
      <p:grpSpPr>
        <a:xfrm>
          <a:off x="0" y="0"/>
          <a:ext cx="0" cy="0"/>
          <a:chOff x="0" y="0"/>
          <a:chExt cx="0" cy="0"/>
        </a:xfrm>
      </p:grpSpPr>
      <p:sp>
        <p:nvSpPr>
          <p:cNvPr id="197" name="Google Shape;197;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8" name="Google Shape;198;p7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99" name="Google Shape;199;p7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00" name="Google Shape;200;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1" name="Shape 201"/>
        <p:cNvGrpSpPr/>
        <p:nvPr/>
      </p:nvGrpSpPr>
      <p:grpSpPr>
        <a:xfrm>
          <a:off x="0" y="0"/>
          <a:ext cx="0" cy="0"/>
          <a:chOff x="0" y="0"/>
          <a:chExt cx="0" cy="0"/>
        </a:xfrm>
      </p:grpSpPr>
      <p:sp>
        <p:nvSpPr>
          <p:cNvPr id="202" name="Google Shape;202;p7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3" name="Google Shape;203;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04" name="Shape 204"/>
        <p:cNvGrpSpPr/>
        <p:nvPr/>
      </p:nvGrpSpPr>
      <p:grpSpPr>
        <a:xfrm>
          <a:off x="0" y="0"/>
          <a:ext cx="0" cy="0"/>
          <a:chOff x="0" y="0"/>
          <a:chExt cx="0" cy="0"/>
        </a:xfrm>
      </p:grpSpPr>
      <p:sp>
        <p:nvSpPr>
          <p:cNvPr id="205" name="Google Shape;205;p8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206" name="Google Shape;206;p8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07" name="Google Shape;207;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08" name="Shape 208"/>
        <p:cNvGrpSpPr/>
        <p:nvPr/>
      </p:nvGrpSpPr>
      <p:grpSpPr>
        <a:xfrm>
          <a:off x="0" y="0"/>
          <a:ext cx="0" cy="0"/>
          <a:chOff x="0" y="0"/>
          <a:chExt cx="0" cy="0"/>
        </a:xfrm>
      </p:grpSpPr>
      <p:sp>
        <p:nvSpPr>
          <p:cNvPr id="209" name="Google Shape;209;p8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210" name="Google Shape;210;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11" name="Shape 211"/>
        <p:cNvGrpSpPr/>
        <p:nvPr/>
      </p:nvGrpSpPr>
      <p:grpSpPr>
        <a:xfrm>
          <a:off x="0" y="0"/>
          <a:ext cx="0" cy="0"/>
          <a:chOff x="0" y="0"/>
          <a:chExt cx="0" cy="0"/>
        </a:xfrm>
      </p:grpSpPr>
      <p:sp>
        <p:nvSpPr>
          <p:cNvPr id="212" name="Google Shape;212;p8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8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214" name="Google Shape;214;p8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15" name="Google Shape;215;p8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6" name="Google Shape;216;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17" name="Shape 217"/>
        <p:cNvGrpSpPr/>
        <p:nvPr/>
      </p:nvGrpSpPr>
      <p:grpSpPr>
        <a:xfrm>
          <a:off x="0" y="0"/>
          <a:ext cx="0" cy="0"/>
          <a:chOff x="0" y="0"/>
          <a:chExt cx="0" cy="0"/>
        </a:xfrm>
      </p:grpSpPr>
      <p:sp>
        <p:nvSpPr>
          <p:cNvPr id="218" name="Google Shape;218;p8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219" name="Google Shape;219;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20" name="Shape 220"/>
        <p:cNvGrpSpPr/>
        <p:nvPr/>
      </p:nvGrpSpPr>
      <p:grpSpPr>
        <a:xfrm>
          <a:off x="0" y="0"/>
          <a:ext cx="0" cy="0"/>
          <a:chOff x="0" y="0"/>
          <a:chExt cx="0" cy="0"/>
        </a:xfrm>
      </p:grpSpPr>
      <p:sp>
        <p:nvSpPr>
          <p:cNvPr id="221" name="Google Shape;221;p8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222" name="Google Shape;222;p8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223" name="Google Shape;223;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4" name="Shape 224"/>
        <p:cNvGrpSpPr/>
        <p:nvPr/>
      </p:nvGrpSpPr>
      <p:grpSpPr>
        <a:xfrm>
          <a:off x="0" y="0"/>
          <a:ext cx="0" cy="0"/>
          <a:chOff x="0" y="0"/>
          <a:chExt cx="0" cy="0"/>
        </a:xfrm>
      </p:grpSpPr>
      <p:sp>
        <p:nvSpPr>
          <p:cNvPr id="225" name="Google Shape;225;p8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1.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3.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7" Type="http://schemas.openxmlformats.org/officeDocument/2006/relationships/slideLayout" Target="../slideLayouts/slideLayout35.xml"/><Relationship Id="rId16" Type="http://schemas.openxmlformats.org/officeDocument/2006/relationships/slideLayout" Target="../slideLayouts/slideLayout34.xml"/><Relationship Id="rId5" Type="http://schemas.openxmlformats.org/officeDocument/2006/relationships/slideLayout" Target="../slideLayouts/slideLayout23.xml"/><Relationship Id="rId19" Type="http://schemas.openxmlformats.org/officeDocument/2006/relationships/slideLayout" Target="../slideLayouts/slideLayout37.xml"/><Relationship Id="rId6" Type="http://schemas.openxmlformats.org/officeDocument/2006/relationships/slideLayout" Target="../slideLayouts/slideLayout24.xml"/><Relationship Id="rId18" Type="http://schemas.openxmlformats.org/officeDocument/2006/relationships/slideLayout" Target="../slideLayouts/slideLayout36.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8.xml"/><Relationship Id="rId10" Type="http://schemas.openxmlformats.org/officeDocument/2006/relationships/slideLayout" Target="../slideLayouts/slideLayout47.xml"/><Relationship Id="rId12" Type="http://schemas.openxmlformats.org/officeDocument/2006/relationships/theme" Target="../theme/theme2.xml"/><Relationship Id="rId1" Type="http://schemas.openxmlformats.org/officeDocument/2006/relationships/slideLayout" Target="../slideLayouts/slideLayout38.xml"/><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9" Type="http://schemas.openxmlformats.org/officeDocument/2006/relationships/slideLayout" Target="../slideLayouts/slideLayout46.xml"/><Relationship Id="rId5" Type="http://schemas.openxmlformats.org/officeDocument/2006/relationships/slideLayout" Target="../slideLayouts/slideLayout42.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E46962"/>
          </p15:clr>
        </p15:guide>
        <p15:guide id="2" orient="horz" pos="1512">
          <p15:clr>
            <a:srgbClr val="E46962"/>
          </p15:clr>
        </p15:guide>
        <p15:guide id="3" orient="horz" pos="288">
          <p15:clr>
            <a:srgbClr val="E46962"/>
          </p15:clr>
        </p15:guide>
        <p15:guide id="4" orient="horz" pos="3096">
          <p15:clr>
            <a:srgbClr val="E46962"/>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2" name="Shape 82"/>
        <p:cNvGrpSpPr/>
        <p:nvPr/>
      </p:nvGrpSpPr>
      <p:grpSpPr>
        <a:xfrm>
          <a:off x="0" y="0"/>
          <a:ext cx="0" cy="0"/>
          <a:chOff x="0" y="0"/>
          <a:chExt cx="0" cy="0"/>
        </a:xfrm>
      </p:grpSpPr>
      <p:sp>
        <p:nvSpPr>
          <p:cNvPr id="83" name="Google Shape;83;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E46962"/>
          </p15:clr>
        </p15:guide>
        <p15:guide id="2" orient="horz" pos="1512">
          <p15:clr>
            <a:srgbClr val="E46962"/>
          </p15:clr>
        </p15:guide>
        <p15:guide id="3" orient="horz" pos="288">
          <p15:clr>
            <a:srgbClr val="E46962"/>
          </p15:clr>
        </p15:guide>
        <p15:guide id="4" orient="horz" pos="3096">
          <p15:clr>
            <a:srgbClr val="E46962"/>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81" name="Shape 181"/>
        <p:cNvGrpSpPr/>
        <p:nvPr/>
      </p:nvGrpSpPr>
      <p:grpSpPr>
        <a:xfrm>
          <a:off x="0" y="0"/>
          <a:ext cx="0" cy="0"/>
          <a:chOff x="0" y="0"/>
          <a:chExt cx="0" cy="0"/>
        </a:xfrm>
      </p:grpSpPr>
      <p:sp>
        <p:nvSpPr>
          <p:cNvPr id="182" name="Google Shape;182;p7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83" name="Google Shape;183;p7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84" name="Google Shape;184;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4.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31.jpg"/><Relationship Id="rId5" Type="http://schemas.openxmlformats.org/officeDocument/2006/relationships/image" Target="../media/image12.jpg"/><Relationship Id="rId6"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http://drive.google.com/file/d/17r7zAG966QqMpLN3aKJT-OY6Ukx8cqp9/view" TargetMode="External"/><Relationship Id="rId4" Type="http://schemas.openxmlformats.org/officeDocument/2006/relationships/image" Target="../media/image14.png"/><Relationship Id="rId5" Type="http://schemas.openxmlformats.org/officeDocument/2006/relationships/image" Target="../media/image8.png"/><Relationship Id="rId6"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2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8.png"/><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8.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6.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 Id="rId3"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3.xml"/><Relationship Id="rId3" Type="http://schemas.openxmlformats.org/officeDocument/2006/relationships/image" Target="../media/image23.png"/><Relationship Id="rId4" Type="http://schemas.openxmlformats.org/officeDocument/2006/relationships/hyperlink" Target="https://policycentermmh.org/menu-of-prevention-and-treatment-options-for-maternal-mental-health/"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policycentermmh.org/2026-perinatal-psychiatry-consultation-program-list/" TargetMode="External"/><Relationship Id="rId4" Type="http://schemas.openxmlformats.org/officeDocument/2006/relationships/hyperlink" Target="https://postpartum.net/professionals/perinatal-psychiatric-consultation"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 Id="rId3" Type="http://schemas.openxmlformats.org/officeDocument/2006/relationships/image" Target="../media/image23.png"/><Relationship Id="rId4" Type="http://schemas.openxmlformats.org/officeDocument/2006/relationships/hyperlink" Target="https://policycentermmh.org/menu-of-prevention-and-treatment-options-for-maternal-mental-health/"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13.pn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21.png"/><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8.pn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4.xml"/><Relationship Id="rId3" Type="http://schemas.openxmlformats.org/officeDocument/2006/relationships/image" Target="../media/image13.png"/><Relationship Id="rId4" Type="http://schemas.openxmlformats.org/officeDocument/2006/relationships/hyperlink" Target="mailto:info@saferbirth.org" TargetMode="External"/><Relationship Id="rId5" Type="http://schemas.openxmlformats.org/officeDocument/2006/relationships/hyperlink" Target="mailto:info@policycentermmh.org" TargetMode="External"/><Relationship Id="rId6" Type="http://schemas.openxmlformats.org/officeDocument/2006/relationships/hyperlink" Target="mailto:info@policycentermmh.org" TargetMode="External"/><Relationship Id="rId7" Type="http://schemas.openxmlformats.org/officeDocument/2006/relationships/hyperlink" Target="http://saferbirth.org/" TargetMode="External"/><Relationship Id="rId8"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
          <p:cNvSpPr txBox="1"/>
          <p:nvPr>
            <p:ph type="title"/>
          </p:nvPr>
        </p:nvSpPr>
        <p:spPr>
          <a:xfrm>
            <a:off x="457200" y="2335958"/>
            <a:ext cx="8481300" cy="979671"/>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420"/>
              <a:buNone/>
            </a:pPr>
            <a:r>
              <a:rPr lang="en" sz="2700"/>
              <a:t>Implementing the AIM PMHC Bundle in Outpatient Setting</a:t>
            </a:r>
            <a:endParaRPr sz="2700"/>
          </a:p>
        </p:txBody>
      </p:sp>
      <p:sp>
        <p:nvSpPr>
          <p:cNvPr id="231" name="Google Shape;231;p1"/>
          <p:cNvSpPr txBox="1"/>
          <p:nvPr>
            <p:ph idx="1" type="subTitle"/>
          </p:nvPr>
        </p:nvSpPr>
        <p:spPr>
          <a:xfrm>
            <a:off x="502950" y="3315630"/>
            <a:ext cx="8389800" cy="406616"/>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500"/>
              <a:buNone/>
            </a:pPr>
            <a:r>
              <a:rPr lang="en" sz="1600">
                <a:solidFill>
                  <a:srgbClr val="1B1B1B"/>
                </a:solidFill>
              </a:rPr>
              <a:t>Perinatal Mental Health: Treatment and Support of the Mother-Baby Dyad </a:t>
            </a:r>
            <a:endParaRPr sz="1600">
              <a:solidFill>
                <a:srgbClr val="1B1B1B"/>
              </a:solidFill>
            </a:endParaRPr>
          </a:p>
        </p:txBody>
      </p:sp>
      <p:grpSp>
        <p:nvGrpSpPr>
          <p:cNvPr descr="AIM, ALLIANCE FOR INNOVATION ON MATERNAL HEALTH " id="232" name="Google Shape;232;p1"/>
          <p:cNvGrpSpPr/>
          <p:nvPr/>
        </p:nvGrpSpPr>
        <p:grpSpPr>
          <a:xfrm>
            <a:off x="560425" y="549869"/>
            <a:ext cx="3322575" cy="1581900"/>
            <a:chOff x="560425" y="549869"/>
            <a:chExt cx="3322575" cy="1581900"/>
          </a:xfrm>
        </p:grpSpPr>
        <p:pic>
          <p:nvPicPr>
            <p:cNvPr id="233" name="Google Shape;233;p1"/>
            <p:cNvPicPr preferRelativeResize="0"/>
            <p:nvPr/>
          </p:nvPicPr>
          <p:blipFill rotWithShape="1">
            <a:blip r:embed="rId3">
              <a:alphaModFix/>
            </a:blip>
            <a:srcRect b="0" l="0" r="0" t="0"/>
            <a:stretch/>
          </p:blipFill>
          <p:spPr>
            <a:xfrm>
              <a:off x="560425" y="589300"/>
              <a:ext cx="2868573" cy="1526999"/>
            </a:xfrm>
            <a:prstGeom prst="rect">
              <a:avLst/>
            </a:prstGeom>
            <a:noFill/>
            <a:ln>
              <a:noFill/>
            </a:ln>
          </p:spPr>
        </p:pic>
        <p:cxnSp>
          <p:nvCxnSpPr>
            <p:cNvPr id="234" name="Google Shape;234;p1"/>
            <p:cNvCxnSpPr/>
            <p:nvPr/>
          </p:nvCxnSpPr>
          <p:spPr>
            <a:xfrm>
              <a:off x="3883000" y="549869"/>
              <a:ext cx="0" cy="1581900"/>
            </a:xfrm>
            <a:prstGeom prst="straightConnector1">
              <a:avLst/>
            </a:prstGeom>
            <a:noFill/>
            <a:ln cap="flat" cmpd="sng" w="9525">
              <a:solidFill>
                <a:srgbClr val="999999"/>
              </a:solidFill>
              <a:prstDash val="solid"/>
              <a:round/>
              <a:headEnd len="sm" w="sm" type="none"/>
              <a:tailEnd len="sm" w="sm" type="none"/>
            </a:ln>
          </p:spPr>
        </p:cxnSp>
      </p:grpSp>
      <p:pic>
        <p:nvPicPr>
          <p:cNvPr descr="POLICY CENTER FOR Maternal Mental Health logo, followed by a trademark symbol." id="235" name="Google Shape;235;p1"/>
          <p:cNvPicPr preferRelativeResize="0"/>
          <p:nvPr/>
        </p:nvPicPr>
        <p:blipFill rotWithShape="1">
          <a:blip r:embed="rId4">
            <a:alphaModFix/>
          </a:blip>
          <a:srcRect b="0" l="0" r="0" t="0"/>
          <a:stretch/>
        </p:blipFill>
        <p:spPr>
          <a:xfrm>
            <a:off x="4168600" y="302900"/>
            <a:ext cx="3671276" cy="1925287"/>
          </a:xfrm>
          <a:prstGeom prst="rect">
            <a:avLst/>
          </a:prstGeom>
          <a:noFill/>
          <a:ln>
            <a:noFill/>
          </a:ln>
        </p:spPr>
      </p:pic>
      <p:sp>
        <p:nvSpPr>
          <p:cNvPr id="236" name="Google Shape;236;p1"/>
          <p:cNvSpPr txBox="1"/>
          <p:nvPr>
            <p:ph idx="3" type="body"/>
          </p:nvPr>
        </p:nvSpPr>
        <p:spPr>
          <a:xfrm>
            <a:off x="531846" y="3982069"/>
            <a:ext cx="2015412" cy="407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
                <a:solidFill>
                  <a:srgbClr val="1B1B1B"/>
                </a:solidFill>
                <a:latin typeface="Open Sans"/>
                <a:ea typeface="Open Sans"/>
                <a:cs typeface="Open Sans"/>
                <a:sym typeface="Open Sans"/>
              </a:rPr>
              <a:t>October 13, 2026</a:t>
            </a:r>
            <a:endParaRPr>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40" name="Shape 240"/>
        <p:cNvGrpSpPr/>
        <p:nvPr/>
      </p:nvGrpSpPr>
      <p:grpSpPr>
        <a:xfrm>
          <a:off x="0" y="0"/>
          <a:ext cx="0" cy="0"/>
          <a:chOff x="0" y="0"/>
          <a:chExt cx="0" cy="0"/>
        </a:xfrm>
      </p:grpSpPr>
      <p:sp>
        <p:nvSpPr>
          <p:cNvPr id="241" name="Google Shape;241;p2"/>
          <p:cNvSpPr txBox="1"/>
          <p:nvPr>
            <p:ph type="title"/>
          </p:nvPr>
        </p:nvSpPr>
        <p:spPr>
          <a:xfrm>
            <a:off x="1213825" y="1950049"/>
            <a:ext cx="3255109" cy="3000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Josefin Sans"/>
                <a:ea typeface="Josefin Sans"/>
                <a:cs typeface="Josefin Sans"/>
                <a:sym typeface="Josefin Sans"/>
              </a:rPr>
              <a:t>TECHNICAL ASSISTANCE CENTER</a:t>
            </a:r>
            <a:endParaRPr/>
          </a:p>
        </p:txBody>
      </p:sp>
      <p:pic>
        <p:nvPicPr>
          <p:cNvPr descr="AIM, ALLIANCE FOR INNOVATION ON MATERNAL HEALTH logo." id="242" name="Google Shape;242;p2"/>
          <p:cNvPicPr preferRelativeResize="0"/>
          <p:nvPr/>
        </p:nvPicPr>
        <p:blipFill rotWithShape="1">
          <a:blip r:embed="rId3">
            <a:alphaModFix/>
          </a:blip>
          <a:srcRect b="0" l="0" r="0" t="0"/>
          <a:stretch/>
        </p:blipFill>
        <p:spPr>
          <a:xfrm>
            <a:off x="1410676" y="406256"/>
            <a:ext cx="2768099" cy="1473500"/>
          </a:xfrm>
          <a:prstGeom prst="rect">
            <a:avLst/>
          </a:prstGeom>
          <a:noFill/>
          <a:ln>
            <a:noFill/>
          </a:ln>
        </p:spPr>
      </p:pic>
      <p:cxnSp>
        <p:nvCxnSpPr>
          <p:cNvPr id="243" name="Google Shape;243;p2"/>
          <p:cNvCxnSpPr/>
          <p:nvPr/>
        </p:nvCxnSpPr>
        <p:spPr>
          <a:xfrm>
            <a:off x="1304625" y="2344375"/>
            <a:ext cx="2980200" cy="0"/>
          </a:xfrm>
          <a:prstGeom prst="straightConnector1">
            <a:avLst/>
          </a:prstGeom>
          <a:noFill/>
          <a:ln cap="flat" cmpd="sng" w="9525">
            <a:solidFill>
              <a:schemeClr val="dk2"/>
            </a:solidFill>
            <a:prstDash val="solid"/>
            <a:round/>
            <a:headEnd len="sm" w="sm" type="none"/>
            <a:tailEnd len="sm" w="sm" type="none"/>
          </a:ln>
        </p:spPr>
      </p:cxnSp>
      <p:sp>
        <p:nvSpPr>
          <p:cNvPr id="244" name="Google Shape;244;p2"/>
          <p:cNvSpPr txBox="1"/>
          <p:nvPr>
            <p:ph idx="2" type="body"/>
          </p:nvPr>
        </p:nvSpPr>
        <p:spPr>
          <a:xfrm>
            <a:off x="755781" y="2449034"/>
            <a:ext cx="4058817" cy="176341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lang="en" sz="1800">
                <a:latin typeface="Open Sans"/>
                <a:ea typeface="Open Sans"/>
                <a:cs typeface="Open Sans"/>
                <a:sym typeface="Open Sans"/>
              </a:rPr>
              <a:t>The Alliance for Innovation on Maternal Health (AIM) is a quality improvement initiative to support best practices that </a:t>
            </a:r>
            <a:r>
              <a:rPr b="1" lang="en" sz="1800">
                <a:solidFill>
                  <a:schemeClr val="accent2"/>
                </a:solidFill>
                <a:latin typeface="Open Sans"/>
                <a:ea typeface="Open Sans"/>
                <a:cs typeface="Open Sans"/>
                <a:sym typeface="Open Sans"/>
              </a:rPr>
              <a:t>make birth safer</a:t>
            </a:r>
            <a:r>
              <a:rPr lang="en" sz="1800">
                <a:latin typeface="Open Sans"/>
                <a:ea typeface="Open Sans"/>
                <a:cs typeface="Open Sans"/>
                <a:sym typeface="Open Sans"/>
              </a:rPr>
              <a:t>, </a:t>
            </a:r>
            <a:r>
              <a:rPr b="1" lang="en" sz="1800">
                <a:solidFill>
                  <a:schemeClr val="accent2"/>
                </a:solidFill>
                <a:latin typeface="Open Sans"/>
                <a:ea typeface="Open Sans"/>
                <a:cs typeface="Open Sans"/>
                <a:sym typeface="Open Sans"/>
              </a:rPr>
              <a:t>improve maternal health outcomes</a:t>
            </a:r>
            <a:r>
              <a:rPr lang="en" sz="1800">
                <a:latin typeface="Open Sans"/>
                <a:ea typeface="Open Sans"/>
                <a:cs typeface="Open Sans"/>
                <a:sym typeface="Open Sans"/>
              </a:rPr>
              <a:t>, and </a:t>
            </a:r>
            <a:r>
              <a:rPr b="1" lang="en" sz="1800">
                <a:solidFill>
                  <a:schemeClr val="accent2"/>
                </a:solidFill>
                <a:latin typeface="Open Sans"/>
                <a:ea typeface="Open Sans"/>
                <a:cs typeface="Open Sans"/>
                <a:sym typeface="Open Sans"/>
              </a:rPr>
              <a:t>save lives</a:t>
            </a:r>
            <a:r>
              <a:rPr b="1" lang="en" sz="1800">
                <a:latin typeface="Open Sans"/>
                <a:ea typeface="Open Sans"/>
                <a:cs typeface="Open Sans"/>
                <a:sym typeface="Open Sans"/>
              </a:rPr>
              <a:t>. </a:t>
            </a:r>
            <a:endParaRPr/>
          </a:p>
        </p:txBody>
      </p:sp>
      <p:pic>
        <p:nvPicPr>
          <p:cNvPr descr="A laptop and a mobile phone are side by side, each displaying the same Alliance for Innovation on Maternal Health webpage. The laptop screen shows the AIM logo at the upper left and a navigation bar with About Us, Patient Safety Bundles, Resource Kits, Resources, Events, and AIM Data. The main content includes the large heading reading ALLIANCE FOR INNOVATION ON MATERNAL HEALTH, followed by the text that reads A quality improvement initiative to support best practices that make birth safer, improve maternal health outcomes, and save lives. A Learn More About AIM button appears below the text. On the right is an illustration of a person with a rounded abdomen, surrounded by a segmented circular graphic with four arrow shapes. The mobile phone positioned in front of the laptop displays a vertically arranged version of the same page, including the heading ALLIANCE FOR INNOVATION ON MATERNAL HEALTH, followed by the text that reads A quality improvement initiative to support best practices that make birth safer, improve maternal health outcomes, and save lives, A Learn More About AIM button at the bottom, and an illustration of a person with a rounded abdomen, surrounded by a segmented circular graphic with four arrow shapes." id="245" name="Google Shape;245;p2"/>
          <p:cNvPicPr preferRelativeResize="0"/>
          <p:nvPr/>
        </p:nvPicPr>
        <p:blipFill rotWithShape="1">
          <a:blip r:embed="rId4">
            <a:alphaModFix/>
          </a:blip>
          <a:srcRect b="12439" l="0" r="0" t="13134"/>
          <a:stretch/>
        </p:blipFill>
        <p:spPr>
          <a:xfrm>
            <a:off x="4833800" y="989045"/>
            <a:ext cx="4049349" cy="3013787"/>
          </a:xfrm>
          <a:prstGeom prst="rect">
            <a:avLst/>
          </a:prstGeom>
          <a:noFill/>
          <a:ln>
            <a:noFill/>
          </a:ln>
        </p:spPr>
      </p:pic>
      <p:sp>
        <p:nvSpPr>
          <p:cNvPr id="246" name="Google Shape;246;p2"/>
          <p:cNvSpPr txBox="1"/>
          <p:nvPr>
            <p:ph idx="3" type="body"/>
          </p:nvPr>
        </p:nvSpPr>
        <p:spPr>
          <a:xfrm>
            <a:off x="260850" y="4420001"/>
            <a:ext cx="8622299" cy="406256"/>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i="1" lang="en" sz="700">
                <a:solidFill>
                  <a:srgbClr val="666666"/>
                </a:solidFill>
              </a:rPr>
              <a:t>The AIM TA Center is supported by a cooperative agreement (Award Number 7 UC4MC55412‐01‐00) with the Health Resources and Services Administration (HRSA) of the U.S. Department of Health and Human Services (HHS). </a:t>
            </a:r>
            <a:r>
              <a:rPr i="1" lang="en" sz="700">
                <a:solidFill>
                  <a:srgbClr val="666666"/>
                </a:solidFill>
                <a:highlight>
                  <a:schemeClr val="lt1"/>
                </a:highlight>
              </a:rPr>
              <a:t>The contents are those of the authors. They may not reflect the policies of HRSA, HHS, or the U.S. Government.</a:t>
            </a:r>
            <a:endParaRPr i="1" sz="7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
          <p:cNvSpPr txBox="1"/>
          <p:nvPr>
            <p:ph type="title"/>
          </p:nvPr>
        </p:nvSpPr>
        <p:spPr>
          <a:xfrm>
            <a:off x="457200" y="331900"/>
            <a:ext cx="7989000" cy="69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AIM TA Center Team</a:t>
            </a:r>
            <a:endParaRPr/>
          </a:p>
        </p:txBody>
      </p:sp>
      <p:pic>
        <p:nvPicPr>
          <p:cNvPr descr="A portrait of Cora Kakalec." id="252" name="Google Shape;252;p3"/>
          <p:cNvPicPr preferRelativeResize="0"/>
          <p:nvPr>
            <p:ph idx="2" type="pic"/>
          </p:nvPr>
        </p:nvPicPr>
        <p:blipFill rotWithShape="1">
          <a:blip r:embed="rId3">
            <a:alphaModFix/>
          </a:blip>
          <a:srcRect b="0" l="0" r="0" t="0"/>
          <a:stretch/>
        </p:blipFill>
        <p:spPr>
          <a:xfrm>
            <a:off x="1362598" y="1337500"/>
            <a:ext cx="1494300" cy="1494300"/>
          </a:xfrm>
          <a:prstGeom prst="ellipse">
            <a:avLst/>
          </a:prstGeom>
          <a:noFill/>
          <a:ln cap="flat" cmpd="sng" w="99725">
            <a:solidFill>
              <a:schemeClr val="dk2"/>
            </a:solidFill>
            <a:prstDash val="solid"/>
            <a:round/>
            <a:headEnd len="sm" w="sm" type="none"/>
            <a:tailEnd len="sm" w="sm" type="none"/>
          </a:ln>
        </p:spPr>
      </p:pic>
      <p:sp>
        <p:nvSpPr>
          <p:cNvPr id="253" name="Google Shape;253;p3"/>
          <p:cNvSpPr txBox="1"/>
          <p:nvPr>
            <p:ph idx="1" type="body"/>
          </p:nvPr>
        </p:nvSpPr>
        <p:spPr>
          <a:xfrm>
            <a:off x="701189" y="3046041"/>
            <a:ext cx="2657475" cy="1638559"/>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1500">
                <a:latin typeface="Open Sans"/>
                <a:ea typeface="Open Sans"/>
                <a:cs typeface="Open Sans"/>
                <a:sym typeface="Open Sans"/>
              </a:rPr>
              <a:t>Cora Kakalec</a:t>
            </a:r>
            <a:endParaRPr b="1" sz="1500">
              <a:latin typeface="Open Sans"/>
              <a:ea typeface="Open Sans"/>
              <a:cs typeface="Open Sans"/>
              <a:sym typeface="Open Sans"/>
            </a:endParaRPr>
          </a:p>
          <a:p>
            <a:pPr indent="0" lvl="0" marL="0" rtl="0" algn="ctr">
              <a:lnSpc>
                <a:spcPct val="100000"/>
              </a:lnSpc>
              <a:spcBef>
                <a:spcPts val="0"/>
              </a:spcBef>
              <a:spcAft>
                <a:spcPts val="0"/>
              </a:spcAft>
              <a:buNone/>
            </a:pPr>
            <a:r>
              <a:rPr lang="en" sz="1500">
                <a:latin typeface="Open Sans"/>
                <a:ea typeface="Open Sans"/>
                <a:cs typeface="Open Sans"/>
                <a:sym typeface="Open Sans"/>
              </a:rPr>
              <a:t>Program </a:t>
            </a:r>
            <a:br>
              <a:rPr lang="en" sz="1500">
                <a:latin typeface="Open Sans"/>
                <a:ea typeface="Open Sans"/>
                <a:cs typeface="Open Sans"/>
                <a:sym typeface="Open Sans"/>
              </a:rPr>
            </a:br>
            <a:r>
              <a:rPr lang="en" sz="1500">
                <a:latin typeface="Open Sans"/>
                <a:ea typeface="Open Sans"/>
                <a:cs typeface="Open Sans"/>
                <a:sym typeface="Open Sans"/>
              </a:rPr>
              <a:t>Coordinator, AIM TA </a:t>
            </a:r>
            <a:br>
              <a:rPr lang="en" sz="1500">
                <a:latin typeface="Open Sans"/>
                <a:ea typeface="Open Sans"/>
                <a:cs typeface="Open Sans"/>
                <a:sym typeface="Open Sans"/>
              </a:rPr>
            </a:br>
            <a:r>
              <a:rPr lang="en" sz="1500">
                <a:latin typeface="Open Sans"/>
                <a:ea typeface="Open Sans"/>
                <a:cs typeface="Open Sans"/>
                <a:sym typeface="Open Sans"/>
              </a:rPr>
              <a:t>Center,</a:t>
            </a:r>
            <a:endParaRPr/>
          </a:p>
          <a:p>
            <a:pPr indent="0" lvl="0" marL="0" rtl="0" algn="ctr">
              <a:lnSpc>
                <a:spcPct val="100000"/>
              </a:lnSpc>
              <a:spcBef>
                <a:spcPts val="0"/>
              </a:spcBef>
              <a:spcAft>
                <a:spcPts val="0"/>
              </a:spcAft>
              <a:buNone/>
            </a:pPr>
            <a:r>
              <a:rPr lang="en" sz="1500">
                <a:latin typeface="Open Sans"/>
                <a:ea typeface="Open Sans"/>
                <a:cs typeface="Open Sans"/>
                <a:sym typeface="Open Sans"/>
              </a:rPr>
              <a:t>JSI Research &amp; </a:t>
            </a:r>
            <a:br>
              <a:rPr lang="en" sz="1500">
                <a:latin typeface="Open Sans"/>
                <a:ea typeface="Open Sans"/>
                <a:cs typeface="Open Sans"/>
                <a:sym typeface="Open Sans"/>
              </a:rPr>
            </a:br>
            <a:r>
              <a:rPr lang="en" sz="1500">
                <a:latin typeface="Open Sans"/>
                <a:ea typeface="Open Sans"/>
                <a:cs typeface="Open Sans"/>
                <a:sym typeface="Open Sans"/>
              </a:rPr>
              <a:t>Training Institute, Inc.</a:t>
            </a:r>
            <a:endParaRPr/>
          </a:p>
        </p:txBody>
      </p:sp>
      <p:pic>
        <p:nvPicPr>
          <p:cNvPr descr="A portrait of Meg Sheahan." id="254" name="Google Shape;254;p3"/>
          <p:cNvPicPr preferRelativeResize="0"/>
          <p:nvPr>
            <p:ph idx="3" type="pic"/>
          </p:nvPr>
        </p:nvPicPr>
        <p:blipFill rotWithShape="1">
          <a:blip r:embed="rId4">
            <a:alphaModFix/>
          </a:blip>
          <a:srcRect b="16627" l="0" r="0" t="16627"/>
          <a:stretch/>
        </p:blipFill>
        <p:spPr>
          <a:xfrm>
            <a:off x="3853012" y="1337500"/>
            <a:ext cx="1494300" cy="1494300"/>
          </a:xfrm>
          <a:prstGeom prst="ellipse">
            <a:avLst/>
          </a:prstGeom>
          <a:noFill/>
          <a:ln cap="flat" cmpd="sng" w="99725">
            <a:solidFill>
              <a:schemeClr val="accent1"/>
            </a:solidFill>
            <a:prstDash val="solid"/>
            <a:round/>
            <a:headEnd len="sm" w="sm" type="none"/>
            <a:tailEnd len="sm" w="sm" type="none"/>
          </a:ln>
        </p:spPr>
      </p:pic>
      <p:sp>
        <p:nvSpPr>
          <p:cNvPr id="255" name="Google Shape;255;p3"/>
          <p:cNvSpPr txBox="1"/>
          <p:nvPr>
            <p:ph idx="2" type="body"/>
          </p:nvPr>
        </p:nvSpPr>
        <p:spPr>
          <a:xfrm>
            <a:off x="3442383" y="3013509"/>
            <a:ext cx="2325957" cy="137749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1500">
                <a:latin typeface="Open Sans"/>
                <a:ea typeface="Open Sans"/>
                <a:cs typeface="Open Sans"/>
                <a:sym typeface="Open Sans"/>
              </a:rPr>
              <a:t>Meg Sheahan MSN, </a:t>
            </a:r>
            <a:br>
              <a:rPr b="1" lang="en" sz="1500">
                <a:latin typeface="Open Sans"/>
                <a:ea typeface="Open Sans"/>
                <a:cs typeface="Open Sans"/>
                <a:sym typeface="Open Sans"/>
              </a:rPr>
            </a:br>
            <a:r>
              <a:rPr b="1" lang="en" sz="1500">
                <a:latin typeface="Open Sans"/>
                <a:ea typeface="Open Sans"/>
                <a:cs typeface="Open Sans"/>
                <a:sym typeface="Open Sans"/>
              </a:rPr>
              <a:t>CNM, MPH</a:t>
            </a:r>
            <a:br>
              <a:rPr b="1" lang="en" sz="1500">
                <a:latin typeface="Calibri"/>
                <a:ea typeface="Calibri"/>
                <a:cs typeface="Calibri"/>
                <a:sym typeface="Calibri"/>
              </a:rPr>
            </a:br>
            <a:r>
              <a:rPr lang="en" sz="1500">
                <a:latin typeface="Open Sans"/>
                <a:ea typeface="Open Sans"/>
                <a:cs typeface="Open Sans"/>
                <a:sym typeface="Open Sans"/>
              </a:rPr>
              <a:t>TA Specialist, AIM TA Center,</a:t>
            </a:r>
            <a:endParaRPr/>
          </a:p>
          <a:p>
            <a:pPr indent="0" lvl="0" marL="0" rtl="0" algn="ctr">
              <a:lnSpc>
                <a:spcPct val="100000"/>
              </a:lnSpc>
              <a:spcBef>
                <a:spcPts val="0"/>
              </a:spcBef>
              <a:spcAft>
                <a:spcPts val="0"/>
              </a:spcAft>
              <a:buNone/>
            </a:pPr>
            <a:r>
              <a:rPr lang="en" sz="1500">
                <a:latin typeface="Open Sans"/>
                <a:ea typeface="Open Sans"/>
                <a:cs typeface="Open Sans"/>
                <a:sym typeface="Open Sans"/>
              </a:rPr>
              <a:t>JSI Research &amp; Training Institute, Inc.</a:t>
            </a:r>
            <a:endParaRPr/>
          </a:p>
        </p:txBody>
      </p:sp>
      <p:pic>
        <p:nvPicPr>
          <p:cNvPr descr="A portrait of Vira David-Rivera." id="256" name="Google Shape;256;p3"/>
          <p:cNvPicPr preferRelativeResize="0"/>
          <p:nvPr>
            <p:ph idx="4" type="pic"/>
          </p:nvPr>
        </p:nvPicPr>
        <p:blipFill rotWithShape="1">
          <a:blip r:embed="rId5">
            <a:alphaModFix/>
          </a:blip>
          <a:srcRect b="0" l="7662" r="7671" t="0"/>
          <a:stretch/>
        </p:blipFill>
        <p:spPr>
          <a:xfrm>
            <a:off x="6166416" y="1337508"/>
            <a:ext cx="1494300" cy="1494300"/>
          </a:xfrm>
          <a:prstGeom prst="ellipse">
            <a:avLst/>
          </a:prstGeom>
          <a:noFill/>
          <a:ln cap="flat" cmpd="sng" w="99725">
            <a:solidFill>
              <a:schemeClr val="accent2"/>
            </a:solidFill>
            <a:prstDash val="solid"/>
            <a:round/>
            <a:headEnd len="sm" w="sm" type="none"/>
            <a:tailEnd len="sm" w="sm" type="none"/>
          </a:ln>
        </p:spPr>
      </p:pic>
      <p:sp>
        <p:nvSpPr>
          <p:cNvPr id="257" name="Google Shape;257;p3"/>
          <p:cNvSpPr txBox="1"/>
          <p:nvPr>
            <p:ph idx="3" type="body"/>
          </p:nvPr>
        </p:nvSpPr>
        <p:spPr>
          <a:xfrm>
            <a:off x="5730240" y="3042052"/>
            <a:ext cx="2383532" cy="139124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1500">
                <a:latin typeface="Open Sans"/>
                <a:ea typeface="Open Sans"/>
                <a:cs typeface="Open Sans"/>
                <a:sym typeface="Open Sans"/>
              </a:rPr>
              <a:t>Vira David-Rivera, MA</a:t>
            </a:r>
            <a:endParaRPr/>
          </a:p>
          <a:p>
            <a:pPr indent="0" lvl="0" marL="0" rtl="0" algn="ctr">
              <a:lnSpc>
                <a:spcPct val="100000"/>
              </a:lnSpc>
              <a:spcBef>
                <a:spcPts val="0"/>
              </a:spcBef>
              <a:spcAft>
                <a:spcPts val="0"/>
              </a:spcAft>
              <a:buNone/>
            </a:pPr>
            <a:r>
              <a:rPr lang="en" sz="1500">
                <a:latin typeface="Open Sans"/>
                <a:ea typeface="Open Sans"/>
                <a:cs typeface="Open Sans"/>
                <a:sym typeface="Open Sans"/>
              </a:rPr>
              <a:t>TA Specialist, AIM TA Center,</a:t>
            </a:r>
            <a:endParaRPr/>
          </a:p>
          <a:p>
            <a:pPr indent="0" lvl="0" marL="0" rtl="0" algn="ctr">
              <a:lnSpc>
                <a:spcPct val="100000"/>
              </a:lnSpc>
              <a:spcBef>
                <a:spcPts val="0"/>
              </a:spcBef>
              <a:spcAft>
                <a:spcPts val="0"/>
              </a:spcAft>
              <a:buNone/>
            </a:pPr>
            <a:r>
              <a:rPr lang="en" sz="1500">
                <a:latin typeface="Open Sans"/>
                <a:ea typeface="Open Sans"/>
                <a:cs typeface="Open Sans"/>
                <a:sym typeface="Open Sans"/>
              </a:rPr>
              <a:t>JSI Research &amp; Training Institute, Inc.</a:t>
            </a:r>
            <a:endParaRPr/>
          </a:p>
        </p:txBody>
      </p:sp>
      <p:pic>
        <p:nvPicPr>
          <p:cNvPr descr="AIM, ALLIANCE FOR INNOVATION ON MATERNAL HEALTH logo." id="258" name="Google Shape;258;p3"/>
          <p:cNvPicPr preferRelativeResize="0"/>
          <p:nvPr/>
        </p:nvPicPr>
        <p:blipFill rotWithShape="1">
          <a:blip r:embed="rId6">
            <a:alphaModFix/>
          </a:blip>
          <a:srcRect b="0" l="0" r="0" t="0"/>
          <a:stretch/>
        </p:blipFill>
        <p:spPr>
          <a:xfrm>
            <a:off x="7546253" y="4280825"/>
            <a:ext cx="1297375" cy="690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
          <p:cNvSpPr txBox="1"/>
          <p:nvPr>
            <p:ph type="title"/>
          </p:nvPr>
        </p:nvSpPr>
        <p:spPr>
          <a:xfrm>
            <a:off x="457200" y="254800"/>
            <a:ext cx="8378700" cy="69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Policy Center for Maternal Mental Health </a:t>
            </a:r>
            <a:endParaRPr sz="3200">
              <a:solidFill>
                <a:schemeClr val="dk1"/>
              </a:solidFill>
            </a:endParaRPr>
          </a:p>
        </p:txBody>
      </p:sp>
      <p:pic>
        <p:nvPicPr>
          <p:cNvPr descr="A portrait of Joy Burkhard." id="264" name="Google Shape;264;p4"/>
          <p:cNvPicPr preferRelativeResize="0"/>
          <p:nvPr>
            <p:ph idx="2" type="pic"/>
          </p:nvPr>
        </p:nvPicPr>
        <p:blipFill rotWithShape="1">
          <a:blip r:embed="rId3">
            <a:alphaModFix/>
          </a:blip>
          <a:srcRect b="0" l="0" r="0" t="0"/>
          <a:stretch/>
        </p:blipFill>
        <p:spPr>
          <a:xfrm>
            <a:off x="3196692" y="1349688"/>
            <a:ext cx="2101200" cy="2101200"/>
          </a:xfrm>
          <a:prstGeom prst="ellipse">
            <a:avLst/>
          </a:prstGeom>
          <a:noFill/>
          <a:ln cap="flat" cmpd="sng" w="114300">
            <a:solidFill>
              <a:schemeClr val="dk2"/>
            </a:solidFill>
            <a:prstDash val="solid"/>
            <a:round/>
            <a:headEnd len="sm" w="sm" type="none"/>
            <a:tailEnd len="sm" w="sm" type="none"/>
          </a:ln>
        </p:spPr>
      </p:pic>
      <p:sp>
        <p:nvSpPr>
          <p:cNvPr id="265" name="Google Shape;265;p4"/>
          <p:cNvSpPr txBox="1"/>
          <p:nvPr>
            <p:ph idx="1" type="body"/>
          </p:nvPr>
        </p:nvSpPr>
        <p:spPr>
          <a:xfrm>
            <a:off x="3001104" y="3701250"/>
            <a:ext cx="2657475" cy="5524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1500">
                <a:solidFill>
                  <a:srgbClr val="0D0D0D"/>
                </a:solidFill>
                <a:latin typeface="Open Sans"/>
                <a:ea typeface="Open Sans"/>
                <a:cs typeface="Open Sans"/>
                <a:sym typeface="Open Sans"/>
              </a:rPr>
              <a:t>Joy Burkhard, MBA</a:t>
            </a:r>
            <a:endParaRPr/>
          </a:p>
          <a:p>
            <a:pPr indent="0" lvl="0" marL="0" rtl="0" algn="ctr">
              <a:lnSpc>
                <a:spcPct val="100000"/>
              </a:lnSpc>
              <a:spcBef>
                <a:spcPts val="0"/>
              </a:spcBef>
              <a:spcAft>
                <a:spcPts val="0"/>
              </a:spcAft>
              <a:buNone/>
            </a:pPr>
            <a:r>
              <a:rPr lang="en" sz="1500">
                <a:solidFill>
                  <a:srgbClr val="0D0D0D"/>
                </a:solidFill>
                <a:latin typeface="Open Sans"/>
                <a:ea typeface="Open Sans"/>
                <a:cs typeface="Open Sans"/>
                <a:sym typeface="Open Sans"/>
              </a:rPr>
              <a:t>Executive Director &amp; CEO</a:t>
            </a:r>
            <a:endParaRPr sz="1500">
              <a:latin typeface="Open Sans"/>
              <a:ea typeface="Open Sans"/>
              <a:cs typeface="Open Sans"/>
              <a:sym typeface="Open Sans"/>
            </a:endParaRPr>
          </a:p>
        </p:txBody>
      </p:sp>
      <p:pic>
        <p:nvPicPr>
          <p:cNvPr descr="POLICY CENTER FOR Maternal Mental Health logo, followed by a trademark symbol and the text that reads 15 Years." id="266" name="Google Shape;266;p4"/>
          <p:cNvPicPr preferRelativeResize="0"/>
          <p:nvPr/>
        </p:nvPicPr>
        <p:blipFill rotWithShape="1">
          <a:blip r:embed="rId4">
            <a:alphaModFix/>
          </a:blip>
          <a:srcRect b="25352" l="0" r="0" t="22333"/>
          <a:stretch/>
        </p:blipFill>
        <p:spPr>
          <a:xfrm>
            <a:off x="6514025" y="3699226"/>
            <a:ext cx="2530700" cy="1323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5"/>
          <p:cNvSpPr txBox="1"/>
          <p:nvPr>
            <p:ph type="title"/>
          </p:nvPr>
        </p:nvSpPr>
        <p:spPr>
          <a:xfrm>
            <a:off x="457200" y="283375"/>
            <a:ext cx="7989000" cy="11655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SzPts val="3200"/>
              <a:buNone/>
            </a:pPr>
            <a:r>
              <a:rPr lang="en" sz="2900"/>
              <a:t>Perinatal Mental Health Conditions in the Outpatient Setting Community of Learning</a:t>
            </a:r>
            <a:endParaRPr/>
          </a:p>
        </p:txBody>
      </p:sp>
      <p:sp>
        <p:nvSpPr>
          <p:cNvPr id="272" name="Google Shape;272;p5"/>
          <p:cNvSpPr txBox="1"/>
          <p:nvPr>
            <p:ph idx="1" type="body"/>
          </p:nvPr>
        </p:nvSpPr>
        <p:spPr>
          <a:xfrm>
            <a:off x="465660" y="1448874"/>
            <a:ext cx="8312400" cy="2245752"/>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1000"/>
              </a:spcBef>
              <a:spcAft>
                <a:spcPts val="0"/>
              </a:spcAft>
              <a:buClr>
                <a:srgbClr val="000000"/>
              </a:buClr>
              <a:buSzPts val="2000"/>
              <a:buFont typeface="Arial"/>
              <a:buNone/>
            </a:pPr>
            <a:r>
              <a:rPr b="0" i="1" lang="en" sz="2000" u="none" cap="none" strike="noStrike">
                <a:solidFill>
                  <a:srgbClr val="000000"/>
                </a:solidFill>
                <a:latin typeface="Open Sans SemiBold"/>
                <a:ea typeface="Open Sans SemiBold"/>
                <a:cs typeface="Open Sans SemiBold"/>
                <a:sym typeface="Open Sans SemiBold"/>
              </a:rPr>
              <a:t>What We are Not Covering in our 6-session CoL: </a:t>
            </a:r>
            <a:endParaRPr b="0" i="1" sz="2000" u="none" cap="none" strike="noStrike">
              <a:solidFill>
                <a:srgbClr val="000000"/>
              </a:solidFill>
              <a:latin typeface="Open Sans SemiBold"/>
              <a:ea typeface="Open Sans SemiBold"/>
              <a:cs typeface="Open Sans SemiBold"/>
              <a:sym typeface="Open Sans SemiBold"/>
            </a:endParaRPr>
          </a:p>
          <a:p>
            <a:pPr indent="0" lvl="0" marL="0" marR="0" rtl="0" algn="ctr">
              <a:lnSpc>
                <a:spcPct val="100000"/>
              </a:lnSpc>
              <a:spcBef>
                <a:spcPts val="100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Substance Use Disorder </a:t>
            </a:r>
            <a:br>
              <a:rPr b="0" i="0" lang="en" sz="2000" u="none" cap="none" strike="noStrike">
                <a:solidFill>
                  <a:srgbClr val="000000"/>
                </a:solidFill>
                <a:latin typeface="Arial"/>
                <a:ea typeface="Arial"/>
                <a:cs typeface="Arial"/>
                <a:sym typeface="Arial"/>
              </a:rPr>
            </a:br>
            <a:r>
              <a:rPr b="0" i="1" lang="en" sz="1500" u="none" cap="none" strike="noStrike">
                <a:solidFill>
                  <a:srgbClr val="000000"/>
                </a:solidFill>
                <a:latin typeface="Arial"/>
                <a:ea typeface="Arial"/>
                <a:cs typeface="Arial"/>
                <a:sym typeface="Arial"/>
              </a:rPr>
              <a:t>Though we acknowledge implementing these bundles together </a:t>
            </a:r>
            <a:br>
              <a:rPr b="0" i="1" lang="en" sz="1500" u="none" cap="none" strike="noStrike">
                <a:solidFill>
                  <a:srgbClr val="000000"/>
                </a:solidFill>
                <a:latin typeface="Arial"/>
                <a:ea typeface="Arial"/>
                <a:cs typeface="Arial"/>
                <a:sym typeface="Arial"/>
              </a:rPr>
            </a:br>
            <a:r>
              <a:rPr b="0" i="1" lang="en" sz="1500" u="none" cap="none" strike="noStrike">
                <a:solidFill>
                  <a:srgbClr val="000000"/>
                </a:solidFill>
                <a:latin typeface="Arial"/>
                <a:ea typeface="Arial"/>
                <a:cs typeface="Arial"/>
                <a:sym typeface="Arial"/>
              </a:rPr>
              <a:t>in the outpatient setting could be advantageous. </a:t>
            </a:r>
            <a:endParaRPr b="0" i="1" sz="1500" u="none" cap="none" strike="noStrike">
              <a:solidFill>
                <a:srgbClr val="000000"/>
              </a:solidFill>
              <a:latin typeface="Arial"/>
              <a:ea typeface="Arial"/>
              <a:cs typeface="Arial"/>
              <a:sym typeface="Arial"/>
            </a:endParaRPr>
          </a:p>
          <a:p>
            <a:pPr indent="0" lvl="0" marL="0" marR="0" rtl="0" algn="ctr">
              <a:lnSpc>
                <a:spcPct val="100000"/>
              </a:lnSpc>
              <a:spcBef>
                <a:spcPts val="1000"/>
              </a:spcBef>
              <a:spcAft>
                <a:spcPts val="1000"/>
              </a:spcAft>
              <a:buClr>
                <a:srgbClr val="000000"/>
              </a:buClr>
              <a:buSzPts val="2000"/>
              <a:buFont typeface="Arial"/>
              <a:buNone/>
            </a:pPr>
            <a:r>
              <a:rPr b="0" i="0" lang="en" sz="2000" u="none" cap="none" strike="noStrike">
                <a:solidFill>
                  <a:srgbClr val="000000"/>
                </a:solidFill>
                <a:latin typeface="Arial"/>
                <a:ea typeface="Arial"/>
                <a:cs typeface="Arial"/>
                <a:sym typeface="Arial"/>
              </a:rPr>
              <a:t>This is not a clinical training </a:t>
            </a:r>
            <a:br>
              <a:rPr b="0" i="0" lang="en" sz="2000" u="none" cap="none" strike="noStrike">
                <a:solidFill>
                  <a:srgbClr val="000000"/>
                </a:solidFill>
                <a:latin typeface="Arial"/>
                <a:ea typeface="Arial"/>
                <a:cs typeface="Arial"/>
                <a:sym typeface="Arial"/>
              </a:rPr>
            </a:br>
            <a:r>
              <a:rPr b="0" i="1" lang="en" sz="1500" u="none" cap="none" strike="noStrike">
                <a:solidFill>
                  <a:srgbClr val="000000"/>
                </a:solidFill>
                <a:latin typeface="Arial"/>
                <a:ea typeface="Arial"/>
                <a:cs typeface="Arial"/>
                <a:sym typeface="Arial"/>
              </a:rPr>
              <a:t>We </a:t>
            </a:r>
            <a:r>
              <a:rPr b="0" i="1" lang="en" sz="1500" u="sng" cap="none" strike="noStrike">
                <a:solidFill>
                  <a:srgbClr val="000000"/>
                </a:solidFill>
                <a:latin typeface="Arial"/>
                <a:ea typeface="Arial"/>
                <a:cs typeface="Arial"/>
                <a:sym typeface="Arial"/>
              </a:rPr>
              <a:t>will</a:t>
            </a:r>
            <a:r>
              <a:rPr b="0" i="1" lang="en" sz="1500" u="none" cap="none" strike="noStrike">
                <a:solidFill>
                  <a:srgbClr val="000000"/>
                </a:solidFill>
                <a:latin typeface="Arial"/>
                <a:ea typeface="Arial"/>
                <a:cs typeface="Arial"/>
                <a:sym typeface="Arial"/>
              </a:rPr>
              <a:t> share resources for comprehensive training programs for clinicians.</a:t>
            </a:r>
            <a:endParaRPr b="0" i="0" sz="1100" u="none" cap="none" strike="noStrike">
              <a:solidFill>
                <a:srgbClr val="000000"/>
              </a:solidFill>
              <a:latin typeface="Arial"/>
              <a:ea typeface="Arial"/>
              <a:cs typeface="Arial"/>
              <a:sym typeface="Arial"/>
            </a:endParaRPr>
          </a:p>
        </p:txBody>
      </p:sp>
      <p:pic>
        <p:nvPicPr>
          <p:cNvPr descr="AIM, ALLIANCE FOR INNOVATION ON MATERNAL HEALTH logo." id="273" name="Google Shape;273;p5"/>
          <p:cNvPicPr preferRelativeResize="0"/>
          <p:nvPr/>
        </p:nvPicPr>
        <p:blipFill rotWithShape="1">
          <a:blip r:embed="rId3">
            <a:alphaModFix/>
          </a:blip>
          <a:srcRect b="0" l="0" r="0" t="0"/>
          <a:stretch/>
        </p:blipFill>
        <p:spPr>
          <a:xfrm>
            <a:off x="5997929" y="4319075"/>
            <a:ext cx="979437" cy="521345"/>
          </a:xfrm>
          <a:prstGeom prst="rect">
            <a:avLst/>
          </a:prstGeom>
          <a:noFill/>
          <a:ln>
            <a:noFill/>
          </a:ln>
        </p:spPr>
      </p:pic>
      <p:pic>
        <p:nvPicPr>
          <p:cNvPr descr="POLICY CENTER FOR Maternal Mental Health logo, followed by a trademark symbol." id="274" name="Google Shape;274;p5"/>
          <p:cNvPicPr preferRelativeResize="0"/>
          <p:nvPr/>
        </p:nvPicPr>
        <p:blipFill rotWithShape="1">
          <a:blip r:embed="rId4">
            <a:alphaModFix/>
          </a:blip>
          <a:srcRect b="22342" l="0" r="0" t="24413"/>
          <a:stretch/>
        </p:blipFill>
        <p:spPr>
          <a:xfrm>
            <a:off x="7145807" y="4353486"/>
            <a:ext cx="1690419" cy="47200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6"/>
          <p:cNvSpPr txBox="1"/>
          <p:nvPr>
            <p:ph type="title"/>
          </p:nvPr>
        </p:nvSpPr>
        <p:spPr>
          <a:xfrm>
            <a:off x="457200" y="283375"/>
            <a:ext cx="7989000" cy="964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sz="2800"/>
              <a:t>Perinatal Mental Health Conditions in the Outpatient Setting Community of Learning  </a:t>
            </a:r>
            <a:endParaRPr sz="3100"/>
          </a:p>
        </p:txBody>
      </p:sp>
      <p:sp>
        <p:nvSpPr>
          <p:cNvPr id="280" name="Google Shape;280;p6"/>
          <p:cNvSpPr txBox="1"/>
          <p:nvPr>
            <p:ph idx="1" type="body"/>
          </p:nvPr>
        </p:nvSpPr>
        <p:spPr>
          <a:xfrm>
            <a:off x="448404" y="1434575"/>
            <a:ext cx="8312400" cy="272785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000"/>
              </a:spcBef>
              <a:spcAft>
                <a:spcPts val="0"/>
              </a:spcAft>
              <a:buClr>
                <a:srgbClr val="000000"/>
              </a:buClr>
              <a:buSzPts val="1400"/>
              <a:buFont typeface="Arial"/>
              <a:buNone/>
            </a:pPr>
            <a:r>
              <a:rPr b="1" i="0" lang="en" sz="1400" u="none" cap="none" strike="noStrike">
                <a:solidFill>
                  <a:schemeClr val="dk1"/>
                </a:solidFill>
                <a:latin typeface="Arial"/>
                <a:ea typeface="Arial"/>
                <a:cs typeface="Arial"/>
                <a:sym typeface="Arial"/>
              </a:rPr>
              <a:t>Session 1:</a:t>
            </a:r>
            <a:r>
              <a:rPr b="1" i="0" lang="en" sz="1400" u="none" cap="none" strike="noStrike">
                <a:solidFill>
                  <a:schemeClr val="dk2"/>
                </a:solidFill>
                <a:latin typeface="Arial"/>
                <a:ea typeface="Arial"/>
                <a:cs typeface="Arial"/>
                <a:sym typeface="Arial"/>
              </a:rPr>
              <a:t> </a:t>
            </a:r>
            <a:r>
              <a:rPr b="0" i="0" lang="en" sz="1400" u="none" cap="none" strike="noStrike">
                <a:solidFill>
                  <a:srgbClr val="000000"/>
                </a:solidFill>
                <a:latin typeface="Arial"/>
                <a:ea typeface="Arial"/>
                <a:cs typeface="Arial"/>
                <a:sym typeface="Arial"/>
              </a:rPr>
              <a:t> </a:t>
            </a:r>
            <a:r>
              <a:rPr b="1" i="0" lang="en" sz="1400" u="none" cap="none" strike="noStrike">
                <a:solidFill>
                  <a:srgbClr val="1F1F1F"/>
                </a:solidFill>
                <a:latin typeface="Arial"/>
                <a:ea typeface="Arial"/>
                <a:cs typeface="Arial"/>
                <a:sym typeface="Arial"/>
              </a:rPr>
              <a:t>Aug 11, 2pm ET </a:t>
            </a:r>
            <a:r>
              <a:rPr b="0" i="0" lang="en" sz="1400" u="none" cap="none" strike="noStrike">
                <a:solidFill>
                  <a:srgbClr val="000000"/>
                </a:solidFill>
                <a:latin typeface="Arial"/>
                <a:ea typeface="Arial"/>
                <a:cs typeface="Arial"/>
                <a:sym typeface="Arial"/>
              </a:rPr>
              <a:t>The Maternal Mental Health Crisis and Why Pregnancy is the Intervention Window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rPr b="1" i="0" lang="en" sz="1400" u="none" cap="none" strike="noStrike">
                <a:solidFill>
                  <a:schemeClr val="dk1"/>
                </a:solidFill>
                <a:latin typeface="Arial"/>
                <a:ea typeface="Arial"/>
                <a:cs typeface="Arial"/>
                <a:sym typeface="Arial"/>
              </a:rPr>
              <a:t>Session 2: </a:t>
            </a:r>
            <a:r>
              <a:rPr b="0" i="0" lang="en" sz="1400" u="none" cap="none" strike="noStrike">
                <a:solidFill>
                  <a:srgbClr val="000000"/>
                </a:solidFill>
                <a:latin typeface="Arial"/>
                <a:ea typeface="Arial"/>
                <a:cs typeface="Arial"/>
                <a:sym typeface="Arial"/>
              </a:rPr>
              <a:t> </a:t>
            </a:r>
            <a:r>
              <a:rPr b="1" i="0" lang="en" sz="1400" u="none" cap="none" strike="noStrike">
                <a:solidFill>
                  <a:srgbClr val="1B1B1B"/>
                </a:solidFill>
                <a:latin typeface="Arial"/>
                <a:ea typeface="Arial"/>
                <a:cs typeface="Arial"/>
                <a:sym typeface="Arial"/>
              </a:rPr>
              <a:t>Sept 8, </a:t>
            </a:r>
            <a:r>
              <a:rPr b="1" i="0" lang="en" sz="1400" u="none" cap="none" strike="noStrike">
                <a:solidFill>
                  <a:srgbClr val="1F1F1F"/>
                </a:solidFill>
                <a:latin typeface="Arial"/>
                <a:ea typeface="Arial"/>
                <a:cs typeface="Arial"/>
                <a:sym typeface="Arial"/>
              </a:rPr>
              <a:t>2pm ET</a:t>
            </a:r>
            <a:r>
              <a:rPr b="1" i="0" lang="en" sz="1400" u="none" cap="none" strike="noStrike">
                <a:solidFill>
                  <a:srgbClr val="1B1B1B"/>
                </a:solidFill>
                <a:latin typeface="Arial"/>
                <a:ea typeface="Arial"/>
                <a:cs typeface="Arial"/>
                <a:sym typeface="Arial"/>
              </a:rPr>
              <a:t> </a:t>
            </a:r>
            <a:r>
              <a:rPr b="0" i="0" lang="en" sz="1400" u="none" cap="none" strike="noStrike">
                <a:solidFill>
                  <a:srgbClr val="1B1B1B"/>
                </a:solidFill>
                <a:latin typeface="Arial"/>
                <a:ea typeface="Arial"/>
                <a:cs typeface="Arial"/>
                <a:sym typeface="Arial"/>
              </a:rPr>
              <a:t>Implementing the AIM PMHC Bundle in Outpatient Obstetric Clinics -Screening and Diagnosis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rPr b="1" i="0" lang="en" sz="1400" u="none" cap="none" strike="noStrike">
                <a:solidFill>
                  <a:schemeClr val="accent2"/>
                </a:solidFill>
                <a:latin typeface="Arial"/>
                <a:ea typeface="Arial"/>
                <a:cs typeface="Arial"/>
                <a:sym typeface="Arial"/>
              </a:rPr>
              <a:t>Session 3: Oct 13, 2pm ET Treatment, and Support for the Mother - Infant Dyad </a:t>
            </a:r>
            <a:endParaRPr b="1" i="0" sz="1400" u="none" cap="none" strike="noStrike">
              <a:solidFill>
                <a:schemeClr val="accent2"/>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rPr b="1" i="0" lang="en" sz="1400" u="none" cap="none" strike="noStrike">
                <a:solidFill>
                  <a:schemeClr val="dk1"/>
                </a:solidFill>
                <a:latin typeface="Arial"/>
                <a:ea typeface="Arial"/>
                <a:cs typeface="Arial"/>
                <a:sym typeface="Arial"/>
              </a:rPr>
              <a:t>Session 4:</a:t>
            </a:r>
            <a:r>
              <a:rPr b="1" i="0" lang="en" sz="1400" u="none" cap="none" strike="noStrike">
                <a:solidFill>
                  <a:schemeClr val="accent2"/>
                </a:solidFill>
                <a:latin typeface="Arial"/>
                <a:ea typeface="Arial"/>
                <a:cs typeface="Arial"/>
                <a:sym typeface="Arial"/>
              </a:rPr>
              <a:t> </a:t>
            </a:r>
            <a:r>
              <a:rPr b="1" i="0" lang="en" sz="1400" u="none" cap="none" strike="noStrike">
                <a:solidFill>
                  <a:srgbClr val="000000"/>
                </a:solidFill>
                <a:latin typeface="Arial"/>
                <a:ea typeface="Arial"/>
                <a:cs typeface="Arial"/>
                <a:sym typeface="Arial"/>
              </a:rPr>
              <a:t>Nov 10, 2pm ET </a:t>
            </a:r>
            <a:r>
              <a:rPr b="0" i="0" lang="en" sz="1400" u="none" cap="none" strike="noStrike">
                <a:solidFill>
                  <a:srgbClr val="000000"/>
                </a:solidFill>
                <a:latin typeface="Arial"/>
                <a:ea typeface="Arial"/>
                <a:cs typeface="Arial"/>
                <a:sym typeface="Arial"/>
              </a:rPr>
              <a:t>Maternity Care Payment Reform and Partnering with Health Plans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rPr b="1" i="0" lang="en" sz="1400" u="none" cap="none" strike="noStrike">
                <a:solidFill>
                  <a:schemeClr val="dk1"/>
                </a:solidFill>
                <a:latin typeface="Arial"/>
                <a:ea typeface="Arial"/>
                <a:cs typeface="Arial"/>
                <a:sym typeface="Arial"/>
              </a:rPr>
              <a:t>Session 5:</a:t>
            </a:r>
            <a:r>
              <a:rPr b="0" i="0" lang="en" sz="1400" u="none" cap="none" strike="noStrike">
                <a:solidFill>
                  <a:srgbClr val="000000"/>
                </a:solidFill>
                <a:latin typeface="Arial"/>
                <a:ea typeface="Arial"/>
                <a:cs typeface="Arial"/>
                <a:sym typeface="Arial"/>
              </a:rPr>
              <a:t> </a:t>
            </a:r>
            <a:r>
              <a:rPr b="1" i="0" lang="en" sz="1400" u="none" cap="none" strike="noStrike">
                <a:solidFill>
                  <a:srgbClr val="000000"/>
                </a:solidFill>
                <a:latin typeface="Arial"/>
                <a:ea typeface="Arial"/>
                <a:cs typeface="Arial"/>
                <a:sym typeface="Arial"/>
              </a:rPr>
              <a:t>Dec 8, 2pm ET </a:t>
            </a:r>
            <a:r>
              <a:rPr b="0" i="0" lang="en" sz="1400" u="none" cap="none" strike="noStrike">
                <a:solidFill>
                  <a:srgbClr val="000000"/>
                </a:solidFill>
                <a:latin typeface="Arial"/>
                <a:ea typeface="Arial"/>
                <a:cs typeface="Arial"/>
                <a:sym typeface="Arial"/>
              </a:rPr>
              <a:t>Quality Measurement, HEDIS, and Medicaid Accountability</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rPr b="1" i="0" lang="en" sz="1400" u="none" cap="none" strike="noStrike">
                <a:solidFill>
                  <a:schemeClr val="dk1"/>
                </a:solidFill>
                <a:latin typeface="Arial"/>
                <a:ea typeface="Arial"/>
                <a:cs typeface="Arial"/>
                <a:sym typeface="Arial"/>
              </a:rPr>
              <a:t>Session 6:</a:t>
            </a:r>
            <a:r>
              <a:rPr b="0" i="0" lang="en" sz="1400" u="none" cap="none" strike="noStrike">
                <a:solidFill>
                  <a:schemeClr val="accent5"/>
                </a:solidFill>
                <a:latin typeface="Arial"/>
                <a:ea typeface="Arial"/>
                <a:cs typeface="Arial"/>
                <a:sym typeface="Arial"/>
              </a:rPr>
              <a:t> </a:t>
            </a:r>
            <a:r>
              <a:rPr b="0" i="0" lang="en" sz="1400" u="none" cap="none" strike="noStrike">
                <a:solidFill>
                  <a:srgbClr val="000000"/>
                </a:solidFill>
                <a:latin typeface="Arial"/>
                <a:ea typeface="Arial"/>
                <a:cs typeface="Arial"/>
                <a:sym typeface="Arial"/>
              </a:rPr>
              <a:t> </a:t>
            </a:r>
            <a:r>
              <a:rPr b="1" i="0" lang="en" sz="1400" u="none" cap="none" strike="noStrike">
                <a:solidFill>
                  <a:srgbClr val="000000"/>
                </a:solidFill>
                <a:latin typeface="Arial"/>
                <a:ea typeface="Arial"/>
                <a:cs typeface="Arial"/>
                <a:sym typeface="Arial"/>
              </a:rPr>
              <a:t>Jan 12, 2pm ET </a:t>
            </a:r>
            <a:r>
              <a:rPr b="0" i="0" lang="en" sz="1400" u="none" cap="none" strike="noStrike">
                <a:solidFill>
                  <a:srgbClr val="000000"/>
                </a:solidFill>
                <a:latin typeface="Arial"/>
                <a:ea typeface="Arial"/>
                <a:cs typeface="Arial"/>
                <a:sym typeface="Arial"/>
              </a:rPr>
              <a:t>State Policy, Rural Access, and Scaling Change</a:t>
            </a:r>
            <a:endParaRPr b="0" i="0" sz="1200" u="none" cap="none" strike="noStrike">
              <a:solidFill>
                <a:srgbClr val="000000"/>
              </a:solidFill>
              <a:latin typeface="Arial"/>
              <a:ea typeface="Arial"/>
              <a:cs typeface="Arial"/>
              <a:sym typeface="Arial"/>
            </a:endParaRPr>
          </a:p>
        </p:txBody>
      </p:sp>
      <p:pic>
        <p:nvPicPr>
          <p:cNvPr descr="AIM, ALLIANCE FOR INNOVATION ON MATERNAL HEALTH logo." id="281" name="Google Shape;281;p6"/>
          <p:cNvPicPr preferRelativeResize="0"/>
          <p:nvPr/>
        </p:nvPicPr>
        <p:blipFill rotWithShape="1">
          <a:blip r:embed="rId3">
            <a:alphaModFix/>
          </a:blip>
          <a:srcRect b="0" l="0" r="0" t="0"/>
          <a:stretch/>
        </p:blipFill>
        <p:spPr>
          <a:xfrm>
            <a:off x="5997929" y="4319075"/>
            <a:ext cx="979437" cy="521345"/>
          </a:xfrm>
          <a:prstGeom prst="rect">
            <a:avLst/>
          </a:prstGeom>
          <a:noFill/>
          <a:ln>
            <a:noFill/>
          </a:ln>
        </p:spPr>
      </p:pic>
      <p:pic>
        <p:nvPicPr>
          <p:cNvPr descr="POLICY CENTER FOR Maternal Mental Health logo, followed by a trademark symbol." id="282" name="Google Shape;282;p6"/>
          <p:cNvPicPr preferRelativeResize="0"/>
          <p:nvPr/>
        </p:nvPicPr>
        <p:blipFill rotWithShape="1">
          <a:blip r:embed="rId4">
            <a:alphaModFix/>
          </a:blip>
          <a:srcRect b="22342" l="0" r="0" t="24413"/>
          <a:stretch/>
        </p:blipFill>
        <p:spPr>
          <a:xfrm>
            <a:off x="7145807" y="4353486"/>
            <a:ext cx="1690419" cy="4720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7"/>
          <p:cNvSpPr txBox="1"/>
          <p:nvPr>
            <p:ph type="title"/>
          </p:nvPr>
        </p:nvSpPr>
        <p:spPr>
          <a:xfrm>
            <a:off x="418050" y="309525"/>
            <a:ext cx="5698200" cy="75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Experience In Real Life</a:t>
            </a:r>
            <a:endParaRPr>
              <a:latin typeface="Josefin Sans"/>
              <a:ea typeface="Josefin Sans"/>
              <a:cs typeface="Josefin Sans"/>
              <a:sym typeface="Josefin Sans"/>
            </a:endParaRPr>
          </a:p>
        </p:txBody>
      </p:sp>
      <p:pic>
        <p:nvPicPr>
          <p:cNvPr descr="A blank square leading to the video titled Clip of Cassie Mothers Story-FORUM 2023 in Google Drive." id="288" name="Google Shape;288;p7">
            <a:hlinkClick r:id="rId3"/>
          </p:cNvPr>
          <p:cNvPicPr preferRelativeResize="0"/>
          <p:nvPr/>
        </p:nvPicPr>
        <p:blipFill rotWithShape="1">
          <a:blip r:embed="rId4">
            <a:alphaModFix/>
          </a:blip>
          <a:srcRect b="0" l="0" r="0" t="0"/>
          <a:stretch/>
        </p:blipFill>
        <p:spPr>
          <a:xfrm>
            <a:off x="429491" y="1009166"/>
            <a:ext cx="4958200" cy="3718650"/>
          </a:xfrm>
          <a:prstGeom prst="rect">
            <a:avLst/>
          </a:prstGeom>
          <a:noFill/>
          <a:ln>
            <a:noFill/>
          </a:ln>
        </p:spPr>
      </p:pic>
      <p:sp>
        <p:nvSpPr>
          <p:cNvPr id="289" name="Google Shape;289;p7"/>
          <p:cNvSpPr txBox="1"/>
          <p:nvPr>
            <p:ph idx="1" type="body"/>
          </p:nvPr>
        </p:nvSpPr>
        <p:spPr>
          <a:xfrm>
            <a:off x="5719348" y="1783646"/>
            <a:ext cx="2558896" cy="116446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 sz="1800">
                <a:solidFill>
                  <a:srgbClr val="9C2477"/>
                </a:solidFill>
                <a:latin typeface="Open Sans"/>
                <a:ea typeface="Open Sans"/>
                <a:cs typeface="Open Sans"/>
                <a:sym typeface="Open Sans"/>
              </a:rPr>
              <a:t>Cassie’s Story: </a:t>
            </a:r>
            <a:endParaRPr/>
          </a:p>
          <a:p>
            <a:pPr indent="0" lvl="0" marL="0" rtl="0" algn="l">
              <a:lnSpc>
                <a:spcPct val="100000"/>
              </a:lnSpc>
              <a:spcBef>
                <a:spcPts val="2000"/>
              </a:spcBef>
              <a:spcAft>
                <a:spcPts val="0"/>
              </a:spcAft>
              <a:buNone/>
            </a:pPr>
            <a:r>
              <a:rPr b="1" lang="en" sz="1800">
                <a:solidFill>
                  <a:srgbClr val="9C2477"/>
                </a:solidFill>
                <a:latin typeface="Open Sans"/>
                <a:ea typeface="Open Sans"/>
                <a:cs typeface="Open Sans"/>
                <a:sym typeface="Open Sans"/>
              </a:rPr>
              <a:t>Getting Treatment from her OB Clinic</a:t>
            </a:r>
            <a:endParaRPr sz="1800">
              <a:latin typeface="Open Sans SemiBold"/>
              <a:ea typeface="Open Sans SemiBold"/>
              <a:cs typeface="Open Sans SemiBold"/>
              <a:sym typeface="Open Sans SemiBold"/>
            </a:endParaRPr>
          </a:p>
        </p:txBody>
      </p:sp>
      <p:pic>
        <p:nvPicPr>
          <p:cNvPr descr="AIM, ALLIANCE FOR INNOVATION ON MATERNAL HEALTH logo." id="290" name="Google Shape;290;p7"/>
          <p:cNvPicPr preferRelativeResize="0"/>
          <p:nvPr/>
        </p:nvPicPr>
        <p:blipFill rotWithShape="1">
          <a:blip r:embed="rId5">
            <a:alphaModFix/>
          </a:blip>
          <a:srcRect b="0" l="0" r="0" t="0"/>
          <a:stretch/>
        </p:blipFill>
        <p:spPr>
          <a:xfrm>
            <a:off x="5997929" y="4319075"/>
            <a:ext cx="979437" cy="521345"/>
          </a:xfrm>
          <a:prstGeom prst="rect">
            <a:avLst/>
          </a:prstGeom>
          <a:noFill/>
          <a:ln>
            <a:noFill/>
          </a:ln>
        </p:spPr>
      </p:pic>
      <p:pic>
        <p:nvPicPr>
          <p:cNvPr descr="POLICY CENTER FOR Maternal Mental Health logo, followed by a trademark symbol." id="291" name="Google Shape;291;p7"/>
          <p:cNvPicPr preferRelativeResize="0"/>
          <p:nvPr/>
        </p:nvPicPr>
        <p:blipFill rotWithShape="1">
          <a:blip r:embed="rId6">
            <a:alphaModFix/>
          </a:blip>
          <a:srcRect b="22342" l="0" r="0" t="24413"/>
          <a:stretch/>
        </p:blipFill>
        <p:spPr>
          <a:xfrm>
            <a:off x="7145807" y="4353486"/>
            <a:ext cx="1690419" cy="47200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000"/>
                                        <p:tgtEl>
                                          <p:spTgt spid="2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8"/>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Guest Speakers </a:t>
            </a:r>
            <a:endParaRPr/>
          </a:p>
        </p:txBody>
      </p:sp>
      <p:pic>
        <p:nvPicPr>
          <p:cNvPr descr="A portrait of Sarah Mallard Wakefield." id="297" name="Google Shape;297;p8"/>
          <p:cNvPicPr preferRelativeResize="0"/>
          <p:nvPr>
            <p:ph idx="2" type="pic"/>
          </p:nvPr>
        </p:nvPicPr>
        <p:blipFill rotWithShape="1">
          <a:blip r:embed="rId3">
            <a:alphaModFix/>
          </a:blip>
          <a:srcRect b="0" l="13743" r="13736" t="0"/>
          <a:stretch/>
        </p:blipFill>
        <p:spPr>
          <a:xfrm>
            <a:off x="1428101" y="1268200"/>
            <a:ext cx="1890000" cy="1890000"/>
          </a:xfrm>
          <a:prstGeom prst="ellipse">
            <a:avLst/>
          </a:prstGeom>
          <a:noFill/>
          <a:ln cap="flat" cmpd="sng" w="126150">
            <a:solidFill>
              <a:schemeClr val="dk2"/>
            </a:solidFill>
            <a:prstDash val="solid"/>
            <a:round/>
            <a:headEnd len="sm" w="sm" type="none"/>
            <a:tailEnd len="sm" w="sm" type="none"/>
          </a:ln>
        </p:spPr>
      </p:pic>
      <p:sp>
        <p:nvSpPr>
          <p:cNvPr id="298" name="Google Shape;298;p8"/>
          <p:cNvSpPr txBox="1"/>
          <p:nvPr>
            <p:ph idx="1" type="body"/>
          </p:nvPr>
        </p:nvSpPr>
        <p:spPr>
          <a:xfrm>
            <a:off x="174028" y="3507390"/>
            <a:ext cx="4281900" cy="998927"/>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1550">
                <a:solidFill>
                  <a:srgbClr val="0D0D0D"/>
                </a:solidFill>
                <a:latin typeface="Open Sans"/>
                <a:ea typeface="Open Sans"/>
                <a:cs typeface="Open Sans"/>
                <a:sym typeface="Open Sans"/>
              </a:rPr>
              <a:t>Sarah Mallard Wakefield, MD</a:t>
            </a:r>
            <a:endParaRPr/>
          </a:p>
          <a:p>
            <a:pPr indent="0" lvl="0" marL="0" rtl="0" algn="ctr">
              <a:lnSpc>
                <a:spcPct val="100000"/>
              </a:lnSpc>
              <a:spcBef>
                <a:spcPts val="0"/>
              </a:spcBef>
              <a:spcAft>
                <a:spcPts val="0"/>
              </a:spcAft>
              <a:buNone/>
            </a:pPr>
            <a:r>
              <a:rPr lang="en" sz="1500">
                <a:solidFill>
                  <a:srgbClr val="0D0D0D"/>
                </a:solidFill>
                <a:latin typeface="Open Sans"/>
                <a:ea typeface="Open Sans"/>
                <a:cs typeface="Open Sans"/>
                <a:sym typeface="Open Sans"/>
              </a:rPr>
              <a:t>Medical Director, Texas PeriPAN</a:t>
            </a:r>
            <a:endParaRPr sz="1500">
              <a:solidFill>
                <a:srgbClr val="0D0D0D"/>
              </a:solidFill>
              <a:latin typeface="Open Sans"/>
              <a:ea typeface="Open Sans"/>
              <a:cs typeface="Open Sans"/>
              <a:sym typeface="Open Sans"/>
            </a:endParaRPr>
          </a:p>
          <a:p>
            <a:pPr indent="0" lvl="0" marL="0" rtl="0" algn="ctr">
              <a:lnSpc>
                <a:spcPct val="100000"/>
              </a:lnSpc>
              <a:spcBef>
                <a:spcPts val="0"/>
              </a:spcBef>
              <a:spcAft>
                <a:spcPts val="0"/>
              </a:spcAft>
              <a:buNone/>
            </a:pPr>
            <a:r>
              <a:rPr lang="en" sz="1500">
                <a:solidFill>
                  <a:srgbClr val="0D0D0D"/>
                </a:solidFill>
                <a:latin typeface="Open Sans"/>
                <a:ea typeface="Open Sans"/>
                <a:cs typeface="Open Sans"/>
                <a:sym typeface="Open Sans"/>
              </a:rPr>
              <a:t>Chair of Psychiatry, </a:t>
            </a:r>
            <a:endParaRPr/>
          </a:p>
          <a:p>
            <a:pPr indent="0" lvl="0" marL="0" rtl="0" algn="ctr">
              <a:lnSpc>
                <a:spcPct val="100000"/>
              </a:lnSpc>
              <a:spcBef>
                <a:spcPts val="0"/>
              </a:spcBef>
              <a:spcAft>
                <a:spcPts val="0"/>
              </a:spcAft>
              <a:buNone/>
            </a:pPr>
            <a:r>
              <a:rPr lang="en" sz="1500">
                <a:solidFill>
                  <a:srgbClr val="0D0D0D"/>
                </a:solidFill>
                <a:latin typeface="Open Sans"/>
                <a:ea typeface="Open Sans"/>
                <a:cs typeface="Open Sans"/>
                <a:sym typeface="Open Sans"/>
              </a:rPr>
              <a:t>Texas Tech University Health Science Center </a:t>
            </a:r>
            <a:endParaRPr b="1" sz="1500">
              <a:solidFill>
                <a:srgbClr val="1B1B1B"/>
              </a:solidFill>
              <a:latin typeface="Open Sans"/>
              <a:ea typeface="Open Sans"/>
              <a:cs typeface="Open Sans"/>
              <a:sym typeface="Open Sans"/>
            </a:endParaRPr>
          </a:p>
        </p:txBody>
      </p:sp>
      <p:pic>
        <p:nvPicPr>
          <p:cNvPr descr="A portrait of Constance Guille." id="299" name="Google Shape;299;p8"/>
          <p:cNvPicPr preferRelativeResize="0"/>
          <p:nvPr>
            <p:ph idx="3" type="pic"/>
          </p:nvPr>
        </p:nvPicPr>
        <p:blipFill rotWithShape="1">
          <a:blip r:embed="rId4">
            <a:alphaModFix/>
          </a:blip>
          <a:srcRect b="20055" l="0" r="0" t="5279"/>
          <a:stretch/>
        </p:blipFill>
        <p:spPr>
          <a:xfrm>
            <a:off x="5434760" y="1268200"/>
            <a:ext cx="1890000" cy="1890000"/>
          </a:xfrm>
          <a:prstGeom prst="ellipse">
            <a:avLst/>
          </a:prstGeom>
          <a:noFill/>
          <a:ln cap="flat" cmpd="sng" w="126150">
            <a:solidFill>
              <a:schemeClr val="accent1"/>
            </a:solidFill>
            <a:prstDash val="solid"/>
            <a:round/>
            <a:headEnd len="sm" w="sm" type="none"/>
            <a:tailEnd len="sm" w="sm" type="none"/>
          </a:ln>
        </p:spPr>
      </p:pic>
      <p:sp>
        <p:nvSpPr>
          <p:cNvPr id="300" name="Google Shape;300;p8"/>
          <p:cNvSpPr txBox="1"/>
          <p:nvPr>
            <p:ph idx="2" type="body"/>
          </p:nvPr>
        </p:nvSpPr>
        <p:spPr>
          <a:xfrm>
            <a:off x="4509396" y="3515795"/>
            <a:ext cx="3740708" cy="1020059"/>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1550">
                <a:solidFill>
                  <a:srgbClr val="0D0D0D"/>
                </a:solidFill>
                <a:latin typeface="Open Sans"/>
                <a:ea typeface="Open Sans"/>
                <a:cs typeface="Open Sans"/>
                <a:sym typeface="Open Sans"/>
              </a:rPr>
              <a:t>Constance Guille, MD, MSCR</a:t>
            </a:r>
            <a:endParaRPr/>
          </a:p>
          <a:p>
            <a:pPr indent="0" lvl="0" marL="0" rtl="0" algn="ctr">
              <a:lnSpc>
                <a:spcPct val="100000"/>
              </a:lnSpc>
              <a:spcBef>
                <a:spcPts val="0"/>
              </a:spcBef>
              <a:spcAft>
                <a:spcPts val="0"/>
              </a:spcAft>
              <a:buNone/>
            </a:pPr>
            <a:r>
              <a:rPr lang="en" sz="1500">
                <a:solidFill>
                  <a:srgbClr val="0D0D0D"/>
                </a:solidFill>
                <a:latin typeface="Open Sans"/>
                <a:ea typeface="Open Sans"/>
                <a:cs typeface="Open Sans"/>
                <a:sym typeface="Open Sans"/>
              </a:rPr>
              <a:t>Director and Professor, Women’s Reproductive Behavioral Health Division</a:t>
            </a:r>
            <a:endParaRPr/>
          </a:p>
          <a:p>
            <a:pPr indent="0" lvl="0" marL="0" rtl="0" algn="ctr">
              <a:lnSpc>
                <a:spcPct val="100000"/>
              </a:lnSpc>
              <a:spcBef>
                <a:spcPts val="0"/>
              </a:spcBef>
              <a:spcAft>
                <a:spcPts val="0"/>
              </a:spcAft>
              <a:buNone/>
            </a:pPr>
            <a:r>
              <a:rPr lang="en" sz="1500">
                <a:solidFill>
                  <a:srgbClr val="0D0D0D"/>
                </a:solidFill>
                <a:latin typeface="Open Sans"/>
                <a:ea typeface="Open Sans"/>
                <a:cs typeface="Open Sans"/>
                <a:sym typeface="Open Sans"/>
              </a:rPr>
              <a:t>Medical University of South Carolina</a:t>
            </a:r>
            <a:endParaRPr b="1" sz="1500">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9"/>
          <p:cNvSpPr txBox="1"/>
          <p:nvPr>
            <p:ph type="title"/>
          </p:nvPr>
        </p:nvSpPr>
        <p:spPr>
          <a:xfrm>
            <a:off x="418050" y="309525"/>
            <a:ext cx="5698200" cy="75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Today’s </a:t>
            </a:r>
            <a:r>
              <a:rPr lang="en">
                <a:latin typeface="Josefin Sans"/>
                <a:ea typeface="Josefin Sans"/>
                <a:cs typeface="Josefin Sans"/>
                <a:sym typeface="Josefin Sans"/>
              </a:rPr>
              <a:t>Learning Objectives</a:t>
            </a:r>
            <a:endParaRPr>
              <a:latin typeface="Josefin Sans"/>
              <a:ea typeface="Josefin Sans"/>
              <a:cs typeface="Josefin Sans"/>
              <a:sym typeface="Josefin Sans"/>
            </a:endParaRPr>
          </a:p>
        </p:txBody>
      </p:sp>
      <p:sp>
        <p:nvSpPr>
          <p:cNvPr id="306" name="Google Shape;306;p9"/>
          <p:cNvSpPr txBox="1"/>
          <p:nvPr>
            <p:ph idx="1" type="body"/>
          </p:nvPr>
        </p:nvSpPr>
        <p:spPr>
          <a:xfrm>
            <a:off x="457126" y="989487"/>
            <a:ext cx="5698201" cy="34604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 sz="1800">
                <a:solidFill>
                  <a:srgbClr val="9C2477"/>
                </a:solidFill>
                <a:latin typeface="Open Sans"/>
                <a:ea typeface="Open Sans"/>
                <a:cs typeface="Open Sans"/>
                <a:sym typeface="Open Sans"/>
              </a:rPr>
              <a:t>By the end of this session </a:t>
            </a:r>
            <a:br>
              <a:rPr b="1" lang="en" sz="1800">
                <a:solidFill>
                  <a:srgbClr val="9C2477"/>
                </a:solidFill>
                <a:latin typeface="Open Sans"/>
                <a:ea typeface="Open Sans"/>
                <a:cs typeface="Open Sans"/>
                <a:sym typeface="Open Sans"/>
              </a:rPr>
            </a:br>
            <a:r>
              <a:rPr b="1" lang="en" sz="1800">
                <a:solidFill>
                  <a:srgbClr val="9C2477"/>
                </a:solidFill>
                <a:latin typeface="Open Sans"/>
                <a:ea typeface="Open Sans"/>
                <a:cs typeface="Open Sans"/>
                <a:sym typeface="Open Sans"/>
              </a:rPr>
              <a:t>participants will be able to:</a:t>
            </a:r>
            <a:endParaRPr/>
          </a:p>
          <a:p>
            <a:pPr indent="-317500" lvl="0" marL="457200" rtl="0" algn="l">
              <a:lnSpc>
                <a:spcPct val="115000"/>
              </a:lnSpc>
              <a:spcBef>
                <a:spcPts val="1200"/>
              </a:spcBef>
              <a:spcAft>
                <a:spcPts val="0"/>
              </a:spcAft>
              <a:buClr>
                <a:srgbClr val="0D0D0D"/>
              </a:buClr>
              <a:buSzPts val="1400"/>
              <a:buFont typeface="Open Sans"/>
              <a:buChar char="●"/>
            </a:pPr>
            <a:r>
              <a:rPr lang="en">
                <a:solidFill>
                  <a:srgbClr val="0D0D0D"/>
                </a:solidFill>
                <a:latin typeface="Open Sans"/>
                <a:ea typeface="Open Sans"/>
                <a:cs typeface="Open Sans"/>
                <a:sym typeface="Open Sans"/>
              </a:rPr>
              <a:t>Describe key components of the AIM Perinatal Mental Health Conditions Bundle that address treatment and support of the mother-baby dyad.</a:t>
            </a:r>
            <a:endParaRPr/>
          </a:p>
          <a:p>
            <a:pPr indent="-317500" lvl="0" marL="457200" rtl="0" algn="l">
              <a:lnSpc>
                <a:spcPct val="115000"/>
              </a:lnSpc>
              <a:spcBef>
                <a:spcPts val="1000"/>
              </a:spcBef>
              <a:spcAft>
                <a:spcPts val="0"/>
              </a:spcAft>
              <a:buClr>
                <a:srgbClr val="0D0D0D"/>
              </a:buClr>
              <a:buSzPts val="1400"/>
              <a:buFont typeface="Open Sans"/>
              <a:buChar char="●"/>
            </a:pPr>
            <a:r>
              <a:rPr lang="en">
                <a:solidFill>
                  <a:srgbClr val="0D0D0D"/>
                </a:solidFill>
                <a:highlight>
                  <a:srgbClr val="FFFFFF"/>
                </a:highlight>
                <a:latin typeface="Open Sans"/>
                <a:ea typeface="Open Sans"/>
                <a:cs typeface="Open Sans"/>
                <a:sym typeface="Open Sans"/>
              </a:rPr>
              <a:t>Describe a range of maternal mental health treatments and interventions, including talk therapy, pharmacologic treatments, and emerging treatment options.</a:t>
            </a:r>
            <a:endParaRPr/>
          </a:p>
          <a:p>
            <a:pPr indent="-317500" lvl="0" marL="457200" rtl="0" algn="l">
              <a:lnSpc>
                <a:spcPct val="115000"/>
              </a:lnSpc>
              <a:spcBef>
                <a:spcPts val="1000"/>
              </a:spcBef>
              <a:spcAft>
                <a:spcPts val="0"/>
              </a:spcAft>
              <a:buClr>
                <a:srgbClr val="0D0D0D"/>
              </a:buClr>
              <a:buSzPts val="1400"/>
              <a:buFont typeface="Open Sans"/>
              <a:buChar char="●"/>
            </a:pPr>
            <a:r>
              <a:rPr lang="en">
                <a:solidFill>
                  <a:srgbClr val="0D0D0D"/>
                </a:solidFill>
                <a:highlight>
                  <a:srgbClr val="FFFFFF"/>
                </a:highlight>
                <a:latin typeface="Open Sans"/>
                <a:ea typeface="Open Sans"/>
                <a:cs typeface="Open Sans"/>
                <a:sym typeface="Open Sans"/>
              </a:rPr>
              <a:t>Explain resources available to support obstetric providers, including telepsychiatry consultation access programs, as well as a range of treatment options.</a:t>
            </a:r>
            <a:endParaRPr sz="1600">
              <a:latin typeface="Open Sans SemiBold"/>
              <a:ea typeface="Open Sans SemiBold"/>
              <a:cs typeface="Open Sans SemiBold"/>
              <a:sym typeface="Open Sans SemiBold"/>
            </a:endParaRPr>
          </a:p>
        </p:txBody>
      </p:sp>
      <p:pic>
        <p:nvPicPr>
          <p:cNvPr descr="An illustration of a group of people standing together. The person on the left has a rounded abdomen and rests their hand on it. The person in the center wears glasses. The person on the right holds a small child." id="307" name="Google Shape;307;p9"/>
          <p:cNvPicPr preferRelativeResize="0"/>
          <p:nvPr>
            <p:ph idx="2" type="pic"/>
          </p:nvPr>
        </p:nvPicPr>
        <p:blipFill rotWithShape="1">
          <a:blip r:embed="rId3">
            <a:alphaModFix/>
          </a:blip>
          <a:srcRect b="703" l="0" r="-5608" t="-2525"/>
          <a:stretch/>
        </p:blipFill>
        <p:spPr>
          <a:xfrm>
            <a:off x="5953078" y="1000006"/>
            <a:ext cx="3081000" cy="2740500"/>
          </a:xfrm>
          <a:prstGeom prst="roundRect">
            <a:avLst>
              <a:gd fmla="val 35060" name="adj"/>
            </a:avLst>
          </a:prstGeom>
          <a:noFill/>
          <a:ln>
            <a:noFill/>
          </a:ln>
        </p:spPr>
      </p:pic>
      <p:pic>
        <p:nvPicPr>
          <p:cNvPr descr="AIM, ALLIANCE FOR INNOVATION ON MATERNAL HEALTH logo." id="308" name="Google Shape;308;p9"/>
          <p:cNvPicPr preferRelativeResize="0"/>
          <p:nvPr/>
        </p:nvPicPr>
        <p:blipFill rotWithShape="1">
          <a:blip r:embed="rId4">
            <a:alphaModFix/>
          </a:blip>
          <a:srcRect b="0" l="0" r="0" t="0"/>
          <a:stretch/>
        </p:blipFill>
        <p:spPr>
          <a:xfrm>
            <a:off x="5997929" y="4319075"/>
            <a:ext cx="979437" cy="521345"/>
          </a:xfrm>
          <a:prstGeom prst="rect">
            <a:avLst/>
          </a:prstGeom>
          <a:noFill/>
          <a:ln>
            <a:noFill/>
          </a:ln>
        </p:spPr>
      </p:pic>
      <p:pic>
        <p:nvPicPr>
          <p:cNvPr descr="POLICY CENTER FOR Maternal Mental Health logo, followed by a trademark symbol." id="309" name="Google Shape;309;p9"/>
          <p:cNvPicPr preferRelativeResize="0"/>
          <p:nvPr/>
        </p:nvPicPr>
        <p:blipFill rotWithShape="1">
          <a:blip r:embed="rId5">
            <a:alphaModFix/>
          </a:blip>
          <a:srcRect b="22342" l="0" r="0" t="24413"/>
          <a:stretch/>
        </p:blipFill>
        <p:spPr>
          <a:xfrm>
            <a:off x="7145807" y="4353486"/>
            <a:ext cx="1690419" cy="47200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id="314" name="Google Shape;314;p10"/>
          <p:cNvPicPr preferRelativeResize="0"/>
          <p:nvPr/>
        </p:nvPicPr>
        <p:blipFill rotWithShape="1">
          <a:blip r:embed="rId3">
            <a:alphaModFix/>
          </a:blip>
          <a:srcRect b="0" l="11283" r="1052" t="0"/>
          <a:stretch/>
        </p:blipFill>
        <p:spPr>
          <a:xfrm rot="10800000">
            <a:off x="12050" y="-7500"/>
            <a:ext cx="9127125" cy="1217750"/>
          </a:xfrm>
          <a:prstGeom prst="rect">
            <a:avLst/>
          </a:prstGeom>
          <a:noFill/>
          <a:ln>
            <a:noFill/>
          </a:ln>
        </p:spPr>
      </p:pic>
      <p:sp>
        <p:nvSpPr>
          <p:cNvPr id="315" name="Google Shape;315;p10"/>
          <p:cNvSpPr txBox="1"/>
          <p:nvPr>
            <p:ph type="title"/>
          </p:nvPr>
        </p:nvSpPr>
        <p:spPr>
          <a:xfrm>
            <a:off x="1754035" y="1928392"/>
            <a:ext cx="5120180" cy="652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5800"/>
              <a:buFont typeface="Josefin Sans"/>
              <a:buNone/>
            </a:pPr>
            <a:r>
              <a:rPr b="1" i="0" lang="en" sz="4200" u="none" cap="none" strike="noStrike">
                <a:solidFill>
                  <a:schemeClr val="dk1"/>
                </a:solidFill>
                <a:latin typeface="Josefin Sans"/>
                <a:ea typeface="Josefin Sans"/>
                <a:cs typeface="Josefin Sans"/>
                <a:sym typeface="Josefin Sans"/>
              </a:rPr>
              <a:t>Pause to Reflect </a:t>
            </a:r>
            <a:endParaRPr/>
          </a:p>
        </p:txBody>
      </p:sp>
      <p:sp>
        <p:nvSpPr>
          <p:cNvPr id="316" name="Google Shape;316;p10"/>
          <p:cNvSpPr txBox="1"/>
          <p:nvPr>
            <p:ph idx="1" type="body"/>
          </p:nvPr>
        </p:nvSpPr>
        <p:spPr>
          <a:xfrm>
            <a:off x="2261812" y="2647959"/>
            <a:ext cx="4409726" cy="711885"/>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lang="en" sz="1600">
                <a:solidFill>
                  <a:srgbClr val="434343"/>
                </a:solidFill>
                <a:latin typeface="Open Sans SemiBold"/>
                <a:ea typeface="Open Sans SemiBold"/>
                <a:cs typeface="Open Sans SemiBold"/>
                <a:sym typeface="Open Sans SemiBold"/>
              </a:rPr>
              <a:t>What stood out to you about the care Cassie received? </a:t>
            </a:r>
            <a:endParaRPr sz="1600">
              <a:latin typeface="Open Sans SemiBold"/>
              <a:ea typeface="Open Sans SemiBold"/>
              <a:cs typeface="Open Sans SemiBold"/>
              <a:sym typeface="Open Sans SemiBold"/>
            </a:endParaRPr>
          </a:p>
        </p:txBody>
      </p:sp>
      <p:pic>
        <p:nvPicPr>
          <p:cNvPr descr="AIM, ALLIANCE FOR INNOVATION ON MATERNAL HEALTH logo." id="317" name="Google Shape;317;p10"/>
          <p:cNvPicPr preferRelativeResize="0"/>
          <p:nvPr/>
        </p:nvPicPr>
        <p:blipFill rotWithShape="1">
          <a:blip r:embed="rId4">
            <a:alphaModFix/>
          </a:blip>
          <a:srcRect b="0" l="0" r="0" t="0"/>
          <a:stretch/>
        </p:blipFill>
        <p:spPr>
          <a:xfrm>
            <a:off x="7419975" y="4164500"/>
            <a:ext cx="1409699" cy="750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11"/>
          <p:cNvSpPr txBox="1"/>
          <p:nvPr>
            <p:ph type="title"/>
          </p:nvPr>
        </p:nvSpPr>
        <p:spPr>
          <a:xfrm>
            <a:off x="820150" y="882750"/>
            <a:ext cx="4287000" cy="303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200"/>
              <a:buNone/>
            </a:pPr>
            <a:r>
              <a:rPr lang="en"/>
              <a:t>The AIM Perinatal Mental Health Conditions Patient Safety Bundle</a:t>
            </a:r>
            <a:endParaRPr/>
          </a:p>
        </p:txBody>
      </p:sp>
      <p:pic>
        <p:nvPicPr>
          <p:cNvPr descr="An illustration of a brain icon containing a circuit-like pattern at the center, surrounded by a segmented circular ring. Four arrow shapes are positioned at the top, right, bottom, and left of the ring." id="323" name="Google Shape;323;p11"/>
          <p:cNvPicPr preferRelativeResize="0"/>
          <p:nvPr/>
        </p:nvPicPr>
        <p:blipFill rotWithShape="1">
          <a:blip r:embed="rId3">
            <a:alphaModFix/>
          </a:blip>
          <a:srcRect b="0" l="0" r="0" t="0"/>
          <a:stretch/>
        </p:blipFill>
        <p:spPr>
          <a:xfrm>
            <a:off x="5209000" y="842875"/>
            <a:ext cx="3114850" cy="3114850"/>
          </a:xfrm>
          <a:prstGeom prst="rect">
            <a:avLst/>
          </a:prstGeom>
          <a:noFill/>
          <a:ln>
            <a:noFill/>
          </a:ln>
        </p:spPr>
      </p:pic>
      <p:pic>
        <p:nvPicPr>
          <p:cNvPr descr="AIM, ALLIANCE FOR INNOVATION ON MATERNAL HEALTH logo." id="324" name="Google Shape;324;p11"/>
          <p:cNvPicPr preferRelativeResize="0"/>
          <p:nvPr/>
        </p:nvPicPr>
        <p:blipFill rotWithShape="1">
          <a:blip r:embed="rId4">
            <a:alphaModFix/>
          </a:blip>
          <a:srcRect b="0" l="0" r="0" t="0"/>
          <a:stretch/>
        </p:blipFill>
        <p:spPr>
          <a:xfrm>
            <a:off x="7546253" y="4280825"/>
            <a:ext cx="1297375" cy="690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12"/>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Build the Response</a:t>
            </a:r>
            <a:endParaRPr/>
          </a:p>
        </p:txBody>
      </p:sp>
      <p:sp>
        <p:nvSpPr>
          <p:cNvPr id="330" name="Google Shape;330;p12"/>
          <p:cNvSpPr/>
          <p:nvPr/>
        </p:nvSpPr>
        <p:spPr>
          <a:xfrm>
            <a:off x="457200" y="2719131"/>
            <a:ext cx="5349631" cy="1665299"/>
          </a:xfrm>
          <a:prstGeom prst="rect">
            <a:avLst/>
          </a:prstGeom>
          <a:solidFill>
            <a:srgbClr val="F8F3F8"/>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1200"/>
              </a:spcBef>
              <a:spcAft>
                <a:spcPts val="120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12"/>
          <p:cNvSpPr txBox="1"/>
          <p:nvPr>
            <p:ph idx="1" type="body"/>
          </p:nvPr>
        </p:nvSpPr>
        <p:spPr>
          <a:xfrm>
            <a:off x="457200" y="996220"/>
            <a:ext cx="5349631" cy="414728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Integrate Mental Health Care Across the Perinatal Period</a:t>
            </a:r>
            <a:endParaRPr b="1" i="0" sz="1400" u="none" cap="none" strike="noStrike">
              <a:solidFill>
                <a:srgbClr val="000000"/>
              </a:solidFill>
              <a:latin typeface="Arial"/>
              <a:ea typeface="Arial"/>
              <a:cs typeface="Arial"/>
              <a:sym typeface="Arial"/>
            </a:endParaRPr>
          </a:p>
          <a:p>
            <a:pPr indent="-317500" lvl="0" marL="457200" marR="0" rtl="0" algn="l">
              <a:lnSpc>
                <a:spcPct val="115000"/>
              </a:lnSpc>
              <a:spcBef>
                <a:spcPts val="1200"/>
              </a:spcBef>
              <a:spcAft>
                <a:spcPts val="0"/>
              </a:spcAft>
              <a:buClr>
                <a:srgbClr val="000000"/>
              </a:buClr>
              <a:buSzPts val="1400"/>
              <a:buFont typeface="Open Sans"/>
              <a:buChar char="●"/>
            </a:pPr>
            <a:r>
              <a:rPr b="0" i="0" lang="en" sz="1400" u="none" cap="none" strike="noStrike">
                <a:solidFill>
                  <a:srgbClr val="000000"/>
                </a:solidFill>
                <a:latin typeface="Arial"/>
                <a:ea typeface="Arial"/>
                <a:cs typeface="Arial"/>
                <a:sym typeface="Arial"/>
              </a:rPr>
              <a:t>Preconception through postpartum</a:t>
            </a:r>
            <a:endParaRPr b="0" i="0" sz="1400" u="none" cap="none" strike="noStrike">
              <a:solidFill>
                <a:srgbClr val="000000"/>
              </a:solidFill>
              <a:latin typeface="Arial"/>
              <a:ea typeface="Arial"/>
              <a:cs typeface="Arial"/>
              <a:sym typeface="Arial"/>
            </a:endParaRPr>
          </a:p>
          <a:p>
            <a:pPr indent="-317500" lvl="0" marL="457200" marR="0" rtl="0" algn="l">
              <a:lnSpc>
                <a:spcPct val="115000"/>
              </a:lnSpc>
              <a:spcBef>
                <a:spcPts val="0"/>
              </a:spcBef>
              <a:spcAft>
                <a:spcPts val="0"/>
              </a:spcAft>
              <a:buClr>
                <a:srgbClr val="000000"/>
              </a:buClr>
              <a:buSzPts val="1400"/>
              <a:buFont typeface="Open Sans"/>
              <a:buChar char="●"/>
            </a:pPr>
            <a:r>
              <a:rPr b="0" i="0" lang="en" sz="1400" u="none" cap="none" strike="noStrike">
                <a:solidFill>
                  <a:srgbClr val="000000"/>
                </a:solidFill>
                <a:latin typeface="Arial"/>
                <a:ea typeface="Arial"/>
                <a:cs typeface="Arial"/>
                <a:sym typeface="Arial"/>
              </a:rPr>
              <a:t>Pharmacotherapy when indicated</a:t>
            </a:r>
            <a:endParaRPr b="0" i="0" sz="1400" u="none" cap="none" strike="noStrike">
              <a:solidFill>
                <a:srgbClr val="000000"/>
              </a:solidFill>
              <a:latin typeface="Arial"/>
              <a:ea typeface="Arial"/>
              <a:cs typeface="Arial"/>
              <a:sym typeface="Arial"/>
            </a:endParaRPr>
          </a:p>
          <a:p>
            <a:pPr indent="-317500" lvl="0" marL="457200" marR="0" rtl="0" algn="l">
              <a:lnSpc>
                <a:spcPct val="115000"/>
              </a:lnSpc>
              <a:spcBef>
                <a:spcPts val="0"/>
              </a:spcBef>
              <a:spcAft>
                <a:spcPts val="0"/>
              </a:spcAft>
              <a:buClr>
                <a:srgbClr val="000000"/>
              </a:buClr>
              <a:buSzPts val="1400"/>
              <a:buFont typeface="Open Sans"/>
              <a:buChar char="●"/>
            </a:pPr>
            <a:r>
              <a:rPr b="0" i="0" lang="en" sz="1400" u="none" cap="none" strike="noStrike">
                <a:solidFill>
                  <a:srgbClr val="000000"/>
                </a:solidFill>
                <a:latin typeface="Arial"/>
                <a:ea typeface="Arial"/>
                <a:cs typeface="Arial"/>
                <a:sym typeface="Arial"/>
              </a:rPr>
              <a:t>Feasible response protocol</a:t>
            </a:r>
            <a:endParaRPr b="0" i="0" sz="1400" u="none" cap="none" strike="noStrike">
              <a:solidFill>
                <a:srgbClr val="000000"/>
              </a:solidFill>
              <a:latin typeface="Arial"/>
              <a:ea typeface="Arial"/>
              <a:cs typeface="Arial"/>
              <a:sym typeface="Arial"/>
            </a:endParaRPr>
          </a:p>
          <a:p>
            <a:pPr indent="-317500" lvl="0" marL="457200" marR="0" rtl="0" algn="l">
              <a:lnSpc>
                <a:spcPct val="115000"/>
              </a:lnSpc>
              <a:spcBef>
                <a:spcPts val="0"/>
              </a:spcBef>
              <a:spcAft>
                <a:spcPts val="0"/>
              </a:spcAft>
              <a:buClr>
                <a:srgbClr val="000000"/>
              </a:buClr>
              <a:buSzPts val="1400"/>
              <a:buFont typeface="Open Sans"/>
              <a:buChar char="●"/>
            </a:pPr>
            <a:r>
              <a:rPr b="0" i="0" lang="en" sz="1400" u="none" cap="none" strike="noStrike">
                <a:solidFill>
                  <a:srgbClr val="000000"/>
                </a:solidFill>
                <a:latin typeface="Arial"/>
                <a:ea typeface="Arial"/>
                <a:cs typeface="Arial"/>
                <a:sym typeface="Arial"/>
              </a:rPr>
              <a:t>Defined roles and escalation pathways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Implementation in practice</a:t>
            </a:r>
            <a:endParaRPr b="1" i="0" sz="1400" u="none" cap="none" strike="noStrike">
              <a:solidFill>
                <a:srgbClr val="000000"/>
              </a:solidFill>
              <a:latin typeface="Arial"/>
              <a:ea typeface="Arial"/>
              <a:cs typeface="Arial"/>
              <a:sym typeface="Arial"/>
            </a:endParaRPr>
          </a:p>
          <a:p>
            <a:pPr indent="-317500" lvl="0" marL="457200" marR="0" rtl="0" algn="l">
              <a:lnSpc>
                <a:spcPct val="115000"/>
              </a:lnSpc>
              <a:spcBef>
                <a:spcPts val="1200"/>
              </a:spcBef>
              <a:spcAft>
                <a:spcPts val="0"/>
              </a:spcAft>
              <a:buClr>
                <a:srgbClr val="000000"/>
              </a:buClr>
              <a:buSzPts val="1400"/>
              <a:buFont typeface="Open Sans"/>
              <a:buChar char="●"/>
            </a:pPr>
            <a:r>
              <a:rPr b="0" i="0" lang="en" sz="1400" u="none" cap="none" strike="noStrike">
                <a:solidFill>
                  <a:srgbClr val="000000"/>
                </a:solidFill>
                <a:latin typeface="Arial"/>
                <a:ea typeface="Arial"/>
                <a:cs typeface="Arial"/>
                <a:sym typeface="Arial"/>
              </a:rPr>
              <a:t>Embed response steps into OB/midwifery workflows and the EHR</a:t>
            </a:r>
            <a:endParaRPr b="0" i="0" sz="1400" u="none" cap="none" strike="noStrike">
              <a:solidFill>
                <a:srgbClr val="000000"/>
              </a:solidFill>
              <a:latin typeface="Arial"/>
              <a:ea typeface="Arial"/>
              <a:cs typeface="Arial"/>
              <a:sym typeface="Arial"/>
            </a:endParaRPr>
          </a:p>
          <a:p>
            <a:pPr indent="-317500" lvl="0" marL="457200" marR="0" rtl="0" algn="l">
              <a:lnSpc>
                <a:spcPct val="115000"/>
              </a:lnSpc>
              <a:spcBef>
                <a:spcPts val="0"/>
              </a:spcBef>
              <a:spcAft>
                <a:spcPts val="0"/>
              </a:spcAft>
              <a:buClr>
                <a:srgbClr val="000000"/>
              </a:buClr>
              <a:buSzPts val="1400"/>
              <a:buFont typeface="Open Sans"/>
              <a:buChar char="●"/>
            </a:pPr>
            <a:r>
              <a:rPr b="0" i="0" lang="en" sz="1400" u="none" cap="none" strike="noStrike">
                <a:solidFill>
                  <a:srgbClr val="000000"/>
                </a:solidFill>
                <a:latin typeface="Arial"/>
                <a:ea typeface="Arial"/>
                <a:cs typeface="Arial"/>
                <a:sym typeface="Arial"/>
              </a:rPr>
              <a:t>Identify who responds to a positive screen</a:t>
            </a:r>
            <a:endParaRPr b="0" i="0" sz="1400" u="none" cap="none" strike="noStrike">
              <a:solidFill>
                <a:srgbClr val="000000"/>
              </a:solidFill>
              <a:latin typeface="Arial"/>
              <a:ea typeface="Arial"/>
              <a:cs typeface="Arial"/>
              <a:sym typeface="Arial"/>
            </a:endParaRPr>
          </a:p>
          <a:p>
            <a:pPr indent="-317500" lvl="0" marL="457200" marR="0" rtl="0" algn="l">
              <a:lnSpc>
                <a:spcPct val="115000"/>
              </a:lnSpc>
              <a:spcBef>
                <a:spcPts val="0"/>
              </a:spcBef>
              <a:spcAft>
                <a:spcPts val="0"/>
              </a:spcAft>
              <a:buClr>
                <a:srgbClr val="000000"/>
              </a:buClr>
              <a:buSzPts val="1400"/>
              <a:buFont typeface="Open Sans"/>
              <a:buChar char="●"/>
            </a:pPr>
            <a:r>
              <a:rPr b="0" i="0" lang="en" sz="1400" u="none" cap="none" strike="noStrike">
                <a:solidFill>
                  <a:srgbClr val="000000"/>
                </a:solidFill>
                <a:latin typeface="Arial"/>
                <a:ea typeface="Arial"/>
                <a:cs typeface="Arial"/>
                <a:sym typeface="Arial"/>
              </a:rPr>
              <a:t>Map local treatment, referral, and crisis resources</a:t>
            </a:r>
            <a:endParaRPr b="0" i="0" sz="1400" u="none" cap="none" strike="noStrike">
              <a:solidFill>
                <a:srgbClr val="000000"/>
              </a:solidFill>
              <a:latin typeface="Arial"/>
              <a:ea typeface="Arial"/>
              <a:cs typeface="Arial"/>
              <a:sym typeface="Arial"/>
            </a:endParaRPr>
          </a:p>
          <a:p>
            <a:pPr indent="-317500" lvl="0" marL="457200" marR="0" rtl="0" algn="l">
              <a:lnSpc>
                <a:spcPct val="115000"/>
              </a:lnSpc>
              <a:spcBef>
                <a:spcPts val="0"/>
              </a:spcBef>
              <a:spcAft>
                <a:spcPts val="0"/>
              </a:spcAft>
              <a:buClr>
                <a:srgbClr val="000000"/>
              </a:buClr>
              <a:buSzPts val="1400"/>
              <a:buFont typeface="Open Sans"/>
              <a:buChar char="●"/>
            </a:pPr>
            <a:r>
              <a:rPr b="0" i="0" lang="en" sz="1400" u="none" cap="none" strike="noStrike">
                <a:solidFill>
                  <a:srgbClr val="000000"/>
                </a:solidFill>
                <a:latin typeface="Arial"/>
                <a:ea typeface="Arial"/>
                <a:cs typeface="Arial"/>
                <a:sym typeface="Arial"/>
              </a:rPr>
              <a:t>Establish mental health consultation pathways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Know who responds, what they do, and where the patient goes next.</a:t>
            </a:r>
            <a:endParaRPr b="0" i="0" sz="1400" u="none" cap="none" strike="noStrike">
              <a:solidFill>
                <a:srgbClr val="000000"/>
              </a:solidFill>
              <a:latin typeface="Arial"/>
              <a:ea typeface="Arial"/>
              <a:cs typeface="Arial"/>
              <a:sym typeface="Arial"/>
            </a:endParaRPr>
          </a:p>
        </p:txBody>
      </p:sp>
      <p:pic>
        <p:nvPicPr>
          <p:cNvPr descr="An illustration of a diverse group of people standing together. One person near the front right is seated in a wheelchair, while the others are standing." id="332" name="Google Shape;332;p12"/>
          <p:cNvPicPr preferRelativeResize="0"/>
          <p:nvPr/>
        </p:nvPicPr>
        <p:blipFill rotWithShape="1">
          <a:blip r:embed="rId3">
            <a:alphaModFix/>
          </a:blip>
          <a:srcRect b="0" l="0" r="0" t="0"/>
          <a:stretch/>
        </p:blipFill>
        <p:spPr>
          <a:xfrm>
            <a:off x="5686957" y="1085450"/>
            <a:ext cx="3156668" cy="1506600"/>
          </a:xfrm>
          <a:prstGeom prst="rect">
            <a:avLst/>
          </a:prstGeom>
          <a:noFill/>
          <a:ln>
            <a:noFill/>
          </a:ln>
        </p:spPr>
      </p:pic>
      <p:pic>
        <p:nvPicPr>
          <p:cNvPr descr="AIM, ALLIANCE FOR INNOVATION ON MATERNAL HEALTH logo." id="333" name="Google Shape;333;p12"/>
          <p:cNvPicPr preferRelativeResize="0"/>
          <p:nvPr/>
        </p:nvPicPr>
        <p:blipFill rotWithShape="1">
          <a:blip r:embed="rId4">
            <a:alphaModFix/>
          </a:blip>
          <a:srcRect b="0" l="0" r="0" t="0"/>
          <a:stretch/>
        </p:blipFill>
        <p:spPr>
          <a:xfrm>
            <a:off x="7546253" y="4280825"/>
            <a:ext cx="1297375" cy="690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13"/>
          <p:cNvSpPr txBox="1"/>
          <p:nvPr>
            <p:ph type="title"/>
          </p:nvPr>
        </p:nvSpPr>
        <p:spPr>
          <a:xfrm>
            <a:off x="457200" y="85125"/>
            <a:ext cx="8147538" cy="1038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200"/>
              <a:buNone/>
            </a:pPr>
            <a:r>
              <a:rPr lang="en" sz="2900"/>
              <a:t>Patient-Centered, Evidence-Based Response (1 of 2)</a:t>
            </a:r>
            <a:endParaRPr sz="2900"/>
          </a:p>
        </p:txBody>
      </p:sp>
      <p:sp>
        <p:nvSpPr>
          <p:cNvPr id="339" name="Google Shape;339;p13"/>
          <p:cNvSpPr txBox="1"/>
          <p:nvPr>
            <p:ph idx="1" type="body"/>
          </p:nvPr>
        </p:nvSpPr>
        <p:spPr>
          <a:xfrm>
            <a:off x="457200" y="1124025"/>
            <a:ext cx="3999900" cy="288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600"/>
              <a:buNone/>
            </a:pPr>
            <a:r>
              <a:rPr b="1" lang="en" sz="1800"/>
              <a:t>Consider:</a:t>
            </a:r>
            <a:endParaRPr b="1" sz="1800"/>
          </a:p>
          <a:p>
            <a:pPr indent="-342900" lvl="0" marL="457200" rtl="0" algn="l">
              <a:lnSpc>
                <a:spcPct val="115000"/>
              </a:lnSpc>
              <a:spcBef>
                <a:spcPts val="1200"/>
              </a:spcBef>
              <a:spcAft>
                <a:spcPts val="0"/>
              </a:spcAft>
              <a:buSzPts val="1800"/>
              <a:buFont typeface="Open Sans"/>
              <a:buChar char="●"/>
            </a:pPr>
            <a:r>
              <a:rPr lang="en" sz="1800"/>
              <a:t>Condition and severity</a:t>
            </a:r>
            <a:endParaRPr sz="1800"/>
          </a:p>
          <a:p>
            <a:pPr indent="-342900" lvl="0" marL="457200" rtl="0" algn="l">
              <a:lnSpc>
                <a:spcPct val="115000"/>
              </a:lnSpc>
              <a:spcBef>
                <a:spcPts val="0"/>
              </a:spcBef>
              <a:spcAft>
                <a:spcPts val="0"/>
              </a:spcAft>
              <a:buSzPts val="1800"/>
              <a:buFont typeface="Open Sans"/>
              <a:buChar char="●"/>
            </a:pPr>
            <a:r>
              <a:rPr lang="en" sz="1800"/>
              <a:t>Patient values and needs</a:t>
            </a:r>
            <a:endParaRPr sz="1800"/>
          </a:p>
          <a:p>
            <a:pPr indent="-342900" lvl="0" marL="457200" rtl="0" algn="l">
              <a:lnSpc>
                <a:spcPct val="115000"/>
              </a:lnSpc>
              <a:spcBef>
                <a:spcPts val="0"/>
              </a:spcBef>
              <a:spcAft>
                <a:spcPts val="0"/>
              </a:spcAft>
              <a:buSzPts val="1800"/>
              <a:buFont typeface="Open Sans"/>
              <a:buChar char="●"/>
            </a:pPr>
            <a:r>
              <a:rPr lang="en" sz="1800"/>
              <a:t>Strengths and supports</a:t>
            </a:r>
            <a:endParaRPr sz="1800"/>
          </a:p>
          <a:p>
            <a:pPr indent="-342900" lvl="0" marL="457200" rtl="0" algn="l">
              <a:lnSpc>
                <a:spcPct val="115000"/>
              </a:lnSpc>
              <a:spcBef>
                <a:spcPts val="0"/>
              </a:spcBef>
              <a:spcAft>
                <a:spcPts val="0"/>
              </a:spcAft>
              <a:buSzPts val="1800"/>
              <a:buFont typeface="Open Sans"/>
              <a:buChar char="●"/>
            </a:pPr>
            <a:r>
              <a:rPr lang="en" sz="1800"/>
              <a:t>Cultural context</a:t>
            </a:r>
            <a:endParaRPr sz="1800"/>
          </a:p>
          <a:p>
            <a:pPr indent="-342900" lvl="0" marL="457200" rtl="0" algn="l">
              <a:lnSpc>
                <a:spcPct val="115000"/>
              </a:lnSpc>
              <a:spcBef>
                <a:spcPts val="0"/>
              </a:spcBef>
              <a:spcAft>
                <a:spcPts val="0"/>
              </a:spcAft>
              <a:buSzPts val="1800"/>
              <a:buFont typeface="Open Sans"/>
              <a:buChar char="●"/>
            </a:pPr>
            <a:r>
              <a:rPr lang="en" sz="1800"/>
              <a:t>Available resources</a:t>
            </a:r>
            <a:endParaRPr/>
          </a:p>
        </p:txBody>
      </p:sp>
      <p:sp>
        <p:nvSpPr>
          <p:cNvPr id="340" name="Google Shape;340;p13"/>
          <p:cNvSpPr txBox="1"/>
          <p:nvPr>
            <p:ph idx="2" type="body"/>
          </p:nvPr>
        </p:nvSpPr>
        <p:spPr>
          <a:xfrm>
            <a:off x="4670475" y="1123975"/>
            <a:ext cx="3999900" cy="288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600"/>
              <a:buNone/>
            </a:pPr>
            <a:r>
              <a:rPr b="1" lang="en" sz="1800"/>
              <a:t>Treatment and support may include:</a:t>
            </a:r>
            <a:endParaRPr b="1" sz="1800"/>
          </a:p>
          <a:p>
            <a:pPr indent="-342900" lvl="0" marL="457200" rtl="0" algn="l">
              <a:lnSpc>
                <a:spcPct val="115000"/>
              </a:lnSpc>
              <a:spcBef>
                <a:spcPts val="1200"/>
              </a:spcBef>
              <a:spcAft>
                <a:spcPts val="0"/>
              </a:spcAft>
              <a:buSzPts val="1800"/>
              <a:buFont typeface="Open Sans"/>
              <a:buChar char="●"/>
            </a:pPr>
            <a:r>
              <a:rPr lang="en" sz="1800"/>
              <a:t>Psychotherapy</a:t>
            </a:r>
            <a:endParaRPr sz="1800"/>
          </a:p>
          <a:p>
            <a:pPr indent="-342900" lvl="0" marL="457200" rtl="0" algn="l">
              <a:lnSpc>
                <a:spcPct val="115000"/>
              </a:lnSpc>
              <a:spcBef>
                <a:spcPts val="0"/>
              </a:spcBef>
              <a:spcAft>
                <a:spcPts val="0"/>
              </a:spcAft>
              <a:buSzPts val="1800"/>
              <a:buFont typeface="Open Sans"/>
              <a:buChar char="●"/>
            </a:pPr>
            <a:r>
              <a:rPr lang="en" sz="1800"/>
              <a:t>Pharmacotherapy</a:t>
            </a:r>
            <a:endParaRPr sz="1800"/>
          </a:p>
          <a:p>
            <a:pPr indent="-342900" lvl="0" marL="457200" rtl="0" algn="l">
              <a:lnSpc>
                <a:spcPct val="115000"/>
              </a:lnSpc>
              <a:spcBef>
                <a:spcPts val="0"/>
              </a:spcBef>
              <a:spcAft>
                <a:spcPts val="0"/>
              </a:spcAft>
              <a:buSzPts val="1800"/>
              <a:buFont typeface="Open Sans"/>
              <a:buChar char="●"/>
            </a:pPr>
            <a:r>
              <a:rPr lang="en" sz="1800"/>
              <a:t>Other evidence-based interventions</a:t>
            </a:r>
            <a:endParaRPr sz="1800"/>
          </a:p>
          <a:p>
            <a:pPr indent="-342900" lvl="0" marL="457200" rtl="0" algn="l">
              <a:lnSpc>
                <a:spcPct val="115000"/>
              </a:lnSpc>
              <a:spcBef>
                <a:spcPts val="0"/>
              </a:spcBef>
              <a:spcAft>
                <a:spcPts val="0"/>
              </a:spcAft>
              <a:buSzPts val="1800"/>
              <a:buFont typeface="Open Sans"/>
              <a:buChar char="●"/>
            </a:pPr>
            <a:r>
              <a:rPr lang="en" sz="1800"/>
              <a:t>Community and peer supports</a:t>
            </a:r>
            <a:endParaRPr sz="1800"/>
          </a:p>
        </p:txBody>
      </p:sp>
      <p:pic>
        <p:nvPicPr>
          <p:cNvPr descr="AIM, ALLIANCE FOR INNOVATION ON MATERNAL HEALTH logo." id="341" name="Google Shape;341;p13"/>
          <p:cNvPicPr preferRelativeResize="0"/>
          <p:nvPr/>
        </p:nvPicPr>
        <p:blipFill rotWithShape="1">
          <a:blip r:embed="rId3">
            <a:alphaModFix/>
          </a:blip>
          <a:srcRect b="0" l="0" r="0" t="0"/>
          <a:stretch/>
        </p:blipFill>
        <p:spPr>
          <a:xfrm>
            <a:off x="7546253" y="4280825"/>
            <a:ext cx="1297375" cy="690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14"/>
          <p:cNvSpPr txBox="1"/>
          <p:nvPr>
            <p:ph type="title"/>
          </p:nvPr>
        </p:nvSpPr>
        <p:spPr>
          <a:xfrm>
            <a:off x="457200" y="283374"/>
            <a:ext cx="8220000" cy="9993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sz="2900"/>
              <a:t>Patient-Centered, Evidence-Based Response (2 of 2)</a:t>
            </a:r>
            <a:endParaRPr/>
          </a:p>
        </p:txBody>
      </p:sp>
      <p:sp>
        <p:nvSpPr>
          <p:cNvPr id="347" name="Google Shape;347;p14"/>
          <p:cNvSpPr/>
          <p:nvPr/>
        </p:nvSpPr>
        <p:spPr>
          <a:xfrm>
            <a:off x="457200" y="1531100"/>
            <a:ext cx="6241200" cy="1945800"/>
          </a:xfrm>
          <a:prstGeom prst="rect">
            <a:avLst/>
          </a:prstGeom>
          <a:solidFill>
            <a:srgbClr val="F8F3F8"/>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1200"/>
              </a:spcBef>
              <a:spcAft>
                <a:spcPts val="120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14"/>
          <p:cNvSpPr txBox="1"/>
          <p:nvPr>
            <p:ph idx="1" type="body"/>
          </p:nvPr>
        </p:nvSpPr>
        <p:spPr>
          <a:xfrm>
            <a:off x="554875" y="1469600"/>
            <a:ext cx="6307244" cy="1945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rgbClr val="000000"/>
              </a:buClr>
              <a:buSzPts val="1800"/>
              <a:buFont typeface="Arial"/>
              <a:buNone/>
            </a:pPr>
            <a:r>
              <a:rPr b="1" i="0" lang="en" sz="1800" u="none" cap="none" strike="noStrike">
                <a:solidFill>
                  <a:srgbClr val="000000"/>
                </a:solidFill>
                <a:latin typeface="Arial"/>
                <a:ea typeface="Arial"/>
                <a:cs typeface="Arial"/>
                <a:sym typeface="Arial"/>
              </a:rPr>
              <a:t>Implementation in practice</a:t>
            </a:r>
            <a:endParaRPr b="1" i="0" sz="1800" u="none" cap="none" strike="noStrike">
              <a:solidFill>
                <a:srgbClr val="000000"/>
              </a:solidFill>
              <a:latin typeface="Arial"/>
              <a:ea typeface="Arial"/>
              <a:cs typeface="Arial"/>
              <a:sym typeface="Arial"/>
            </a:endParaRPr>
          </a:p>
          <a:p>
            <a:pPr indent="-342900" lvl="0" marL="457200" marR="0" rtl="0" algn="l">
              <a:lnSpc>
                <a:spcPct val="115000"/>
              </a:lnSpc>
              <a:spcBef>
                <a:spcPts val="1200"/>
              </a:spcBef>
              <a:spcAft>
                <a:spcPts val="0"/>
              </a:spcAft>
              <a:buClr>
                <a:srgbClr val="000000"/>
              </a:buClr>
              <a:buSzPts val="1800"/>
              <a:buFont typeface="Open Sans"/>
              <a:buChar char="●"/>
            </a:pPr>
            <a:r>
              <a:rPr b="0" i="0" lang="en" sz="1800" u="none" cap="none" strike="noStrike">
                <a:solidFill>
                  <a:srgbClr val="000000"/>
                </a:solidFill>
                <a:latin typeface="Arial"/>
                <a:ea typeface="Arial"/>
                <a:cs typeface="Arial"/>
                <a:sym typeface="Arial"/>
              </a:rPr>
              <a:t>Standardized assessment and treatment pathways</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Open Sans"/>
              <a:buChar char="●"/>
            </a:pPr>
            <a:r>
              <a:rPr b="0" i="0" lang="en" sz="1800" u="none" cap="none" strike="noStrike">
                <a:solidFill>
                  <a:srgbClr val="000000"/>
                </a:solidFill>
                <a:latin typeface="Arial"/>
                <a:ea typeface="Arial"/>
                <a:cs typeface="Arial"/>
                <a:sym typeface="Arial"/>
              </a:rPr>
              <a:t>Shared decision-making</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Open Sans"/>
              <a:buChar char="●"/>
            </a:pPr>
            <a:r>
              <a:rPr b="0" i="0" lang="en" sz="1800" u="none" cap="none" strike="noStrike">
                <a:solidFill>
                  <a:srgbClr val="000000"/>
                </a:solidFill>
                <a:latin typeface="Arial"/>
                <a:ea typeface="Arial"/>
                <a:cs typeface="Arial"/>
                <a:sym typeface="Arial"/>
              </a:rPr>
              <a:t>Current referral/resource list</a:t>
            </a:r>
            <a:endParaRPr b="0" i="0" sz="1800" u="none" cap="none" strike="noStrike">
              <a:solidFill>
                <a:srgbClr val="000000"/>
              </a:solidFill>
              <a:latin typeface="Arial"/>
              <a:ea typeface="Arial"/>
              <a:cs typeface="Arial"/>
              <a:sym typeface="Arial"/>
            </a:endParaRPr>
          </a:p>
          <a:p>
            <a:pPr indent="-342900" lvl="0" marL="457200" marR="0" rtl="0" algn="l">
              <a:lnSpc>
                <a:spcPct val="115000"/>
              </a:lnSpc>
              <a:spcBef>
                <a:spcPts val="0"/>
              </a:spcBef>
              <a:spcAft>
                <a:spcPts val="0"/>
              </a:spcAft>
              <a:buClr>
                <a:srgbClr val="000000"/>
              </a:buClr>
              <a:buSzPts val="1800"/>
              <a:buFont typeface="Open Sans"/>
              <a:buChar char="●"/>
            </a:pPr>
            <a:r>
              <a:rPr b="0" i="0" lang="en" sz="1800" u="none" cap="none" strike="noStrike">
                <a:solidFill>
                  <a:srgbClr val="000000"/>
                </a:solidFill>
                <a:latin typeface="Arial"/>
                <a:ea typeface="Arial"/>
                <a:cs typeface="Arial"/>
                <a:sym typeface="Arial"/>
              </a:rPr>
              <a:t>Telehealth when appropriate</a:t>
            </a:r>
            <a:endParaRPr b="0" i="0" sz="2300" u="none" cap="none" strike="noStrike">
              <a:solidFill>
                <a:srgbClr val="000000"/>
              </a:solidFill>
              <a:latin typeface="Arial"/>
              <a:ea typeface="Arial"/>
              <a:cs typeface="Arial"/>
              <a:sym typeface="Arial"/>
            </a:endParaRPr>
          </a:p>
        </p:txBody>
      </p:sp>
      <p:pic>
        <p:nvPicPr>
          <p:cNvPr descr="AIM, ALLIANCE FOR INNOVATION ON MATERNAL HEALTH logo." id="349" name="Google Shape;349;p14"/>
          <p:cNvPicPr preferRelativeResize="0"/>
          <p:nvPr/>
        </p:nvPicPr>
        <p:blipFill rotWithShape="1">
          <a:blip r:embed="rId3">
            <a:alphaModFix/>
          </a:blip>
          <a:srcRect b="0" l="0" r="0" t="0"/>
          <a:stretch/>
        </p:blipFill>
        <p:spPr>
          <a:xfrm>
            <a:off x="7546253" y="4280825"/>
            <a:ext cx="1297375" cy="690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15"/>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Standardize the Safety Response</a:t>
            </a:r>
            <a:endParaRPr/>
          </a:p>
        </p:txBody>
      </p:sp>
      <p:sp>
        <p:nvSpPr>
          <p:cNvPr id="355" name="Google Shape;355;p15"/>
          <p:cNvSpPr/>
          <p:nvPr/>
        </p:nvSpPr>
        <p:spPr>
          <a:xfrm>
            <a:off x="489100" y="1727200"/>
            <a:ext cx="6241200" cy="1969477"/>
          </a:xfrm>
          <a:prstGeom prst="rect">
            <a:avLst/>
          </a:prstGeom>
          <a:solidFill>
            <a:srgbClr val="F8F3F8"/>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1200"/>
              </a:spcBef>
              <a:spcAft>
                <a:spcPts val="120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15"/>
          <p:cNvSpPr txBox="1"/>
          <p:nvPr>
            <p:ph idx="1" type="body"/>
          </p:nvPr>
        </p:nvSpPr>
        <p:spPr>
          <a:xfrm>
            <a:off x="489100" y="1138200"/>
            <a:ext cx="8220000" cy="3003954"/>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When Immediate Action Is Needed: Suicidal ideation | Risk of harm | Psychosis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Implementation in practice</a:t>
            </a:r>
            <a:endParaRPr b="1" i="0" sz="1400" u="none" cap="none" strike="noStrike">
              <a:solidFill>
                <a:srgbClr val="000000"/>
              </a:solidFill>
              <a:latin typeface="Arial"/>
              <a:ea typeface="Arial"/>
              <a:cs typeface="Arial"/>
              <a:sym typeface="Arial"/>
            </a:endParaRPr>
          </a:p>
          <a:p>
            <a:pPr indent="-330200" lvl="0" marL="457200" marR="0" rtl="0" algn="l">
              <a:lnSpc>
                <a:spcPct val="115000"/>
              </a:lnSpc>
              <a:spcBef>
                <a:spcPts val="1200"/>
              </a:spcBef>
              <a:spcAft>
                <a:spcPts val="0"/>
              </a:spcAft>
              <a:buClr>
                <a:srgbClr val="000000"/>
              </a:buClr>
              <a:buSzPts val="1600"/>
              <a:buFont typeface="Open Sans"/>
              <a:buChar char="●"/>
            </a:pPr>
            <a:r>
              <a:rPr b="0" i="0" lang="en" sz="1400" u="none" cap="none" strike="noStrike">
                <a:solidFill>
                  <a:srgbClr val="000000"/>
                </a:solidFill>
                <a:latin typeface="Arial"/>
                <a:ea typeface="Arial"/>
                <a:cs typeface="Arial"/>
                <a:sym typeface="Arial"/>
              </a:rPr>
              <a:t>Standardized suicide risk assessment</a:t>
            </a:r>
            <a:endParaRPr b="0" i="0" sz="1400" u="none" cap="none" strike="noStrike">
              <a:solidFill>
                <a:srgbClr val="000000"/>
              </a:solidFill>
              <a:latin typeface="Arial"/>
              <a:ea typeface="Arial"/>
              <a:cs typeface="Arial"/>
              <a:sym typeface="Arial"/>
            </a:endParaRPr>
          </a:p>
          <a:p>
            <a:pPr indent="-330200" lvl="0" marL="457200" marR="0" rtl="0" algn="l">
              <a:lnSpc>
                <a:spcPct val="115000"/>
              </a:lnSpc>
              <a:spcBef>
                <a:spcPts val="0"/>
              </a:spcBef>
              <a:spcAft>
                <a:spcPts val="0"/>
              </a:spcAft>
              <a:buClr>
                <a:srgbClr val="000000"/>
              </a:buClr>
              <a:buSzPts val="1600"/>
              <a:buFont typeface="Open Sans"/>
              <a:buChar char="●"/>
            </a:pPr>
            <a:r>
              <a:rPr b="0" i="0" lang="en" sz="1400" u="none" cap="none" strike="noStrike">
                <a:solidFill>
                  <a:srgbClr val="000000"/>
                </a:solidFill>
                <a:latin typeface="Arial"/>
                <a:ea typeface="Arial"/>
                <a:cs typeface="Arial"/>
                <a:sym typeface="Arial"/>
              </a:rPr>
              <a:t>Clear escalation criteria</a:t>
            </a:r>
            <a:endParaRPr b="0" i="0" sz="1400" u="none" cap="none" strike="noStrike">
              <a:solidFill>
                <a:srgbClr val="000000"/>
              </a:solidFill>
              <a:latin typeface="Arial"/>
              <a:ea typeface="Arial"/>
              <a:cs typeface="Arial"/>
              <a:sym typeface="Arial"/>
            </a:endParaRPr>
          </a:p>
          <a:p>
            <a:pPr indent="-330200" lvl="0" marL="457200" marR="0" rtl="0" algn="l">
              <a:lnSpc>
                <a:spcPct val="115000"/>
              </a:lnSpc>
              <a:spcBef>
                <a:spcPts val="0"/>
              </a:spcBef>
              <a:spcAft>
                <a:spcPts val="0"/>
              </a:spcAft>
              <a:buClr>
                <a:srgbClr val="000000"/>
              </a:buClr>
              <a:buSzPts val="1600"/>
              <a:buFont typeface="Open Sans"/>
              <a:buChar char="●"/>
            </a:pPr>
            <a:r>
              <a:rPr b="0" i="0" lang="en" sz="1400" u="none" cap="none" strike="noStrike">
                <a:solidFill>
                  <a:srgbClr val="000000"/>
                </a:solidFill>
                <a:latin typeface="Arial"/>
                <a:ea typeface="Arial"/>
                <a:cs typeface="Arial"/>
                <a:sym typeface="Arial"/>
              </a:rPr>
              <a:t>Defined roles and responsibilities</a:t>
            </a:r>
            <a:endParaRPr b="0" i="0" sz="1400" u="none" cap="none" strike="noStrike">
              <a:solidFill>
                <a:srgbClr val="000000"/>
              </a:solidFill>
              <a:latin typeface="Arial"/>
              <a:ea typeface="Arial"/>
              <a:cs typeface="Arial"/>
              <a:sym typeface="Arial"/>
            </a:endParaRPr>
          </a:p>
          <a:p>
            <a:pPr indent="-330200" lvl="0" marL="457200" marR="0" rtl="0" algn="l">
              <a:lnSpc>
                <a:spcPct val="115000"/>
              </a:lnSpc>
              <a:spcBef>
                <a:spcPts val="0"/>
              </a:spcBef>
              <a:spcAft>
                <a:spcPts val="0"/>
              </a:spcAft>
              <a:buClr>
                <a:srgbClr val="000000"/>
              </a:buClr>
              <a:buSzPts val="1600"/>
              <a:buFont typeface="Open Sans"/>
              <a:buChar char="●"/>
            </a:pPr>
            <a:r>
              <a:rPr b="0" i="0" lang="en" sz="1400" u="none" cap="none" strike="noStrike">
                <a:solidFill>
                  <a:srgbClr val="000000"/>
                </a:solidFill>
                <a:latin typeface="Arial"/>
                <a:ea typeface="Arial"/>
                <a:cs typeface="Arial"/>
                <a:sym typeface="Arial"/>
              </a:rPr>
              <a:t>Crisis and emergency pathways</a:t>
            </a:r>
            <a:endParaRPr b="0" i="0" sz="1400" u="none" cap="none" strike="noStrike">
              <a:solidFill>
                <a:srgbClr val="000000"/>
              </a:solidFill>
              <a:latin typeface="Arial"/>
              <a:ea typeface="Arial"/>
              <a:cs typeface="Arial"/>
              <a:sym typeface="Arial"/>
            </a:endParaRPr>
          </a:p>
          <a:p>
            <a:pPr indent="-330200" lvl="0" marL="457200" marR="0" rtl="0" algn="l">
              <a:lnSpc>
                <a:spcPct val="115000"/>
              </a:lnSpc>
              <a:spcBef>
                <a:spcPts val="0"/>
              </a:spcBef>
              <a:spcAft>
                <a:spcPts val="0"/>
              </a:spcAft>
              <a:buClr>
                <a:srgbClr val="000000"/>
              </a:buClr>
              <a:buSzPts val="1600"/>
              <a:buFont typeface="Open Sans"/>
              <a:buChar char="●"/>
            </a:pPr>
            <a:r>
              <a:rPr b="0" i="0" lang="en" sz="1400" u="none" cap="none" strike="noStrike">
                <a:solidFill>
                  <a:srgbClr val="000000"/>
                </a:solidFill>
                <a:latin typeface="Arial"/>
                <a:ea typeface="Arial"/>
                <a:cs typeface="Arial"/>
                <a:sym typeface="Arial"/>
              </a:rPr>
              <a:t>Safety planning and follow-up</a:t>
            </a:r>
            <a:endParaRPr b="0" i="0" sz="1400" u="none" cap="none" strike="noStrike">
              <a:solidFill>
                <a:srgbClr val="000000"/>
              </a:solidFill>
              <a:latin typeface="Arial"/>
              <a:ea typeface="Arial"/>
              <a:cs typeface="Arial"/>
              <a:sym typeface="Arial"/>
            </a:endParaRPr>
          </a:p>
          <a:p>
            <a:pPr indent="-330200" lvl="0" marL="457200" marR="0" rtl="0" algn="l">
              <a:lnSpc>
                <a:spcPct val="115000"/>
              </a:lnSpc>
              <a:spcBef>
                <a:spcPts val="0"/>
              </a:spcBef>
              <a:spcAft>
                <a:spcPts val="0"/>
              </a:spcAft>
              <a:buClr>
                <a:srgbClr val="000000"/>
              </a:buClr>
              <a:buSzPts val="1600"/>
              <a:buFont typeface="Open Sans"/>
              <a:buChar char="●"/>
            </a:pPr>
            <a:r>
              <a:rPr b="0" i="0" lang="en" sz="1400" u="none" cap="none" strike="noStrike">
                <a:solidFill>
                  <a:srgbClr val="000000"/>
                </a:solidFill>
                <a:latin typeface="Arial"/>
                <a:ea typeface="Arial"/>
                <a:cs typeface="Arial"/>
                <a:sym typeface="Arial"/>
              </a:rPr>
              <a:t>Staff training and simulation</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High-risk findings should trigger a reliable, standardized response—not an improvised one.</a:t>
            </a:r>
            <a:endParaRPr b="0" i="0" sz="1400" u="none" cap="none" strike="noStrike">
              <a:solidFill>
                <a:srgbClr val="000000"/>
              </a:solidFill>
              <a:latin typeface="Arial"/>
              <a:ea typeface="Arial"/>
              <a:cs typeface="Arial"/>
              <a:sym typeface="Arial"/>
            </a:endParaRPr>
          </a:p>
        </p:txBody>
      </p:sp>
      <p:pic>
        <p:nvPicPr>
          <p:cNvPr descr="AIM, ALLIANCE FOR INNOVATION ON MATERNAL HEALTH logo." id="357" name="Google Shape;357;p15"/>
          <p:cNvPicPr preferRelativeResize="0"/>
          <p:nvPr/>
        </p:nvPicPr>
        <p:blipFill rotWithShape="1">
          <a:blip r:embed="rId3">
            <a:alphaModFix/>
          </a:blip>
          <a:srcRect b="0" l="0" r="0" t="0"/>
          <a:stretch/>
        </p:blipFill>
        <p:spPr>
          <a:xfrm>
            <a:off x="7546253" y="4280825"/>
            <a:ext cx="1297375" cy="690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16"/>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Connection to Care</a:t>
            </a:r>
            <a:endParaRPr/>
          </a:p>
        </p:txBody>
      </p:sp>
      <p:sp>
        <p:nvSpPr>
          <p:cNvPr id="363" name="Google Shape;363;p16"/>
          <p:cNvSpPr/>
          <p:nvPr/>
        </p:nvSpPr>
        <p:spPr>
          <a:xfrm>
            <a:off x="395800" y="1837450"/>
            <a:ext cx="5711100" cy="2101011"/>
          </a:xfrm>
          <a:prstGeom prst="rect">
            <a:avLst/>
          </a:prstGeom>
          <a:solidFill>
            <a:srgbClr val="F8F3F8"/>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1200"/>
              </a:spcBef>
              <a:spcAft>
                <a:spcPts val="120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16"/>
          <p:cNvSpPr txBox="1"/>
          <p:nvPr>
            <p:ph idx="1" type="body"/>
          </p:nvPr>
        </p:nvSpPr>
        <p:spPr>
          <a:xfrm>
            <a:off x="395800" y="1193849"/>
            <a:ext cx="8220000" cy="3666275"/>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0D0D0D"/>
                </a:solidFill>
                <a:highlight>
                  <a:srgbClr val="FCFCFC"/>
                </a:highlight>
                <a:latin typeface="Arial"/>
                <a:ea typeface="Arial"/>
                <a:cs typeface="Arial"/>
                <a:sym typeface="Arial"/>
              </a:rPr>
              <a:t>Coordinate Treatment and Follow-Up Across OB/Midwifery, Mental Health, Primary Care, and Community Partners</a:t>
            </a: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Implementation in practice</a:t>
            </a:r>
            <a:endParaRPr b="1" i="0" sz="1400" u="none" cap="none" strike="noStrike">
              <a:solidFill>
                <a:srgbClr val="000000"/>
              </a:solidFill>
              <a:latin typeface="Arial"/>
              <a:ea typeface="Arial"/>
              <a:cs typeface="Arial"/>
              <a:sym typeface="Arial"/>
            </a:endParaRPr>
          </a:p>
          <a:p>
            <a:pPr indent="-330200" lvl="0" marL="457200" marR="0" rtl="0" algn="l">
              <a:lnSpc>
                <a:spcPct val="115000"/>
              </a:lnSpc>
              <a:spcBef>
                <a:spcPts val="1200"/>
              </a:spcBef>
              <a:spcAft>
                <a:spcPts val="0"/>
              </a:spcAft>
              <a:buClr>
                <a:srgbClr val="000000"/>
              </a:buClr>
              <a:buSzPts val="1600"/>
              <a:buFont typeface="Open Sans"/>
              <a:buChar char="●"/>
            </a:pPr>
            <a:r>
              <a:rPr b="0" i="0" lang="en" sz="1400" u="none" cap="none" strike="noStrike">
                <a:solidFill>
                  <a:srgbClr val="000000"/>
                </a:solidFill>
                <a:latin typeface="Arial"/>
                <a:ea typeface="Arial"/>
                <a:cs typeface="Arial"/>
                <a:sym typeface="Arial"/>
              </a:rPr>
              <a:t>Warm handoffs</a:t>
            </a:r>
            <a:endParaRPr b="0" i="0" sz="1400" u="none" cap="none" strike="noStrike">
              <a:solidFill>
                <a:srgbClr val="000000"/>
              </a:solidFill>
              <a:latin typeface="Arial"/>
              <a:ea typeface="Arial"/>
              <a:cs typeface="Arial"/>
              <a:sym typeface="Arial"/>
            </a:endParaRPr>
          </a:p>
          <a:p>
            <a:pPr indent="-330200" lvl="0" marL="457200" marR="0" rtl="0" algn="l">
              <a:lnSpc>
                <a:spcPct val="115000"/>
              </a:lnSpc>
              <a:spcBef>
                <a:spcPts val="0"/>
              </a:spcBef>
              <a:spcAft>
                <a:spcPts val="0"/>
              </a:spcAft>
              <a:buClr>
                <a:srgbClr val="000000"/>
              </a:buClr>
              <a:buSzPts val="1600"/>
              <a:buFont typeface="Open Sans"/>
              <a:buChar char="●"/>
            </a:pPr>
            <a:r>
              <a:rPr b="0" i="0" lang="en" sz="1400" u="none" cap="none" strike="noStrike">
                <a:solidFill>
                  <a:srgbClr val="000000"/>
                </a:solidFill>
                <a:latin typeface="Arial"/>
                <a:ea typeface="Arial"/>
                <a:cs typeface="Arial"/>
                <a:sym typeface="Arial"/>
              </a:rPr>
              <a:t>Closed-loop referrals</a:t>
            </a:r>
            <a:endParaRPr b="0" i="0" sz="1400" u="none" cap="none" strike="noStrike">
              <a:solidFill>
                <a:srgbClr val="000000"/>
              </a:solidFill>
              <a:latin typeface="Arial"/>
              <a:ea typeface="Arial"/>
              <a:cs typeface="Arial"/>
              <a:sym typeface="Arial"/>
            </a:endParaRPr>
          </a:p>
          <a:p>
            <a:pPr indent="-330200" lvl="0" marL="457200" marR="0" rtl="0" algn="l">
              <a:lnSpc>
                <a:spcPct val="115000"/>
              </a:lnSpc>
              <a:spcBef>
                <a:spcPts val="0"/>
              </a:spcBef>
              <a:spcAft>
                <a:spcPts val="0"/>
              </a:spcAft>
              <a:buClr>
                <a:srgbClr val="000000"/>
              </a:buClr>
              <a:buSzPts val="1600"/>
              <a:buFont typeface="Open Sans"/>
              <a:buChar char="●"/>
            </a:pPr>
            <a:r>
              <a:rPr b="0" i="0" lang="en" sz="1400" u="none" cap="none" strike="noStrike">
                <a:solidFill>
                  <a:srgbClr val="000000"/>
                </a:solidFill>
                <a:latin typeface="Arial"/>
                <a:ea typeface="Arial"/>
                <a:cs typeface="Arial"/>
                <a:sym typeface="Arial"/>
              </a:rPr>
              <a:t>Provider-to-provider communication</a:t>
            </a:r>
            <a:endParaRPr b="0" i="0" sz="1400" u="none" cap="none" strike="noStrike">
              <a:solidFill>
                <a:srgbClr val="000000"/>
              </a:solidFill>
              <a:latin typeface="Arial"/>
              <a:ea typeface="Arial"/>
              <a:cs typeface="Arial"/>
              <a:sym typeface="Arial"/>
            </a:endParaRPr>
          </a:p>
          <a:p>
            <a:pPr indent="-330200" lvl="0" marL="457200" marR="0" rtl="0" algn="l">
              <a:lnSpc>
                <a:spcPct val="115000"/>
              </a:lnSpc>
              <a:spcBef>
                <a:spcPts val="0"/>
              </a:spcBef>
              <a:spcAft>
                <a:spcPts val="0"/>
              </a:spcAft>
              <a:buClr>
                <a:srgbClr val="000000"/>
              </a:buClr>
              <a:buSzPts val="1600"/>
              <a:buFont typeface="Open Sans"/>
              <a:buChar char="●"/>
            </a:pPr>
            <a:r>
              <a:rPr b="0" i="0" lang="en" sz="1400" u="none" cap="none" strike="noStrike">
                <a:solidFill>
                  <a:srgbClr val="000000"/>
                </a:solidFill>
                <a:latin typeface="Arial"/>
                <a:ea typeface="Arial"/>
                <a:cs typeface="Arial"/>
                <a:sym typeface="Arial"/>
              </a:rPr>
              <a:t>Telepsychiatry consultation</a:t>
            </a:r>
            <a:endParaRPr b="0" i="0" sz="1400" u="none" cap="none" strike="noStrike">
              <a:solidFill>
                <a:srgbClr val="000000"/>
              </a:solidFill>
              <a:latin typeface="Arial"/>
              <a:ea typeface="Arial"/>
              <a:cs typeface="Arial"/>
              <a:sym typeface="Arial"/>
            </a:endParaRPr>
          </a:p>
          <a:p>
            <a:pPr indent="-330200" lvl="0" marL="457200" marR="0" rtl="0" algn="l">
              <a:lnSpc>
                <a:spcPct val="115000"/>
              </a:lnSpc>
              <a:spcBef>
                <a:spcPts val="0"/>
              </a:spcBef>
              <a:spcAft>
                <a:spcPts val="0"/>
              </a:spcAft>
              <a:buClr>
                <a:srgbClr val="000000"/>
              </a:buClr>
              <a:buSzPts val="1600"/>
              <a:buFont typeface="Open Sans"/>
              <a:buChar char="●"/>
            </a:pPr>
            <a:r>
              <a:rPr b="0" i="0" lang="en" sz="1400" u="none" cap="none" strike="noStrike">
                <a:solidFill>
                  <a:srgbClr val="000000"/>
                </a:solidFill>
                <a:latin typeface="Arial"/>
                <a:ea typeface="Arial"/>
                <a:cs typeface="Arial"/>
                <a:sym typeface="Arial"/>
              </a:rPr>
              <a:t>Assigned responsibility for follow-up</a:t>
            </a:r>
            <a:endParaRPr b="0" i="0" sz="1400" u="none" cap="none" strike="noStrike">
              <a:solidFill>
                <a:srgbClr val="000000"/>
              </a:solidFill>
              <a:latin typeface="Arial"/>
              <a:ea typeface="Arial"/>
              <a:cs typeface="Arial"/>
              <a:sym typeface="Arial"/>
            </a:endParaRPr>
          </a:p>
          <a:p>
            <a:pPr indent="-330200" lvl="0" marL="457200" marR="0" rtl="0" algn="l">
              <a:lnSpc>
                <a:spcPct val="115000"/>
              </a:lnSpc>
              <a:spcBef>
                <a:spcPts val="0"/>
              </a:spcBef>
              <a:spcAft>
                <a:spcPts val="0"/>
              </a:spcAft>
              <a:buClr>
                <a:srgbClr val="000000"/>
              </a:buClr>
              <a:buSzPts val="1600"/>
              <a:buFont typeface="Open Sans"/>
              <a:buChar char="●"/>
            </a:pPr>
            <a:r>
              <a:rPr b="0" i="0" lang="en" sz="1400" u="none" cap="none" strike="noStrike">
                <a:solidFill>
                  <a:srgbClr val="000000"/>
                </a:solidFill>
                <a:latin typeface="Arial"/>
                <a:ea typeface="Arial"/>
                <a:cs typeface="Arial"/>
                <a:sym typeface="Arial"/>
              </a:rPr>
              <a:t>Reassessment of symptoms and treatment response</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Ask: Did the patient actually connect with care?</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A referral is a process step. Connection to appropriate care is the goal.</a:t>
            </a:r>
            <a:endParaRPr b="0" i="0" sz="1400" u="none" cap="none" strike="noStrike">
              <a:solidFill>
                <a:srgbClr val="000000"/>
              </a:solidFill>
              <a:latin typeface="Arial"/>
              <a:ea typeface="Arial"/>
              <a:cs typeface="Arial"/>
              <a:sym typeface="Arial"/>
            </a:endParaRPr>
          </a:p>
        </p:txBody>
      </p:sp>
      <p:pic>
        <p:nvPicPr>
          <p:cNvPr descr="An illustration of a healthcare professional wearing a coat, with a stethoscope around the neck. The person stands with one arm folded across the body and the other hand resting beneath the chin." id="365" name="Google Shape;365;p16"/>
          <p:cNvPicPr preferRelativeResize="0"/>
          <p:nvPr/>
        </p:nvPicPr>
        <p:blipFill rotWithShape="1">
          <a:blip r:embed="rId3">
            <a:alphaModFix/>
          </a:blip>
          <a:srcRect b="0" l="0" r="0" t="0"/>
          <a:stretch/>
        </p:blipFill>
        <p:spPr>
          <a:xfrm>
            <a:off x="6831749" y="1752062"/>
            <a:ext cx="1947375" cy="2214974"/>
          </a:xfrm>
          <a:prstGeom prst="rect">
            <a:avLst/>
          </a:prstGeom>
          <a:noFill/>
          <a:ln>
            <a:noFill/>
          </a:ln>
        </p:spPr>
      </p:pic>
      <p:pic>
        <p:nvPicPr>
          <p:cNvPr descr="AIM, ALLIANCE FOR INNOVATION ON MATERNAL HEALTH logo." id="366" name="Google Shape;366;p16"/>
          <p:cNvPicPr preferRelativeResize="0"/>
          <p:nvPr/>
        </p:nvPicPr>
        <p:blipFill rotWithShape="1">
          <a:blip r:embed="rId4">
            <a:alphaModFix/>
          </a:blip>
          <a:srcRect b="0" l="0" r="0" t="0"/>
          <a:stretch/>
        </p:blipFill>
        <p:spPr>
          <a:xfrm>
            <a:off x="7546253" y="4280825"/>
            <a:ext cx="1297375" cy="690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17"/>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Use PMHC Data to Drive Improvement</a:t>
            </a:r>
            <a:endParaRPr/>
          </a:p>
        </p:txBody>
      </p:sp>
      <p:sp>
        <p:nvSpPr>
          <p:cNvPr id="372" name="Google Shape;372;p17"/>
          <p:cNvSpPr txBox="1"/>
          <p:nvPr>
            <p:ph idx="1" type="body"/>
          </p:nvPr>
        </p:nvSpPr>
        <p:spPr>
          <a:xfrm>
            <a:off x="457200" y="973975"/>
            <a:ext cx="8220000" cy="42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Use PMHC data to understand where the system is working—and where changes are needed. </a:t>
            </a:r>
            <a:endParaRPr b="0" i="0" sz="1400" u="none" cap="none" strike="noStrike">
              <a:solidFill>
                <a:srgbClr val="000000"/>
              </a:solidFill>
              <a:latin typeface="Arial"/>
              <a:ea typeface="Arial"/>
              <a:cs typeface="Arial"/>
              <a:sym typeface="Arial"/>
            </a:endParaRPr>
          </a:p>
        </p:txBody>
      </p:sp>
      <p:graphicFrame>
        <p:nvGraphicFramePr>
          <p:cNvPr descr="A three-column table with the columns Measure, Analyze, and Use. The Measure column lists: PMHC prevalence: How often are PMHCs identified among people during the birth admission?, SMM among people with PMHC: How often does SMM occur among those with a PMHC diagnosis?, Disaggregate: Examine findings by demographics and payor, QI measures: Track relevant process and structure measures to understand implementation. The Analyze column lists Trends over time, Variation across facilities, Gaps in implementation and care, Differences across patient populations. The Use column lists: Identify opportunities for improvement, Target QI interventions, Monitor whether changes are working, Sustain and spread effective practices." id="373" name="Google Shape;373;p17"/>
          <p:cNvGraphicFramePr/>
          <p:nvPr/>
        </p:nvGraphicFramePr>
        <p:xfrm>
          <a:off x="282750" y="1402675"/>
          <a:ext cx="3000000" cy="3000000"/>
        </p:xfrm>
        <a:graphic>
          <a:graphicData uri="http://schemas.openxmlformats.org/drawingml/2006/table">
            <a:tbl>
              <a:tblPr firstRow="1">
                <a:noFill/>
                <a:tableStyleId>{F4A28F93-2A86-4983-A202-36A102B09C1A}</a:tableStyleId>
              </a:tblPr>
              <a:tblGrid>
                <a:gridCol w="2921850"/>
                <a:gridCol w="2828325"/>
                <a:gridCol w="2828325"/>
              </a:tblGrid>
              <a:tr h="360475">
                <a:tc>
                  <a:txBody>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solidFill>
                            <a:schemeClr val="lt1"/>
                          </a:solidFill>
                          <a:latin typeface="Open Sans"/>
                          <a:ea typeface="Open Sans"/>
                          <a:cs typeface="Open Sans"/>
                          <a:sym typeface="Open Sans"/>
                        </a:rPr>
                        <a:t>Measure</a:t>
                      </a:r>
                      <a:endParaRPr b="1" sz="1400" u="none" cap="none" strike="noStrike">
                        <a:solidFill>
                          <a:schemeClr val="lt1"/>
                        </a:solidFill>
                        <a:latin typeface="Open Sans"/>
                        <a:ea typeface="Open Sans"/>
                        <a:cs typeface="Open Sans"/>
                        <a:sym typeface="Open Sans"/>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accent2"/>
                    </a:solidFill>
                  </a:tcPr>
                </a:tc>
                <a:tc>
                  <a:txBody>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solidFill>
                            <a:schemeClr val="lt1"/>
                          </a:solidFill>
                          <a:latin typeface="Open Sans"/>
                          <a:ea typeface="Open Sans"/>
                          <a:cs typeface="Open Sans"/>
                          <a:sym typeface="Open Sans"/>
                        </a:rPr>
                        <a:t>Analyze</a:t>
                      </a:r>
                      <a:endParaRPr b="1" sz="1400" u="none" cap="none" strike="noStrike">
                        <a:solidFill>
                          <a:schemeClr val="lt1"/>
                        </a:solidFill>
                        <a:latin typeface="Open Sans"/>
                        <a:ea typeface="Open Sans"/>
                        <a:cs typeface="Open Sans"/>
                        <a:sym typeface="Open Sans"/>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accent2"/>
                    </a:solidFill>
                  </a:tcPr>
                </a:tc>
                <a:tc>
                  <a:txBody>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solidFill>
                            <a:schemeClr val="lt1"/>
                          </a:solidFill>
                          <a:latin typeface="Open Sans"/>
                          <a:ea typeface="Open Sans"/>
                          <a:cs typeface="Open Sans"/>
                          <a:sym typeface="Open Sans"/>
                        </a:rPr>
                        <a:t>Use</a:t>
                      </a:r>
                      <a:endParaRPr b="1" sz="1400" u="none" cap="none" strike="noStrike">
                        <a:solidFill>
                          <a:schemeClr val="lt1"/>
                        </a:solidFill>
                        <a:latin typeface="Open Sans"/>
                        <a:ea typeface="Open Sans"/>
                        <a:cs typeface="Open Sans"/>
                        <a:sym typeface="Open Sans"/>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accent2"/>
                    </a:solidFill>
                  </a:tcPr>
                </a:tc>
              </a:tr>
              <a:tr h="2945650">
                <a:tc>
                  <a:txBody>
                    <a:bodyPr/>
                    <a:lstStyle/>
                    <a:p>
                      <a:pPr indent="-304800" lvl="0" marL="457200" marR="0" rtl="0" algn="l">
                        <a:lnSpc>
                          <a:spcPct val="115000"/>
                        </a:lnSpc>
                        <a:spcBef>
                          <a:spcPts val="0"/>
                        </a:spcBef>
                        <a:spcAft>
                          <a:spcPts val="0"/>
                        </a:spcAft>
                        <a:buClr>
                          <a:srgbClr val="000000"/>
                        </a:buClr>
                        <a:buSzPts val="1200"/>
                        <a:buFont typeface="Arial"/>
                        <a:buChar char="●"/>
                      </a:pPr>
                      <a:r>
                        <a:rPr lang="en" sz="1200" u="none" cap="none" strike="noStrike">
                          <a:latin typeface="Open Sans"/>
                          <a:ea typeface="Open Sans"/>
                          <a:cs typeface="Open Sans"/>
                          <a:sym typeface="Open Sans"/>
                        </a:rPr>
                        <a:t>PMHC prevalence: How often are PMHCs identified among people during the birth admission?</a:t>
                      </a:r>
                      <a:endParaRPr sz="1200" u="none" cap="none" strike="noStrike">
                        <a:latin typeface="Open Sans"/>
                        <a:ea typeface="Open Sans"/>
                        <a:cs typeface="Open Sans"/>
                        <a:sym typeface="Open Sans"/>
                      </a:endParaRPr>
                    </a:p>
                    <a:p>
                      <a:pPr indent="-304800" lvl="0" marL="457200" marR="0" rtl="0" algn="l">
                        <a:lnSpc>
                          <a:spcPct val="115000"/>
                        </a:lnSpc>
                        <a:spcBef>
                          <a:spcPts val="0"/>
                        </a:spcBef>
                        <a:spcAft>
                          <a:spcPts val="0"/>
                        </a:spcAft>
                        <a:buClr>
                          <a:srgbClr val="000000"/>
                        </a:buClr>
                        <a:buSzPts val="1200"/>
                        <a:buFont typeface="Arial"/>
                        <a:buChar char="●"/>
                      </a:pPr>
                      <a:r>
                        <a:rPr lang="en" sz="1200" u="none" cap="none" strike="noStrike">
                          <a:latin typeface="Open Sans"/>
                          <a:ea typeface="Open Sans"/>
                          <a:cs typeface="Open Sans"/>
                          <a:sym typeface="Open Sans"/>
                        </a:rPr>
                        <a:t>SMM among people with PMHC: How often does SMM occur among those with a PMHC diagnosis?</a:t>
                      </a:r>
                      <a:endParaRPr sz="1200" u="none" cap="none" strike="noStrike">
                        <a:latin typeface="Open Sans"/>
                        <a:ea typeface="Open Sans"/>
                        <a:cs typeface="Open Sans"/>
                        <a:sym typeface="Open Sans"/>
                      </a:endParaRPr>
                    </a:p>
                    <a:p>
                      <a:pPr indent="-304800" lvl="0" marL="457200" marR="0" rtl="0" algn="l">
                        <a:lnSpc>
                          <a:spcPct val="115000"/>
                        </a:lnSpc>
                        <a:spcBef>
                          <a:spcPts val="0"/>
                        </a:spcBef>
                        <a:spcAft>
                          <a:spcPts val="0"/>
                        </a:spcAft>
                        <a:buClr>
                          <a:srgbClr val="000000"/>
                        </a:buClr>
                        <a:buSzPts val="1200"/>
                        <a:buFont typeface="Arial"/>
                        <a:buChar char="●"/>
                      </a:pPr>
                      <a:r>
                        <a:rPr lang="en" sz="1200" u="none" cap="none" strike="noStrike">
                          <a:latin typeface="Open Sans"/>
                          <a:ea typeface="Open Sans"/>
                          <a:cs typeface="Open Sans"/>
                          <a:sym typeface="Open Sans"/>
                        </a:rPr>
                        <a:t>Disaggregate: Examine findings by demographics and payor</a:t>
                      </a:r>
                      <a:endParaRPr sz="1200" u="none" cap="none" strike="noStrike">
                        <a:latin typeface="Open Sans"/>
                        <a:ea typeface="Open Sans"/>
                        <a:cs typeface="Open Sans"/>
                        <a:sym typeface="Open Sans"/>
                      </a:endParaRPr>
                    </a:p>
                    <a:p>
                      <a:pPr indent="-304800" lvl="0" marL="457200" marR="0" rtl="0" algn="l">
                        <a:lnSpc>
                          <a:spcPct val="115000"/>
                        </a:lnSpc>
                        <a:spcBef>
                          <a:spcPts val="0"/>
                        </a:spcBef>
                        <a:spcAft>
                          <a:spcPts val="0"/>
                        </a:spcAft>
                        <a:buClr>
                          <a:srgbClr val="000000"/>
                        </a:buClr>
                        <a:buSzPts val="1200"/>
                        <a:buFont typeface="Arial"/>
                        <a:buChar char="●"/>
                      </a:pPr>
                      <a:r>
                        <a:rPr lang="en" sz="1200" u="none" cap="none" strike="noStrike">
                          <a:latin typeface="Open Sans"/>
                          <a:ea typeface="Open Sans"/>
                          <a:cs typeface="Open Sans"/>
                          <a:sym typeface="Open Sans"/>
                        </a:rPr>
                        <a:t>QI measures: Track relevant process and structure measures to understand implementation</a:t>
                      </a:r>
                      <a:endParaRPr sz="1200" u="none" cap="none" strike="noStrike">
                        <a:latin typeface="Open Sans"/>
                        <a:ea typeface="Open Sans"/>
                        <a:cs typeface="Open Sans"/>
                        <a:sym typeface="Open Sans"/>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tcPr>
                </a:tc>
                <a:tc>
                  <a:txBody>
                    <a:bodyPr/>
                    <a:lstStyle/>
                    <a:p>
                      <a:pPr indent="-304800" lvl="0" marL="457200" marR="0" rtl="0" algn="l">
                        <a:lnSpc>
                          <a:spcPct val="115000"/>
                        </a:lnSpc>
                        <a:spcBef>
                          <a:spcPts val="0"/>
                        </a:spcBef>
                        <a:spcAft>
                          <a:spcPts val="0"/>
                        </a:spcAft>
                        <a:buClr>
                          <a:srgbClr val="000000"/>
                        </a:buClr>
                        <a:buSzPts val="1200"/>
                        <a:buFont typeface="Open Sans"/>
                        <a:buChar char="●"/>
                      </a:pPr>
                      <a:r>
                        <a:rPr lang="en" sz="1200" u="none" cap="none" strike="noStrike">
                          <a:latin typeface="Open Sans"/>
                          <a:ea typeface="Open Sans"/>
                          <a:cs typeface="Open Sans"/>
                          <a:sym typeface="Open Sans"/>
                        </a:rPr>
                        <a:t>Trends over time</a:t>
                      </a:r>
                      <a:endParaRPr sz="1200" u="none" cap="none" strike="noStrike">
                        <a:latin typeface="Open Sans"/>
                        <a:ea typeface="Open Sans"/>
                        <a:cs typeface="Open Sans"/>
                        <a:sym typeface="Open Sans"/>
                      </a:endParaRPr>
                    </a:p>
                    <a:p>
                      <a:pPr indent="-304800" lvl="0" marL="457200" marR="0" rtl="0" algn="l">
                        <a:lnSpc>
                          <a:spcPct val="115000"/>
                        </a:lnSpc>
                        <a:spcBef>
                          <a:spcPts val="0"/>
                        </a:spcBef>
                        <a:spcAft>
                          <a:spcPts val="0"/>
                        </a:spcAft>
                        <a:buClr>
                          <a:srgbClr val="000000"/>
                        </a:buClr>
                        <a:buSzPts val="1200"/>
                        <a:buFont typeface="Open Sans"/>
                        <a:buChar char="●"/>
                      </a:pPr>
                      <a:r>
                        <a:rPr lang="en" sz="1200" u="none" cap="none" strike="noStrike">
                          <a:latin typeface="Open Sans"/>
                          <a:ea typeface="Open Sans"/>
                          <a:cs typeface="Open Sans"/>
                          <a:sym typeface="Open Sans"/>
                        </a:rPr>
                        <a:t>Variation across facilities</a:t>
                      </a:r>
                      <a:endParaRPr sz="1200" u="none" cap="none" strike="noStrike">
                        <a:latin typeface="Open Sans"/>
                        <a:ea typeface="Open Sans"/>
                        <a:cs typeface="Open Sans"/>
                        <a:sym typeface="Open Sans"/>
                      </a:endParaRPr>
                    </a:p>
                    <a:p>
                      <a:pPr indent="-304800" lvl="0" marL="457200" marR="0" rtl="0" algn="l">
                        <a:lnSpc>
                          <a:spcPct val="115000"/>
                        </a:lnSpc>
                        <a:spcBef>
                          <a:spcPts val="0"/>
                        </a:spcBef>
                        <a:spcAft>
                          <a:spcPts val="0"/>
                        </a:spcAft>
                        <a:buClr>
                          <a:srgbClr val="000000"/>
                        </a:buClr>
                        <a:buSzPts val="1200"/>
                        <a:buFont typeface="Open Sans"/>
                        <a:buChar char="●"/>
                      </a:pPr>
                      <a:r>
                        <a:rPr lang="en" sz="1200" u="none" cap="none" strike="noStrike">
                          <a:latin typeface="Open Sans"/>
                          <a:ea typeface="Open Sans"/>
                          <a:cs typeface="Open Sans"/>
                          <a:sym typeface="Open Sans"/>
                        </a:rPr>
                        <a:t>Gaps in implementation and care</a:t>
                      </a:r>
                      <a:endParaRPr sz="1200" u="none" cap="none" strike="noStrike">
                        <a:latin typeface="Open Sans"/>
                        <a:ea typeface="Open Sans"/>
                        <a:cs typeface="Open Sans"/>
                        <a:sym typeface="Open Sans"/>
                      </a:endParaRPr>
                    </a:p>
                    <a:p>
                      <a:pPr indent="-304800" lvl="0" marL="457200" marR="0" rtl="0" algn="l">
                        <a:lnSpc>
                          <a:spcPct val="115000"/>
                        </a:lnSpc>
                        <a:spcBef>
                          <a:spcPts val="0"/>
                        </a:spcBef>
                        <a:spcAft>
                          <a:spcPts val="0"/>
                        </a:spcAft>
                        <a:buClr>
                          <a:srgbClr val="000000"/>
                        </a:buClr>
                        <a:buSzPts val="1200"/>
                        <a:buFont typeface="Open Sans"/>
                        <a:buChar char="●"/>
                      </a:pPr>
                      <a:r>
                        <a:rPr lang="en" sz="1200" u="none" cap="none" strike="noStrike">
                          <a:latin typeface="Open Sans"/>
                          <a:ea typeface="Open Sans"/>
                          <a:cs typeface="Open Sans"/>
                          <a:sym typeface="Open Sans"/>
                        </a:rPr>
                        <a:t>Differences across patient populations</a:t>
                      </a:r>
                      <a:endParaRPr sz="1200" u="none" cap="none" strike="noStrike">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200"/>
                        <a:buFont typeface="Arial"/>
                        <a:buNone/>
                      </a:pPr>
                      <a:r>
                        <a:t/>
                      </a:r>
                      <a:endParaRPr sz="1200" u="none" cap="none" strike="noStrike">
                        <a:latin typeface="Open Sans"/>
                        <a:ea typeface="Open Sans"/>
                        <a:cs typeface="Open Sans"/>
                        <a:sym typeface="Open Sans"/>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tcPr>
                </a:tc>
                <a:tc>
                  <a:txBody>
                    <a:bodyPr/>
                    <a:lstStyle/>
                    <a:p>
                      <a:pPr indent="-304800" lvl="0" marL="457200" marR="0" rtl="0" algn="l">
                        <a:lnSpc>
                          <a:spcPct val="115000"/>
                        </a:lnSpc>
                        <a:spcBef>
                          <a:spcPts val="0"/>
                        </a:spcBef>
                        <a:spcAft>
                          <a:spcPts val="0"/>
                        </a:spcAft>
                        <a:buClr>
                          <a:srgbClr val="000000"/>
                        </a:buClr>
                        <a:buSzPts val="1200"/>
                        <a:buFont typeface="Open Sans"/>
                        <a:buChar char="●"/>
                      </a:pPr>
                      <a:r>
                        <a:rPr lang="en" sz="1200" u="none" cap="none" strike="noStrike">
                          <a:latin typeface="Open Sans"/>
                          <a:ea typeface="Open Sans"/>
                          <a:cs typeface="Open Sans"/>
                          <a:sym typeface="Open Sans"/>
                        </a:rPr>
                        <a:t>Identify opportunities for improvement</a:t>
                      </a:r>
                      <a:endParaRPr sz="1200" u="none" cap="none" strike="noStrike">
                        <a:latin typeface="Open Sans"/>
                        <a:ea typeface="Open Sans"/>
                        <a:cs typeface="Open Sans"/>
                        <a:sym typeface="Open Sans"/>
                      </a:endParaRPr>
                    </a:p>
                    <a:p>
                      <a:pPr indent="-304800" lvl="0" marL="457200" marR="0" rtl="0" algn="l">
                        <a:lnSpc>
                          <a:spcPct val="115000"/>
                        </a:lnSpc>
                        <a:spcBef>
                          <a:spcPts val="0"/>
                        </a:spcBef>
                        <a:spcAft>
                          <a:spcPts val="0"/>
                        </a:spcAft>
                        <a:buClr>
                          <a:srgbClr val="000000"/>
                        </a:buClr>
                        <a:buSzPts val="1200"/>
                        <a:buFont typeface="Open Sans"/>
                        <a:buChar char="●"/>
                      </a:pPr>
                      <a:r>
                        <a:rPr lang="en" sz="1200" u="none" cap="none" strike="noStrike">
                          <a:latin typeface="Open Sans"/>
                          <a:ea typeface="Open Sans"/>
                          <a:cs typeface="Open Sans"/>
                          <a:sym typeface="Open Sans"/>
                        </a:rPr>
                        <a:t>Target QI interventions</a:t>
                      </a:r>
                      <a:endParaRPr sz="1200" u="none" cap="none" strike="noStrike">
                        <a:latin typeface="Open Sans"/>
                        <a:ea typeface="Open Sans"/>
                        <a:cs typeface="Open Sans"/>
                        <a:sym typeface="Open Sans"/>
                      </a:endParaRPr>
                    </a:p>
                    <a:p>
                      <a:pPr indent="-304800" lvl="0" marL="457200" marR="0" rtl="0" algn="l">
                        <a:lnSpc>
                          <a:spcPct val="115000"/>
                        </a:lnSpc>
                        <a:spcBef>
                          <a:spcPts val="0"/>
                        </a:spcBef>
                        <a:spcAft>
                          <a:spcPts val="0"/>
                        </a:spcAft>
                        <a:buClr>
                          <a:srgbClr val="000000"/>
                        </a:buClr>
                        <a:buSzPts val="1200"/>
                        <a:buFont typeface="Open Sans"/>
                        <a:buChar char="●"/>
                      </a:pPr>
                      <a:r>
                        <a:rPr lang="en" sz="1200" u="none" cap="none" strike="noStrike">
                          <a:latin typeface="Open Sans"/>
                          <a:ea typeface="Open Sans"/>
                          <a:cs typeface="Open Sans"/>
                          <a:sym typeface="Open Sans"/>
                        </a:rPr>
                        <a:t>Monitor whether changes are working</a:t>
                      </a:r>
                      <a:endParaRPr sz="1200" u="none" cap="none" strike="noStrike">
                        <a:latin typeface="Open Sans"/>
                        <a:ea typeface="Open Sans"/>
                        <a:cs typeface="Open Sans"/>
                        <a:sym typeface="Open Sans"/>
                      </a:endParaRPr>
                    </a:p>
                    <a:p>
                      <a:pPr indent="-304800" lvl="0" marL="457200" marR="0" rtl="0" algn="l">
                        <a:lnSpc>
                          <a:spcPct val="115000"/>
                        </a:lnSpc>
                        <a:spcBef>
                          <a:spcPts val="0"/>
                        </a:spcBef>
                        <a:spcAft>
                          <a:spcPts val="0"/>
                        </a:spcAft>
                        <a:buClr>
                          <a:srgbClr val="000000"/>
                        </a:buClr>
                        <a:buSzPts val="1200"/>
                        <a:buFont typeface="Open Sans"/>
                        <a:buChar char="●"/>
                      </a:pPr>
                      <a:r>
                        <a:rPr lang="en" sz="1200" u="none" cap="none" strike="noStrike">
                          <a:latin typeface="Open Sans"/>
                          <a:ea typeface="Open Sans"/>
                          <a:cs typeface="Open Sans"/>
                          <a:sym typeface="Open Sans"/>
                        </a:rPr>
                        <a:t>Sustain and spread effective practices</a:t>
                      </a:r>
                      <a:endParaRPr sz="1200" u="none" cap="none" strike="noStrike">
                        <a:latin typeface="Open Sans"/>
                        <a:ea typeface="Open Sans"/>
                        <a:cs typeface="Open Sans"/>
                        <a:sym typeface="Open Sans"/>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accent2"/>
                      </a:solidFill>
                      <a:prstDash val="solid"/>
                      <a:round/>
                      <a:headEnd len="sm" w="sm" type="none"/>
                      <a:tailEnd len="sm" w="sm" type="none"/>
                    </a:lnT>
                    <a:lnB cap="flat" cmpd="sng" w="9525">
                      <a:solidFill>
                        <a:schemeClr val="accent2"/>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18"/>
          <p:cNvSpPr txBox="1"/>
          <p:nvPr>
            <p:ph type="title"/>
          </p:nvPr>
        </p:nvSpPr>
        <p:spPr>
          <a:xfrm>
            <a:off x="457200" y="342900"/>
            <a:ext cx="8229600" cy="85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450"/>
              </a:spcBef>
              <a:spcAft>
                <a:spcPts val="0"/>
              </a:spcAft>
              <a:buClr>
                <a:srgbClr val="000000"/>
              </a:buClr>
              <a:buSzPts val="3000"/>
              <a:buFont typeface="Arial"/>
              <a:buNone/>
            </a:pPr>
            <a:r>
              <a:rPr b="1" i="0" lang="en" sz="3000" u="none" cap="none" strike="noStrike">
                <a:solidFill>
                  <a:srgbClr val="642667"/>
                </a:solidFill>
                <a:latin typeface="Josefin Sans"/>
                <a:ea typeface="Josefin Sans"/>
                <a:cs typeface="Josefin Sans"/>
                <a:sym typeface="Josefin Sans"/>
              </a:rPr>
              <a:t>Treatment Within the Pathway</a:t>
            </a:r>
            <a:endParaRPr b="0" i="0" sz="1300" u="none" cap="none" strike="noStrike">
              <a:solidFill>
                <a:srgbClr val="555555"/>
              </a:solidFill>
              <a:latin typeface="Open Sans"/>
              <a:ea typeface="Open Sans"/>
              <a:cs typeface="Open Sans"/>
              <a:sym typeface="Open Sans"/>
            </a:endParaRPr>
          </a:p>
        </p:txBody>
      </p:sp>
      <p:sp>
        <p:nvSpPr>
          <p:cNvPr id="379" name="Google Shape;379;p18"/>
          <p:cNvSpPr/>
          <p:nvPr/>
        </p:nvSpPr>
        <p:spPr>
          <a:xfrm>
            <a:off x="457200" y="1428750"/>
            <a:ext cx="1485900" cy="2857500"/>
          </a:xfrm>
          <a:prstGeom prst="roundRect">
            <a:avLst>
              <a:gd fmla="val 7692" name="adj"/>
            </a:avLst>
          </a:prstGeom>
          <a:solidFill>
            <a:srgbClr val="F8F3F8"/>
          </a:solidFill>
          <a:ln cap="flat" cmpd="sng" w="14300">
            <a:solidFill>
              <a:srgbClr val="E2D4E3"/>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18"/>
          <p:cNvSpPr/>
          <p:nvPr/>
        </p:nvSpPr>
        <p:spPr>
          <a:xfrm>
            <a:off x="1009650" y="1581150"/>
            <a:ext cx="381000" cy="381000"/>
          </a:xfrm>
          <a:prstGeom prst="ellipse">
            <a:avLst/>
          </a:prstGeom>
          <a:solidFill>
            <a:srgbClr val="64266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18"/>
          <p:cNvSpPr txBox="1"/>
          <p:nvPr/>
        </p:nvSpPr>
        <p:spPr>
          <a:xfrm>
            <a:off x="1009650" y="1581150"/>
            <a:ext cx="381000" cy="381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300" u="none" cap="none" strike="noStrike">
              <a:solidFill>
                <a:srgbClr val="FFFFFF"/>
              </a:solidFill>
              <a:latin typeface="Josefin Sans"/>
              <a:ea typeface="Josefin Sans"/>
              <a:cs typeface="Josefin Sans"/>
              <a:sym typeface="Josefin Sans"/>
            </a:endParaRPr>
          </a:p>
        </p:txBody>
      </p:sp>
      <p:sp>
        <p:nvSpPr>
          <p:cNvPr id="382" name="Google Shape;382;p18"/>
          <p:cNvSpPr/>
          <p:nvPr/>
        </p:nvSpPr>
        <p:spPr>
          <a:xfrm>
            <a:off x="2143125" y="1428750"/>
            <a:ext cx="1485900" cy="2857500"/>
          </a:xfrm>
          <a:prstGeom prst="roundRect">
            <a:avLst>
              <a:gd fmla="val 7692" name="adj"/>
            </a:avLst>
          </a:prstGeom>
          <a:solidFill>
            <a:srgbClr val="F8F3F8"/>
          </a:solidFill>
          <a:ln cap="flat" cmpd="sng" w="14300">
            <a:solidFill>
              <a:srgbClr val="E2D4E3"/>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18"/>
          <p:cNvSpPr/>
          <p:nvPr/>
        </p:nvSpPr>
        <p:spPr>
          <a:xfrm>
            <a:off x="2695575" y="1581150"/>
            <a:ext cx="381000" cy="381000"/>
          </a:xfrm>
          <a:prstGeom prst="ellipse">
            <a:avLst/>
          </a:prstGeom>
          <a:solidFill>
            <a:srgbClr val="64266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8"/>
          <p:cNvSpPr txBox="1"/>
          <p:nvPr/>
        </p:nvSpPr>
        <p:spPr>
          <a:xfrm>
            <a:off x="2695575" y="1581150"/>
            <a:ext cx="381000" cy="381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300" u="none" cap="none" strike="noStrike">
              <a:solidFill>
                <a:srgbClr val="FFFFFF"/>
              </a:solidFill>
              <a:latin typeface="Josefin Sans"/>
              <a:ea typeface="Josefin Sans"/>
              <a:cs typeface="Josefin Sans"/>
              <a:sym typeface="Josefin Sans"/>
            </a:endParaRPr>
          </a:p>
        </p:txBody>
      </p:sp>
      <p:sp>
        <p:nvSpPr>
          <p:cNvPr id="385" name="Google Shape;385;p18"/>
          <p:cNvSpPr/>
          <p:nvPr/>
        </p:nvSpPr>
        <p:spPr>
          <a:xfrm>
            <a:off x="3829050" y="1428750"/>
            <a:ext cx="1485900" cy="2857500"/>
          </a:xfrm>
          <a:prstGeom prst="roundRect">
            <a:avLst>
              <a:gd fmla="val 7692" name="adj"/>
            </a:avLst>
          </a:prstGeom>
          <a:solidFill>
            <a:srgbClr val="F8F3F8"/>
          </a:solidFill>
          <a:ln cap="flat" cmpd="sng" w="14300">
            <a:solidFill>
              <a:srgbClr val="E2D4E3"/>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8"/>
          <p:cNvSpPr/>
          <p:nvPr/>
        </p:nvSpPr>
        <p:spPr>
          <a:xfrm>
            <a:off x="4381500" y="1581150"/>
            <a:ext cx="381000" cy="381000"/>
          </a:xfrm>
          <a:prstGeom prst="ellipse">
            <a:avLst/>
          </a:prstGeom>
          <a:solidFill>
            <a:srgbClr val="64266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8"/>
          <p:cNvSpPr txBox="1"/>
          <p:nvPr/>
        </p:nvSpPr>
        <p:spPr>
          <a:xfrm>
            <a:off x="4381500" y="1581150"/>
            <a:ext cx="381000" cy="381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300" u="none" cap="none" strike="noStrike">
              <a:solidFill>
                <a:srgbClr val="FFFFFF"/>
              </a:solidFill>
              <a:latin typeface="Josefin Sans"/>
              <a:ea typeface="Josefin Sans"/>
              <a:cs typeface="Josefin Sans"/>
              <a:sym typeface="Josefin Sans"/>
            </a:endParaRPr>
          </a:p>
        </p:txBody>
      </p:sp>
      <p:sp>
        <p:nvSpPr>
          <p:cNvPr id="388" name="Google Shape;388;p18"/>
          <p:cNvSpPr/>
          <p:nvPr/>
        </p:nvSpPr>
        <p:spPr>
          <a:xfrm>
            <a:off x="5514975" y="1428750"/>
            <a:ext cx="1485900" cy="2857500"/>
          </a:xfrm>
          <a:prstGeom prst="roundRect">
            <a:avLst>
              <a:gd fmla="val 7692" name="adj"/>
            </a:avLst>
          </a:prstGeom>
          <a:solidFill>
            <a:srgbClr val="F8F3F8"/>
          </a:solidFill>
          <a:ln cap="flat" cmpd="sng" w="14300">
            <a:solidFill>
              <a:srgbClr val="E2D4E3"/>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8"/>
          <p:cNvSpPr/>
          <p:nvPr/>
        </p:nvSpPr>
        <p:spPr>
          <a:xfrm>
            <a:off x="6067425" y="1581150"/>
            <a:ext cx="381000" cy="381000"/>
          </a:xfrm>
          <a:prstGeom prst="ellipse">
            <a:avLst/>
          </a:prstGeom>
          <a:solidFill>
            <a:srgbClr val="64266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18"/>
          <p:cNvSpPr txBox="1"/>
          <p:nvPr/>
        </p:nvSpPr>
        <p:spPr>
          <a:xfrm>
            <a:off x="6067425" y="1581150"/>
            <a:ext cx="381000" cy="381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300" u="none" cap="none" strike="noStrike">
              <a:solidFill>
                <a:srgbClr val="FFFFFF"/>
              </a:solidFill>
              <a:latin typeface="Josefin Sans"/>
              <a:ea typeface="Josefin Sans"/>
              <a:cs typeface="Josefin Sans"/>
              <a:sym typeface="Josefin Sans"/>
            </a:endParaRPr>
          </a:p>
        </p:txBody>
      </p:sp>
      <p:grpSp>
        <p:nvGrpSpPr>
          <p:cNvPr id="391" name="Google Shape;391;p18"/>
          <p:cNvGrpSpPr/>
          <p:nvPr/>
        </p:nvGrpSpPr>
        <p:grpSpPr>
          <a:xfrm>
            <a:off x="7200900" y="1428750"/>
            <a:ext cx="1485900" cy="2857500"/>
            <a:chOff x="0" y="0"/>
            <a:chExt cx="1485900" cy="2857500"/>
          </a:xfrm>
        </p:grpSpPr>
        <p:sp>
          <p:nvSpPr>
            <p:cNvPr id="392" name="Google Shape;392;p18"/>
            <p:cNvSpPr/>
            <p:nvPr/>
          </p:nvSpPr>
          <p:spPr>
            <a:xfrm>
              <a:off x="0" y="0"/>
              <a:ext cx="1485900" cy="2857500"/>
            </a:xfrm>
            <a:prstGeom prst="roundRect">
              <a:avLst>
                <a:gd fmla="val 7692" name="adj"/>
              </a:avLst>
            </a:prstGeom>
            <a:solidFill>
              <a:srgbClr val="642667"/>
            </a:solidFill>
            <a:ln cap="flat" cmpd="sng" w="14300">
              <a:solidFill>
                <a:srgbClr val="642667"/>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8"/>
            <p:cNvSpPr/>
            <p:nvPr/>
          </p:nvSpPr>
          <p:spPr>
            <a:xfrm>
              <a:off x="552450" y="152400"/>
              <a:ext cx="381000" cy="381000"/>
            </a:xfrm>
            <a:prstGeom prst="ellipse">
              <a:avLst/>
            </a:prstGeom>
            <a:solidFill>
              <a:srgbClr val="FFFFF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18"/>
            <p:cNvSpPr txBox="1"/>
            <p:nvPr/>
          </p:nvSpPr>
          <p:spPr>
            <a:xfrm>
              <a:off x="552450" y="152400"/>
              <a:ext cx="381000" cy="381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300"/>
                <a:buFont typeface="Arial"/>
                <a:buNone/>
              </a:pPr>
              <a:r>
                <a:t/>
              </a:r>
              <a:endParaRPr b="1" i="0" sz="1300" u="none" cap="none" strike="noStrike">
                <a:solidFill>
                  <a:srgbClr val="642667"/>
                </a:solidFill>
                <a:latin typeface="Josefin Sans"/>
                <a:ea typeface="Josefin Sans"/>
                <a:cs typeface="Josefin Sans"/>
                <a:sym typeface="Josefin Sans"/>
              </a:endParaRPr>
            </a:p>
          </p:txBody>
        </p:sp>
      </p:grpSp>
      <p:sp>
        <p:nvSpPr>
          <p:cNvPr id="395" name="Google Shape;395;p18"/>
          <p:cNvSpPr/>
          <p:nvPr/>
        </p:nvSpPr>
        <p:spPr>
          <a:xfrm>
            <a:off x="1931570" y="2657584"/>
            <a:ext cx="230605" cy="114225"/>
          </a:xfrm>
          <a:prstGeom prst="rightArrow">
            <a:avLst>
              <a:gd fmla="val 50000" name="adj1"/>
              <a:gd fmla="val 50000" name="adj2"/>
            </a:avLst>
          </a:prstGeom>
          <a:solidFill>
            <a:srgbClr val="7000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6" name="Google Shape;396;p18"/>
          <p:cNvSpPr/>
          <p:nvPr/>
        </p:nvSpPr>
        <p:spPr>
          <a:xfrm>
            <a:off x="3629683" y="2657584"/>
            <a:ext cx="230605" cy="114225"/>
          </a:xfrm>
          <a:prstGeom prst="rightArrow">
            <a:avLst>
              <a:gd fmla="val 50000" name="adj1"/>
              <a:gd fmla="val 50000" name="adj2"/>
            </a:avLst>
          </a:prstGeom>
          <a:solidFill>
            <a:srgbClr val="7000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7" name="Google Shape;397;p18"/>
          <p:cNvSpPr/>
          <p:nvPr/>
        </p:nvSpPr>
        <p:spPr>
          <a:xfrm>
            <a:off x="5317707" y="2657584"/>
            <a:ext cx="230605" cy="114225"/>
          </a:xfrm>
          <a:prstGeom prst="rightArrow">
            <a:avLst>
              <a:gd fmla="val 50000" name="adj1"/>
              <a:gd fmla="val 50000" name="adj2"/>
            </a:avLst>
          </a:prstGeom>
          <a:solidFill>
            <a:srgbClr val="7000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8" name="Google Shape;398;p18"/>
          <p:cNvSpPr/>
          <p:nvPr/>
        </p:nvSpPr>
        <p:spPr>
          <a:xfrm>
            <a:off x="6903312" y="2657584"/>
            <a:ext cx="230605" cy="114225"/>
          </a:xfrm>
          <a:prstGeom prst="rightArrow">
            <a:avLst>
              <a:gd fmla="val 50000" name="adj1"/>
              <a:gd fmla="val 50000" name="adj2"/>
            </a:avLst>
          </a:prstGeom>
          <a:solidFill>
            <a:srgbClr val="7000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9" name="Google Shape;399;p18"/>
          <p:cNvSpPr txBox="1"/>
          <p:nvPr>
            <p:ph idx="1" type="body"/>
          </p:nvPr>
        </p:nvSpPr>
        <p:spPr>
          <a:xfrm>
            <a:off x="666750" y="1622888"/>
            <a:ext cx="1066800" cy="4381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a:solidFill>
                  <a:srgbClr val="FFFFFF"/>
                </a:solidFill>
                <a:latin typeface="Josefin Sans"/>
                <a:ea typeface="Josefin Sans"/>
                <a:cs typeface="Josefin Sans"/>
                <a:sym typeface="Josefin Sans"/>
              </a:rPr>
              <a:t>01</a:t>
            </a:r>
            <a:endParaRPr/>
          </a:p>
        </p:txBody>
      </p:sp>
      <p:sp>
        <p:nvSpPr>
          <p:cNvPr id="400" name="Google Shape;400;p18"/>
          <p:cNvSpPr txBox="1"/>
          <p:nvPr>
            <p:ph idx="2" type="body"/>
          </p:nvPr>
        </p:nvSpPr>
        <p:spPr>
          <a:xfrm>
            <a:off x="410157" y="2067274"/>
            <a:ext cx="1576387" cy="4381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lang="en" sz="2000">
                <a:solidFill>
                  <a:srgbClr val="642667"/>
                </a:solidFill>
                <a:latin typeface="Mate"/>
                <a:ea typeface="Mate"/>
                <a:cs typeface="Mate"/>
                <a:sym typeface="Mate"/>
              </a:rPr>
              <a:t>build_circle</a:t>
            </a:r>
            <a:endParaRPr sz="2000">
              <a:solidFill>
                <a:srgbClr val="642667"/>
              </a:solidFill>
              <a:latin typeface="Mate"/>
              <a:ea typeface="Mate"/>
              <a:cs typeface="Mate"/>
              <a:sym typeface="Mate"/>
            </a:endParaRPr>
          </a:p>
        </p:txBody>
      </p:sp>
      <p:sp>
        <p:nvSpPr>
          <p:cNvPr id="401" name="Google Shape;401;p18"/>
          <p:cNvSpPr txBox="1"/>
          <p:nvPr>
            <p:ph idx="3" type="body"/>
          </p:nvPr>
        </p:nvSpPr>
        <p:spPr>
          <a:xfrm>
            <a:off x="499190" y="2545646"/>
            <a:ext cx="1406384" cy="1740604"/>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1300">
                <a:solidFill>
                  <a:srgbClr val="213547"/>
                </a:solidFill>
                <a:latin typeface="Open Sans"/>
                <a:ea typeface="Open Sans"/>
                <a:cs typeface="Open Sans"/>
                <a:sym typeface="Open Sans"/>
              </a:rPr>
              <a:t>Build the response</a:t>
            </a:r>
            <a:endParaRPr/>
          </a:p>
          <a:p>
            <a:pPr indent="0" lvl="0" marL="0" rtl="0" algn="ctr">
              <a:lnSpc>
                <a:spcPct val="100000"/>
              </a:lnSpc>
              <a:spcBef>
                <a:spcPts val="600"/>
              </a:spcBef>
              <a:spcAft>
                <a:spcPts val="0"/>
              </a:spcAft>
              <a:buNone/>
            </a:pPr>
            <a:r>
              <a:rPr lang="en" sz="1050">
                <a:solidFill>
                  <a:srgbClr val="555555"/>
                </a:solidFill>
                <a:latin typeface="Open Sans"/>
                <a:ea typeface="Open Sans"/>
                <a:cs typeface="Open Sans"/>
                <a:sym typeface="Open Sans"/>
              </a:rPr>
              <a:t>Establish foundational protocols, resources, and clinical workflows.</a:t>
            </a:r>
            <a:endParaRPr/>
          </a:p>
        </p:txBody>
      </p:sp>
      <p:sp>
        <p:nvSpPr>
          <p:cNvPr id="402" name="Google Shape;402;p18"/>
          <p:cNvSpPr txBox="1"/>
          <p:nvPr>
            <p:ph idx="5" type="body"/>
          </p:nvPr>
        </p:nvSpPr>
        <p:spPr>
          <a:xfrm>
            <a:off x="2351296" y="1632413"/>
            <a:ext cx="1066800" cy="4381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a:solidFill>
                  <a:srgbClr val="FFFFFF"/>
                </a:solidFill>
                <a:latin typeface="Josefin Sans"/>
                <a:ea typeface="Josefin Sans"/>
                <a:cs typeface="Josefin Sans"/>
                <a:sym typeface="Josefin Sans"/>
              </a:rPr>
              <a:t>02</a:t>
            </a:r>
            <a:endParaRPr/>
          </a:p>
        </p:txBody>
      </p:sp>
      <p:sp>
        <p:nvSpPr>
          <p:cNvPr id="403" name="Google Shape;403;p18"/>
          <p:cNvSpPr txBox="1"/>
          <p:nvPr>
            <p:ph idx="6" type="body"/>
          </p:nvPr>
        </p:nvSpPr>
        <p:spPr>
          <a:xfrm>
            <a:off x="2347424" y="2060888"/>
            <a:ext cx="1066800" cy="4381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lang="en" sz="2000">
                <a:solidFill>
                  <a:srgbClr val="642667"/>
                </a:solidFill>
                <a:latin typeface="Mate"/>
                <a:ea typeface="Mate"/>
                <a:cs typeface="Mate"/>
                <a:sym typeface="Mate"/>
              </a:rPr>
              <a:t>tune</a:t>
            </a:r>
            <a:endParaRPr/>
          </a:p>
        </p:txBody>
      </p:sp>
      <p:sp>
        <p:nvSpPr>
          <p:cNvPr id="404" name="Google Shape;404;p18"/>
          <p:cNvSpPr txBox="1"/>
          <p:nvPr>
            <p:ph idx="7" type="body"/>
          </p:nvPr>
        </p:nvSpPr>
        <p:spPr>
          <a:xfrm>
            <a:off x="2235796" y="2543175"/>
            <a:ext cx="1294244" cy="1444879"/>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1300">
                <a:solidFill>
                  <a:srgbClr val="213547"/>
                </a:solidFill>
                <a:latin typeface="Open Sans"/>
                <a:ea typeface="Open Sans"/>
                <a:cs typeface="Open Sans"/>
                <a:sym typeface="Open Sans"/>
              </a:rPr>
              <a:t>Tailor treatment</a:t>
            </a:r>
            <a:endParaRPr/>
          </a:p>
          <a:p>
            <a:pPr indent="0" lvl="0" marL="0" rtl="0" algn="ctr">
              <a:lnSpc>
                <a:spcPct val="100000"/>
              </a:lnSpc>
              <a:spcBef>
                <a:spcPts val="600"/>
              </a:spcBef>
              <a:spcAft>
                <a:spcPts val="0"/>
              </a:spcAft>
              <a:buNone/>
            </a:pPr>
            <a:r>
              <a:rPr lang="en" sz="1050">
                <a:solidFill>
                  <a:srgbClr val="555555"/>
                </a:solidFill>
                <a:latin typeface="Open Sans"/>
                <a:ea typeface="Open Sans"/>
                <a:cs typeface="Open Sans"/>
                <a:sym typeface="Open Sans"/>
              </a:rPr>
              <a:t>Individualize care options using shared decision-making.</a:t>
            </a:r>
            <a:endParaRPr/>
          </a:p>
        </p:txBody>
      </p:sp>
      <p:sp>
        <p:nvSpPr>
          <p:cNvPr id="405" name="Google Shape;405;p18"/>
          <p:cNvSpPr txBox="1"/>
          <p:nvPr>
            <p:ph idx="9" type="body"/>
          </p:nvPr>
        </p:nvSpPr>
        <p:spPr>
          <a:xfrm>
            <a:off x="4036500" y="1632338"/>
            <a:ext cx="1066800" cy="4381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a:solidFill>
                  <a:srgbClr val="FFFFFF"/>
                </a:solidFill>
                <a:latin typeface="Josefin Sans"/>
                <a:ea typeface="Josefin Sans"/>
                <a:cs typeface="Josefin Sans"/>
                <a:sym typeface="Josefin Sans"/>
              </a:rPr>
              <a:t>03</a:t>
            </a:r>
            <a:endParaRPr/>
          </a:p>
        </p:txBody>
      </p:sp>
      <p:sp>
        <p:nvSpPr>
          <p:cNvPr id="406" name="Google Shape;406;p18"/>
          <p:cNvSpPr txBox="1"/>
          <p:nvPr>
            <p:ph idx="13" type="body"/>
          </p:nvPr>
        </p:nvSpPr>
        <p:spPr>
          <a:xfrm>
            <a:off x="3772190" y="1975163"/>
            <a:ext cx="1637719" cy="4381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lang="en" sz="2000">
                <a:solidFill>
                  <a:srgbClr val="642667"/>
                </a:solidFill>
                <a:latin typeface="Mate"/>
                <a:ea typeface="Mate"/>
                <a:cs typeface="Mate"/>
                <a:sym typeface="Mate"/>
              </a:rPr>
              <a:t>health_and_</a:t>
            </a:r>
            <a:endParaRPr/>
          </a:p>
          <a:p>
            <a:pPr indent="0" lvl="0" marL="0" rtl="0" algn="ctr">
              <a:lnSpc>
                <a:spcPct val="100000"/>
              </a:lnSpc>
              <a:spcBef>
                <a:spcPts val="0"/>
              </a:spcBef>
              <a:spcAft>
                <a:spcPts val="0"/>
              </a:spcAft>
              <a:buNone/>
            </a:pPr>
            <a:r>
              <a:rPr lang="en" sz="2000">
                <a:solidFill>
                  <a:srgbClr val="642667"/>
                </a:solidFill>
                <a:latin typeface="Mate"/>
                <a:ea typeface="Mate"/>
                <a:cs typeface="Mate"/>
                <a:sym typeface="Mate"/>
              </a:rPr>
              <a:t>safety</a:t>
            </a:r>
            <a:endParaRPr/>
          </a:p>
        </p:txBody>
      </p:sp>
      <p:sp>
        <p:nvSpPr>
          <p:cNvPr id="407" name="Google Shape;407;p18"/>
          <p:cNvSpPr txBox="1"/>
          <p:nvPr>
            <p:ph idx="14" type="body"/>
          </p:nvPr>
        </p:nvSpPr>
        <p:spPr>
          <a:xfrm>
            <a:off x="3860288" y="2540626"/>
            <a:ext cx="1419225" cy="1258339"/>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1300">
                <a:solidFill>
                  <a:srgbClr val="213547"/>
                </a:solidFill>
                <a:latin typeface="Open Sans"/>
                <a:ea typeface="Open Sans"/>
                <a:cs typeface="Open Sans"/>
                <a:sym typeface="Open Sans"/>
              </a:rPr>
              <a:t>Respond to risk</a:t>
            </a:r>
            <a:endParaRPr/>
          </a:p>
          <a:p>
            <a:pPr indent="0" lvl="0" marL="0" rtl="0" algn="ctr">
              <a:lnSpc>
                <a:spcPct val="100000"/>
              </a:lnSpc>
              <a:spcBef>
                <a:spcPts val="600"/>
              </a:spcBef>
              <a:spcAft>
                <a:spcPts val="0"/>
              </a:spcAft>
              <a:buNone/>
            </a:pPr>
            <a:r>
              <a:rPr lang="en" sz="1050">
                <a:solidFill>
                  <a:srgbClr val="555555"/>
                </a:solidFill>
                <a:latin typeface="Open Sans"/>
                <a:ea typeface="Open Sans"/>
                <a:cs typeface="Open Sans"/>
                <a:sym typeface="Open Sans"/>
              </a:rPr>
              <a:t>Promptly address severe symptoms, crisis, or escalating needs.</a:t>
            </a:r>
            <a:endParaRPr/>
          </a:p>
        </p:txBody>
      </p:sp>
      <p:sp>
        <p:nvSpPr>
          <p:cNvPr id="408" name="Google Shape;408;p18"/>
          <p:cNvSpPr txBox="1"/>
          <p:nvPr>
            <p:ph idx="16" type="body"/>
          </p:nvPr>
        </p:nvSpPr>
        <p:spPr>
          <a:xfrm>
            <a:off x="5724525" y="1628775"/>
            <a:ext cx="1066800" cy="4381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a:solidFill>
                  <a:srgbClr val="FFFFFF"/>
                </a:solidFill>
                <a:latin typeface="Josefin Sans"/>
                <a:ea typeface="Josefin Sans"/>
                <a:cs typeface="Josefin Sans"/>
                <a:sym typeface="Josefin Sans"/>
              </a:rPr>
              <a:t>04</a:t>
            </a:r>
            <a:endParaRPr/>
          </a:p>
        </p:txBody>
      </p:sp>
      <p:sp>
        <p:nvSpPr>
          <p:cNvPr id="409" name="Google Shape;409;p18"/>
          <p:cNvSpPr txBox="1"/>
          <p:nvPr>
            <p:ph idx="17" type="body"/>
          </p:nvPr>
        </p:nvSpPr>
        <p:spPr>
          <a:xfrm>
            <a:off x="5743575" y="2060888"/>
            <a:ext cx="1066800" cy="4381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lang="en" sz="2000">
                <a:solidFill>
                  <a:srgbClr val="642667"/>
                </a:solidFill>
                <a:latin typeface="Mate"/>
                <a:ea typeface="Mate"/>
                <a:cs typeface="Mate"/>
                <a:sym typeface="Mate"/>
              </a:rPr>
              <a:t>hub</a:t>
            </a:r>
            <a:endParaRPr/>
          </a:p>
        </p:txBody>
      </p:sp>
      <p:sp>
        <p:nvSpPr>
          <p:cNvPr id="410" name="Google Shape;410;p18"/>
          <p:cNvSpPr txBox="1"/>
          <p:nvPr>
            <p:ph idx="18" type="body"/>
          </p:nvPr>
        </p:nvSpPr>
        <p:spPr>
          <a:xfrm>
            <a:off x="5558419" y="2543175"/>
            <a:ext cx="1404356" cy="1448663"/>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1300">
                <a:solidFill>
                  <a:srgbClr val="213547"/>
                </a:solidFill>
                <a:latin typeface="Open Sans"/>
                <a:ea typeface="Open Sans"/>
                <a:cs typeface="Open Sans"/>
                <a:sym typeface="Open Sans"/>
              </a:rPr>
              <a:t>Coordinate care</a:t>
            </a:r>
            <a:endParaRPr/>
          </a:p>
          <a:p>
            <a:pPr indent="0" lvl="0" marL="0" rtl="0" algn="ctr">
              <a:lnSpc>
                <a:spcPct val="100000"/>
              </a:lnSpc>
              <a:spcBef>
                <a:spcPts val="600"/>
              </a:spcBef>
              <a:spcAft>
                <a:spcPts val="0"/>
              </a:spcAft>
              <a:buNone/>
            </a:pPr>
            <a:r>
              <a:rPr lang="en" sz="1050">
                <a:solidFill>
                  <a:srgbClr val="555555"/>
                </a:solidFill>
                <a:latin typeface="Open Sans"/>
                <a:ea typeface="Open Sans"/>
                <a:cs typeface="Open Sans"/>
                <a:sym typeface="Open Sans"/>
              </a:rPr>
              <a:t>Align behavioral health, OB care, and support networks.</a:t>
            </a:r>
            <a:endParaRPr/>
          </a:p>
        </p:txBody>
      </p:sp>
      <p:sp>
        <p:nvSpPr>
          <p:cNvPr id="411" name="Google Shape;411;p18"/>
          <p:cNvSpPr txBox="1"/>
          <p:nvPr>
            <p:ph idx="20" type="body"/>
          </p:nvPr>
        </p:nvSpPr>
        <p:spPr>
          <a:xfrm>
            <a:off x="7410450" y="1628648"/>
            <a:ext cx="1066800" cy="4381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a:solidFill>
                  <a:srgbClr val="642667"/>
                </a:solidFill>
                <a:latin typeface="Josefin Sans"/>
                <a:ea typeface="Josefin Sans"/>
                <a:cs typeface="Josefin Sans"/>
                <a:sym typeface="Josefin Sans"/>
              </a:rPr>
              <a:t>05</a:t>
            </a:r>
            <a:endParaRPr/>
          </a:p>
        </p:txBody>
      </p:sp>
      <p:sp>
        <p:nvSpPr>
          <p:cNvPr id="412" name="Google Shape;412;p18"/>
          <p:cNvSpPr txBox="1"/>
          <p:nvPr>
            <p:ph idx="21" type="body"/>
          </p:nvPr>
        </p:nvSpPr>
        <p:spPr>
          <a:xfrm>
            <a:off x="7239000" y="2076323"/>
            <a:ext cx="1409700" cy="4381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lang="en" sz="2600">
                <a:solidFill>
                  <a:srgbClr val="FFFFFF"/>
                </a:solidFill>
                <a:latin typeface="Mate"/>
                <a:ea typeface="Mate"/>
                <a:cs typeface="Mate"/>
                <a:sym typeface="Mate"/>
              </a:rPr>
              <a:t>insights</a:t>
            </a:r>
            <a:endParaRPr/>
          </a:p>
        </p:txBody>
      </p:sp>
      <p:sp>
        <p:nvSpPr>
          <p:cNvPr id="413" name="Google Shape;413;p18"/>
          <p:cNvSpPr txBox="1"/>
          <p:nvPr>
            <p:ph idx="22" type="body"/>
          </p:nvPr>
        </p:nvSpPr>
        <p:spPr>
          <a:xfrm>
            <a:off x="7239000" y="2540626"/>
            <a:ext cx="1409700" cy="1676147"/>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1300">
                <a:solidFill>
                  <a:schemeClr val="lt1"/>
                </a:solidFill>
                <a:latin typeface="Open Sans"/>
                <a:ea typeface="Open Sans"/>
                <a:cs typeface="Open Sans"/>
                <a:sym typeface="Open Sans"/>
              </a:rPr>
              <a:t>Measure &amp; improve</a:t>
            </a:r>
            <a:endParaRPr/>
          </a:p>
          <a:p>
            <a:pPr indent="0" lvl="0" marL="0" rtl="0" algn="ctr">
              <a:lnSpc>
                <a:spcPct val="100000"/>
              </a:lnSpc>
              <a:spcBef>
                <a:spcPts val="600"/>
              </a:spcBef>
              <a:spcAft>
                <a:spcPts val="0"/>
              </a:spcAft>
              <a:buNone/>
            </a:pPr>
            <a:r>
              <a:rPr lang="en" sz="1050">
                <a:solidFill>
                  <a:srgbClr val="E2D4E3"/>
                </a:solidFill>
                <a:latin typeface="Open Sans"/>
                <a:ea typeface="Open Sans"/>
                <a:cs typeface="Open Sans"/>
                <a:sym typeface="Open Sans"/>
              </a:rPr>
              <a:t>Track outcomes data to refine and sustain system impact.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19"/>
          <p:cNvSpPr txBox="1"/>
          <p:nvPr>
            <p:ph type="title"/>
          </p:nvPr>
        </p:nvSpPr>
        <p:spPr>
          <a:xfrm>
            <a:off x="450300" y="219600"/>
            <a:ext cx="7264800" cy="10713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3200"/>
              <a:buFont typeface="Arial"/>
              <a:buNone/>
            </a:pPr>
            <a:r>
              <a:rPr b="1" i="0" lang="en" sz="3200" u="none" cap="none" strike="noStrike">
                <a:solidFill>
                  <a:schemeClr val="dk1"/>
                </a:solidFill>
                <a:latin typeface="Josefin Sans"/>
                <a:ea typeface="Josefin Sans"/>
                <a:cs typeface="Josefin Sans"/>
                <a:sym typeface="Josefin Sans"/>
              </a:rPr>
              <a:t>Integrating Behavioral Health into Obstetrics, a Continuum</a:t>
            </a:r>
            <a:endParaRPr/>
          </a:p>
        </p:txBody>
      </p:sp>
      <p:sp>
        <p:nvSpPr>
          <p:cNvPr id="419" name="Google Shape;419;p19"/>
          <p:cNvSpPr txBox="1"/>
          <p:nvPr>
            <p:ph idx="2" type="body"/>
          </p:nvPr>
        </p:nvSpPr>
        <p:spPr>
          <a:xfrm>
            <a:off x="497361" y="1235662"/>
            <a:ext cx="7441294" cy="6746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i="1" lang="en" sz="1800">
                <a:solidFill>
                  <a:srgbClr val="1B1B1B"/>
                </a:solidFill>
                <a:latin typeface="Open Sans"/>
                <a:ea typeface="Open Sans"/>
                <a:cs typeface="Open Sans"/>
                <a:sym typeface="Open Sans"/>
              </a:rPr>
              <a:t>Implementation of American College of Obstetricians and Gynecologists (ACOG) Perinatal Mental Health Clinical Practice Guidelines</a:t>
            </a:r>
            <a:r>
              <a:rPr lang="en" sz="1800">
                <a:solidFill>
                  <a:srgbClr val="1B1B1B"/>
                </a:solidFill>
                <a:latin typeface="Open Sans"/>
                <a:ea typeface="Open Sans"/>
                <a:cs typeface="Open Sans"/>
                <a:sym typeface="Open Sans"/>
              </a:rPr>
              <a:t> </a:t>
            </a:r>
            <a:endParaRPr/>
          </a:p>
        </p:txBody>
      </p:sp>
      <p:pic>
        <p:nvPicPr>
          <p:cNvPr descr="A badge with the text that reads Gold Standard in the center, surrounded by decorative dotted rings, with a ribbon banner extending across the bottom." id="420" name="Google Shape;420;p19"/>
          <p:cNvPicPr preferRelativeResize="0"/>
          <p:nvPr/>
        </p:nvPicPr>
        <p:blipFill rotWithShape="1">
          <a:blip r:embed="rId3">
            <a:alphaModFix/>
          </a:blip>
          <a:srcRect b="15534" l="0" r="0" t="14306"/>
          <a:stretch/>
        </p:blipFill>
        <p:spPr>
          <a:xfrm>
            <a:off x="7879339" y="1124645"/>
            <a:ext cx="1139635" cy="799550"/>
          </a:xfrm>
          <a:prstGeom prst="rect">
            <a:avLst/>
          </a:prstGeom>
          <a:noFill/>
          <a:ln>
            <a:noFill/>
          </a:ln>
        </p:spPr>
      </p:pic>
      <p:pic>
        <p:nvPicPr>
          <p:cNvPr descr="An infographic presents five levels of care from left to right, with a horizontal arrow from Level 1 through Level 5. Level 1, OB Only-Lite, states: Screen using the PHQ-4, refer if positive. Hang posters: MMH Hotline 988 suicide lifeline. Level 2, OB Only, states: Imp. of ACOG CPG Screening using PHQ/GAD/EPDS or equivalent. Assessment, including suicide risk. Prelim Diag. + Referral &amp;/or RX. Level 3, OB + Non-Clinical Professional (CHW), states: Everything in Level 1 and 2 + Non-clinician supporting OB provider w/ screening, brief intervention, follow-up and care coordination. May be supported through a tech company. Level 4, OB + Mental Health Therapist, states: Everything in Level 1, 2, and 3 + BH therapists provides mental health therapy through OB clinic. May be supported through a tech company. Level 5, OB + Care Manager and Consulting Psychiatrist, states that Collaborative Care (CoCM) May include a therapist as a member of the care team. May use a psychiatrist/Mental Health NP from a telepsychiatry access program or tech company." id="421" name="Google Shape;421;p19"/>
          <p:cNvPicPr preferRelativeResize="0"/>
          <p:nvPr/>
        </p:nvPicPr>
        <p:blipFill rotWithShape="1">
          <a:blip r:embed="rId4">
            <a:alphaModFix/>
          </a:blip>
          <a:srcRect b="0" l="0" r="0" t="37141"/>
          <a:stretch/>
        </p:blipFill>
        <p:spPr>
          <a:xfrm>
            <a:off x="0" y="1910348"/>
            <a:ext cx="9144000" cy="32331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20"/>
          <p:cNvSpPr txBox="1"/>
          <p:nvPr>
            <p:ph type="title"/>
          </p:nvPr>
        </p:nvSpPr>
        <p:spPr>
          <a:xfrm>
            <a:off x="408375" y="252099"/>
            <a:ext cx="7754550" cy="10147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National Maternal Health Hotline 1-833-TLC-MAMA</a:t>
            </a:r>
            <a:endParaRPr/>
          </a:p>
        </p:txBody>
      </p:sp>
      <p:pic>
        <p:nvPicPr>
          <p:cNvPr descr="An informational banner headed You’re not alone. Below, the text reads: Pregnant or just had a baby? The National Maternal Mental Health Hotline is free, confidential, and here to help, 24/7. The phone number 1-833-TLC-MAMA appears below. On the right is the National Maternal Mental Health Hotline logo with an HRSA(Health Resources and Services Administration) logo and the seal of the U.S. Department of Health &amp; Human Services beneath it. Along the bottom are three contact options labeled Text, Call, and Chat, each accompanied by a corresponding icon." id="427" name="Google Shape;427;p20"/>
          <p:cNvPicPr preferRelativeResize="0"/>
          <p:nvPr/>
        </p:nvPicPr>
        <p:blipFill rotWithShape="1">
          <a:blip r:embed="rId3">
            <a:alphaModFix/>
          </a:blip>
          <a:srcRect b="0" l="0" r="0" t="32800"/>
          <a:stretch/>
        </p:blipFill>
        <p:spPr>
          <a:xfrm>
            <a:off x="1066100" y="1587725"/>
            <a:ext cx="6485327" cy="32424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21"/>
          <p:cNvSpPr txBox="1"/>
          <p:nvPr>
            <p:ph type="title"/>
          </p:nvPr>
        </p:nvSpPr>
        <p:spPr>
          <a:xfrm>
            <a:off x="408375" y="252100"/>
            <a:ext cx="8307000" cy="652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Mental Health Levels of Care</a:t>
            </a:r>
            <a:endParaRPr/>
          </a:p>
        </p:txBody>
      </p:sp>
      <p:sp>
        <p:nvSpPr>
          <p:cNvPr id="433" name="Google Shape;433;p21"/>
          <p:cNvSpPr txBox="1"/>
          <p:nvPr>
            <p:ph idx="1" type="body"/>
          </p:nvPr>
        </p:nvSpPr>
        <p:spPr>
          <a:xfrm>
            <a:off x="448887" y="807859"/>
            <a:ext cx="6567401" cy="36714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i="1" lang="en" sz="1800">
                <a:solidFill>
                  <a:srgbClr val="0D0D0D"/>
                </a:solidFill>
                <a:latin typeface="Open Sans"/>
                <a:ea typeface="Open Sans"/>
                <a:cs typeface="Open Sans"/>
                <a:sym typeface="Open Sans"/>
              </a:rPr>
              <a:t>Levels of care define outpatient and inpatient levels of care. </a:t>
            </a:r>
            <a:endParaRPr sz="1800">
              <a:solidFill>
                <a:srgbClr val="0D0D0D"/>
              </a:solidFill>
              <a:latin typeface="Open Sans"/>
              <a:ea typeface="Open Sans"/>
              <a:cs typeface="Open Sans"/>
              <a:sym typeface="Open Sans"/>
            </a:endParaRPr>
          </a:p>
        </p:txBody>
      </p:sp>
      <p:pic>
        <p:nvPicPr>
          <p:cNvPr descr="An infographic titled Mental Health Levels of Care, with the subtitle Levels of care define outpatient and inpatient levels of care. Five levels are arranged from left to right along a horizontal arrow: Level 1, Outpatient; Level 2, Intensive Outpatient (IOP); Level 3, Partial Hospitalization (PHP); Level 4, Residential; and Level 5, Inpatient Psychiatric Hospitalization. Level 1 states: Patient self-refers, Office/Virtual Therapy or to a Psychiatrist. 1 or more visits a week. Level 2 states: 2-4 hours per day, 3-5 days per week. Level 3 states: 5-6 hours per day, 5 days per week. Level 4 states: Day treatment, overnight in an in-home setting. Level 5 states: 3 to 14 days, focused strictly on immediate crisis stabilization. Blue arrows associated with OB Provider Treatment Plan Development + Drug Prescriber and orange arrows associated with Psychiatric Prescriber extend from left to right across the top toward ER. Orange arrows point downward from Levels 2 to 5, while a blue arrow points downward at Level 5." id="434" name="Google Shape;434;p21"/>
          <p:cNvPicPr preferRelativeResize="0"/>
          <p:nvPr/>
        </p:nvPicPr>
        <p:blipFill rotWithShape="1">
          <a:blip r:embed="rId3">
            <a:alphaModFix/>
          </a:blip>
          <a:srcRect b="0" l="0" r="0" t="22844"/>
          <a:stretch/>
        </p:blipFill>
        <p:spPr>
          <a:xfrm>
            <a:off x="0" y="1175004"/>
            <a:ext cx="9144000" cy="396849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22"/>
          <p:cNvSpPr txBox="1"/>
          <p:nvPr>
            <p:ph type="title"/>
          </p:nvPr>
        </p:nvSpPr>
        <p:spPr>
          <a:xfrm>
            <a:off x="457200" y="85125"/>
            <a:ext cx="8375100" cy="1038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200"/>
              <a:buNone/>
            </a:pPr>
            <a:r>
              <a:rPr lang="en"/>
              <a:t>ACOG Clinical Practice Guideline No. 5: Treatment and Management</a:t>
            </a:r>
            <a:endParaRPr/>
          </a:p>
        </p:txBody>
      </p:sp>
      <p:sp>
        <p:nvSpPr>
          <p:cNvPr id="440" name="Google Shape;440;p22"/>
          <p:cNvSpPr txBox="1"/>
          <p:nvPr>
            <p:ph idx="1" type="body"/>
          </p:nvPr>
        </p:nvSpPr>
        <p:spPr>
          <a:xfrm>
            <a:off x="457200" y="1143000"/>
            <a:ext cx="4776107" cy="3790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600"/>
              <a:buNone/>
            </a:pPr>
            <a:r>
              <a:rPr b="1" lang="en" sz="1400"/>
              <a:t>Treat the condition — more than simply monitoring the score</a:t>
            </a:r>
            <a:endParaRPr b="1" sz="1400"/>
          </a:p>
          <a:p>
            <a:pPr indent="0" lvl="0" marL="0" rtl="0" algn="l">
              <a:lnSpc>
                <a:spcPct val="100000"/>
              </a:lnSpc>
              <a:spcBef>
                <a:spcPts val="0"/>
              </a:spcBef>
              <a:spcAft>
                <a:spcPts val="0"/>
              </a:spcAft>
              <a:buSzPts val="1600"/>
              <a:buNone/>
            </a:pPr>
            <a:r>
              <a:rPr b="1" lang="en" sz="1400"/>
              <a:t>Treatment options include:</a:t>
            </a:r>
            <a:endParaRPr b="1" sz="1400"/>
          </a:p>
          <a:p>
            <a:pPr indent="-317500" lvl="0" marL="457200" rtl="0" algn="l">
              <a:lnSpc>
                <a:spcPct val="100000"/>
              </a:lnSpc>
              <a:spcBef>
                <a:spcPts val="0"/>
              </a:spcBef>
              <a:spcAft>
                <a:spcPts val="0"/>
              </a:spcAft>
              <a:buSzPts val="1400"/>
              <a:buChar char="●"/>
            </a:pPr>
            <a:r>
              <a:rPr lang="en" sz="1400"/>
              <a:t>Psychotherapy</a:t>
            </a:r>
            <a:endParaRPr sz="1400"/>
          </a:p>
          <a:p>
            <a:pPr indent="-317500" lvl="0" marL="457200" rtl="0" algn="l">
              <a:lnSpc>
                <a:spcPct val="100000"/>
              </a:lnSpc>
              <a:spcBef>
                <a:spcPts val="0"/>
              </a:spcBef>
              <a:spcAft>
                <a:spcPts val="0"/>
              </a:spcAft>
              <a:buSzPts val="1400"/>
              <a:buChar char="●"/>
            </a:pPr>
            <a:r>
              <a:rPr lang="en" sz="1400"/>
              <a:t>Pharmacotherapy</a:t>
            </a:r>
            <a:endParaRPr sz="1400"/>
          </a:p>
          <a:p>
            <a:pPr indent="-317500" lvl="0" marL="457200" rtl="0" algn="l">
              <a:lnSpc>
                <a:spcPct val="100000"/>
              </a:lnSpc>
              <a:spcBef>
                <a:spcPts val="0"/>
              </a:spcBef>
              <a:spcAft>
                <a:spcPts val="0"/>
              </a:spcAft>
              <a:buSzPts val="1400"/>
              <a:buChar char="●"/>
            </a:pPr>
            <a:r>
              <a:rPr lang="en" sz="1400"/>
              <a:t>Combination therapy</a:t>
            </a:r>
            <a:endParaRPr sz="1400"/>
          </a:p>
          <a:p>
            <a:pPr indent="-317500" lvl="0" marL="457200" rtl="0" algn="l">
              <a:lnSpc>
                <a:spcPct val="100000"/>
              </a:lnSpc>
              <a:spcBef>
                <a:spcPts val="0"/>
              </a:spcBef>
              <a:spcAft>
                <a:spcPts val="0"/>
              </a:spcAft>
              <a:buSzPts val="1400"/>
              <a:buChar char="●"/>
            </a:pPr>
            <a:r>
              <a:rPr lang="en" sz="1400"/>
              <a:t>Psychiatric consultation/referral when indicated</a:t>
            </a:r>
            <a:endParaRPr sz="1400"/>
          </a:p>
          <a:p>
            <a:pPr indent="-317500" lvl="0" marL="457200" rtl="0" algn="l">
              <a:lnSpc>
                <a:spcPct val="100000"/>
              </a:lnSpc>
              <a:spcBef>
                <a:spcPts val="0"/>
              </a:spcBef>
              <a:spcAft>
                <a:spcPts val="0"/>
              </a:spcAft>
              <a:buSzPts val="1400"/>
              <a:buChar char="●"/>
            </a:pPr>
            <a:r>
              <a:rPr lang="en" sz="1400"/>
              <a:t>Coordination with behavioral health and other clinicians</a:t>
            </a:r>
            <a:endParaRPr sz="1400"/>
          </a:p>
          <a:p>
            <a:pPr indent="0" lvl="0" marL="0" rtl="0" algn="l">
              <a:lnSpc>
                <a:spcPct val="100000"/>
              </a:lnSpc>
              <a:spcBef>
                <a:spcPts val="0"/>
              </a:spcBef>
              <a:spcAft>
                <a:spcPts val="0"/>
              </a:spcAft>
              <a:buSzPts val="1600"/>
              <a:buNone/>
            </a:pPr>
            <a:r>
              <a:rPr b="1" lang="en" sz="1400"/>
              <a:t>ACOG emphasizes shared decision-making.</a:t>
            </a:r>
            <a:endParaRPr b="1" sz="1400"/>
          </a:p>
          <a:p>
            <a:pPr indent="0" lvl="0" marL="0" rtl="0" algn="l">
              <a:lnSpc>
                <a:spcPct val="100000"/>
              </a:lnSpc>
              <a:spcBef>
                <a:spcPts val="0"/>
              </a:spcBef>
              <a:spcAft>
                <a:spcPts val="0"/>
              </a:spcAft>
              <a:buSzPts val="1600"/>
              <a:buNone/>
            </a:pPr>
            <a:r>
              <a:rPr lang="en" sz="1400"/>
              <a:t>Consider:</a:t>
            </a:r>
            <a:endParaRPr sz="1300"/>
          </a:p>
          <a:p>
            <a:pPr indent="-317500" lvl="0" marL="457200" rtl="0" algn="l">
              <a:lnSpc>
                <a:spcPct val="100000"/>
              </a:lnSpc>
              <a:spcBef>
                <a:spcPts val="0"/>
              </a:spcBef>
              <a:spcAft>
                <a:spcPts val="0"/>
              </a:spcAft>
              <a:buSzPts val="1400"/>
              <a:buChar char="●"/>
            </a:pPr>
            <a:r>
              <a:rPr lang="en" sz="1400"/>
              <a:t>Severity of illness</a:t>
            </a:r>
            <a:endParaRPr sz="1400"/>
          </a:p>
          <a:p>
            <a:pPr indent="-317500" lvl="0" marL="457200" rtl="0" algn="l">
              <a:lnSpc>
                <a:spcPct val="100000"/>
              </a:lnSpc>
              <a:spcBef>
                <a:spcPts val="0"/>
              </a:spcBef>
              <a:spcAft>
                <a:spcPts val="0"/>
              </a:spcAft>
              <a:buSzPts val="1400"/>
              <a:buChar char="●"/>
            </a:pPr>
            <a:r>
              <a:rPr lang="en" sz="1400"/>
              <a:t>Prior treatment response</a:t>
            </a:r>
            <a:endParaRPr sz="1400"/>
          </a:p>
          <a:p>
            <a:pPr indent="-317500" lvl="0" marL="457200" rtl="0" algn="l">
              <a:lnSpc>
                <a:spcPct val="100000"/>
              </a:lnSpc>
              <a:spcBef>
                <a:spcPts val="0"/>
              </a:spcBef>
              <a:spcAft>
                <a:spcPts val="0"/>
              </a:spcAft>
              <a:buSzPts val="1400"/>
              <a:buChar char="●"/>
            </a:pPr>
            <a:r>
              <a:rPr lang="en" sz="1400"/>
              <a:t>Risks of untreated illness</a:t>
            </a:r>
            <a:endParaRPr sz="1400"/>
          </a:p>
          <a:p>
            <a:pPr indent="-317500" lvl="0" marL="457200" rtl="0" algn="l">
              <a:lnSpc>
                <a:spcPct val="100000"/>
              </a:lnSpc>
              <a:spcBef>
                <a:spcPts val="0"/>
              </a:spcBef>
              <a:spcAft>
                <a:spcPts val="0"/>
              </a:spcAft>
              <a:buSzPts val="1400"/>
              <a:buChar char="●"/>
            </a:pPr>
            <a:r>
              <a:rPr lang="en" sz="1400"/>
              <a:t>Medication risks/benefits</a:t>
            </a:r>
            <a:endParaRPr sz="1400"/>
          </a:p>
          <a:p>
            <a:pPr indent="-317500" lvl="0" marL="457200" rtl="0" algn="l">
              <a:lnSpc>
                <a:spcPct val="100000"/>
              </a:lnSpc>
              <a:spcBef>
                <a:spcPts val="0"/>
              </a:spcBef>
              <a:spcAft>
                <a:spcPts val="0"/>
              </a:spcAft>
              <a:buSzPts val="1400"/>
              <a:buChar char="●"/>
            </a:pPr>
            <a:r>
              <a:rPr lang="en" sz="1400"/>
              <a:t>Pregnancy/lactation considerations</a:t>
            </a:r>
            <a:endParaRPr sz="1400"/>
          </a:p>
          <a:p>
            <a:pPr indent="-317500" lvl="0" marL="457200" rtl="0" algn="l">
              <a:lnSpc>
                <a:spcPct val="100000"/>
              </a:lnSpc>
              <a:spcBef>
                <a:spcPts val="0"/>
              </a:spcBef>
              <a:spcAft>
                <a:spcPts val="0"/>
              </a:spcAft>
              <a:buSzPts val="1400"/>
              <a:buChar char="●"/>
            </a:pPr>
            <a:r>
              <a:rPr lang="en" sz="1400"/>
              <a:t>Patient preferences and values</a:t>
            </a:r>
            <a:endParaRPr/>
          </a:p>
        </p:txBody>
      </p:sp>
      <p:pic>
        <p:nvPicPr>
          <p:cNvPr descr="A graphic titled Treatment and Management of Mental Health Conditions During Pregnancy and Postpartum, Clinical Practice Guideline (with an information icon), Number 5, June 2023. Below, the heading that reads Treatment goal appears above a stepped progression. Symptom improvement is followed by a right-pointing arrow leading to Remission, which is followed by another right-pointing arrow leading to Functional recovery." id="441" name="Google Shape;441;p22"/>
          <p:cNvPicPr preferRelativeResize="0"/>
          <p:nvPr/>
        </p:nvPicPr>
        <p:blipFill rotWithShape="1">
          <a:blip r:embed="rId3">
            <a:alphaModFix/>
          </a:blip>
          <a:srcRect b="0" l="0" r="0" t="0"/>
          <a:stretch/>
        </p:blipFill>
        <p:spPr>
          <a:xfrm>
            <a:off x="5258925" y="1315810"/>
            <a:ext cx="3885075" cy="292145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23"/>
          <p:cNvSpPr txBox="1"/>
          <p:nvPr>
            <p:ph type="title"/>
          </p:nvPr>
        </p:nvSpPr>
        <p:spPr>
          <a:xfrm>
            <a:off x="416380" y="357083"/>
            <a:ext cx="6079670" cy="507943"/>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chemeClr val="dk1"/>
              </a:buClr>
              <a:buSzPts val="4400"/>
              <a:buFont typeface="Calibri"/>
              <a:buNone/>
            </a:pPr>
            <a:r>
              <a:rPr b="1" i="0" lang="en" sz="3200" u="none" cap="none" strike="noStrike">
                <a:solidFill>
                  <a:srgbClr val="642667"/>
                </a:solidFill>
                <a:latin typeface="Josefin Sans"/>
                <a:ea typeface="Josefin Sans"/>
                <a:cs typeface="Josefin Sans"/>
                <a:sym typeface="Josefin Sans"/>
              </a:rPr>
              <a:t>Menu of Treatment Options  </a:t>
            </a:r>
            <a:endParaRPr b="1" i="0" sz="3200" u="none" cap="none" strike="noStrike">
              <a:solidFill>
                <a:schemeClr val="lt1"/>
              </a:solidFill>
              <a:latin typeface="Montserrat"/>
              <a:ea typeface="Montserrat"/>
              <a:cs typeface="Montserrat"/>
              <a:sym typeface="Montserrat"/>
            </a:endParaRPr>
          </a:p>
        </p:txBody>
      </p:sp>
      <p:sp>
        <p:nvSpPr>
          <p:cNvPr id="448" name="Google Shape;448;p23"/>
          <p:cNvSpPr txBox="1"/>
          <p:nvPr>
            <p:ph idx="1" type="body"/>
          </p:nvPr>
        </p:nvSpPr>
        <p:spPr>
          <a:xfrm>
            <a:off x="416380" y="865026"/>
            <a:ext cx="8229600" cy="445399"/>
          </a:xfrm>
          <a:prstGeom prst="rect">
            <a:avLst/>
          </a:prstGeom>
          <a:noFill/>
          <a:ln>
            <a:noFill/>
          </a:ln>
        </p:spPr>
        <p:txBody>
          <a:bodyPr anchorCtr="0" anchor="t" bIns="91425" lIns="91425" spcFirstLastPara="1" rIns="91425" wrap="square" tIns="91425">
            <a:noAutofit/>
          </a:bodyPr>
          <a:lstStyle/>
          <a:p>
            <a:pPr indent="0" lvl="0" marL="25400" marR="0" rtl="0" algn="l">
              <a:lnSpc>
                <a:spcPct val="100000"/>
              </a:lnSpc>
              <a:spcBef>
                <a:spcPts val="640"/>
              </a:spcBef>
              <a:spcAft>
                <a:spcPts val="0"/>
              </a:spcAft>
              <a:buClr>
                <a:schemeClr val="dk1"/>
              </a:buClr>
              <a:buSzPts val="3200"/>
              <a:buFont typeface="Arial"/>
              <a:buNone/>
            </a:pPr>
            <a:r>
              <a:rPr b="1" i="0" lang="en" sz="1700" u="none" cap="none" strike="noStrike">
                <a:solidFill>
                  <a:srgbClr val="9C2477"/>
                </a:solidFill>
                <a:latin typeface="Open Sans"/>
                <a:ea typeface="Open Sans"/>
                <a:cs typeface="Open Sans"/>
                <a:sym typeface="Open Sans"/>
              </a:rPr>
              <a:t>Open the Link and Explore Treatments and Interventions Now</a:t>
            </a:r>
            <a:r>
              <a:rPr b="0" i="0" lang="en" sz="1700" u="none" cap="none" strike="noStrike">
                <a:solidFill>
                  <a:schemeClr val="dk1"/>
                </a:solidFill>
                <a:latin typeface="Helvetica Neue"/>
                <a:ea typeface="Helvetica Neue"/>
                <a:cs typeface="Helvetica Neue"/>
                <a:sym typeface="Helvetica Neue"/>
              </a:rPr>
              <a:t> </a:t>
            </a:r>
            <a:endParaRPr b="0" i="0" sz="1700" u="none" cap="none" strike="noStrike">
              <a:solidFill>
                <a:schemeClr val="dk1"/>
              </a:solidFill>
              <a:latin typeface="Calibri"/>
              <a:ea typeface="Calibri"/>
              <a:cs typeface="Calibri"/>
              <a:sym typeface="Calibri"/>
            </a:endParaRPr>
          </a:p>
        </p:txBody>
      </p:sp>
      <p:pic>
        <p:nvPicPr>
          <p:cNvPr descr="A table with the POLICY CENTER FOR Maternal Mental Health logo, followed by a trademark symbol at the top. Below, the title reads A Menu of Prevention and Treatment Options for Maternal Mental Health. The table has the following columns: Prevention Strategies &amp; Treatment Options, Limited to no symptoms, Mild symptoms, Moderate symptoms, and Severe symptoms. The first row lists Self-care, including sleep hygiene and grooming as desired, with an X mark under all four symptom categories. The second row lists Nutrition including adequate omega-3 fatty acids, vitamin D, folate (5-MTHF) superscript 1, B12 superscript 2 (methelcobalyn) choline superscript 3, also with an X mark under all four symptom categories. The third row reads Exercise (30 mins a day 3 days or more a week), with no text or marks under all four symptom categories." id="449" name="Google Shape;449;p23"/>
          <p:cNvPicPr preferRelativeResize="0"/>
          <p:nvPr/>
        </p:nvPicPr>
        <p:blipFill rotWithShape="1">
          <a:blip r:embed="rId3">
            <a:alphaModFix/>
          </a:blip>
          <a:srcRect b="0" l="0" r="0" t="0"/>
          <a:stretch/>
        </p:blipFill>
        <p:spPr>
          <a:xfrm>
            <a:off x="457200" y="1310425"/>
            <a:ext cx="5861202" cy="3139499"/>
          </a:xfrm>
          <a:prstGeom prst="rect">
            <a:avLst/>
          </a:prstGeom>
          <a:noFill/>
          <a:ln>
            <a:noFill/>
          </a:ln>
        </p:spPr>
      </p:pic>
      <p:sp>
        <p:nvSpPr>
          <p:cNvPr id="450" name="Google Shape;450;p23"/>
          <p:cNvSpPr txBox="1"/>
          <p:nvPr>
            <p:ph idx="2" type="body"/>
          </p:nvPr>
        </p:nvSpPr>
        <p:spPr>
          <a:xfrm>
            <a:off x="6564651" y="2233280"/>
            <a:ext cx="2259000" cy="240618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i="1" lang="en" sz="1300">
                <a:solidFill>
                  <a:srgbClr val="42403B"/>
                </a:solidFill>
                <a:latin typeface="Open Sans"/>
                <a:ea typeface="Open Sans"/>
                <a:cs typeface="Open Sans"/>
                <a:sym typeface="Open Sans"/>
              </a:rPr>
              <a:t>Recommended Citation:</a:t>
            </a:r>
            <a:r>
              <a:rPr i="1" lang="en" sz="1300">
                <a:solidFill>
                  <a:srgbClr val="42403B"/>
                </a:solidFill>
                <a:latin typeface="Open Sans"/>
                <a:ea typeface="Open Sans"/>
                <a:cs typeface="Open Sans"/>
                <a:sym typeface="Open Sans"/>
              </a:rPr>
              <a:t> Policy Center for Maternal Mental Health. (2026, September). A Menu of Prevention and Treatment Options for Maternal Mental Health. </a:t>
            </a:r>
            <a:r>
              <a:rPr i="1" lang="en" sz="1300" u="sng">
                <a:solidFill>
                  <a:srgbClr val="42403B"/>
                </a:solidFill>
                <a:latin typeface="Open Sans"/>
                <a:ea typeface="Open Sans"/>
                <a:cs typeface="Open Sans"/>
                <a:sym typeface="Open Sans"/>
                <a:hlinkClick r:id="rId4">
                  <a:extLst>
                    <a:ext uri="{A12FA001-AC4F-418D-AE19-62706E023703}">
                      <ahyp:hlinkClr val="tx"/>
                    </a:ext>
                  </a:extLst>
                </a:hlinkClick>
              </a:rPr>
              <a:t>https://policycentermmh.org/menu-of-prevention-and-treatment-options-for-maternal-mental-health/</a:t>
            </a:r>
            <a:endParaRPr sz="1300">
              <a:latin typeface="Open Sans"/>
              <a:ea typeface="Open Sans"/>
              <a:cs typeface="Open Sans"/>
              <a:sym typeface="Open Sans"/>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24"/>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Psych Consult Programs </a:t>
            </a:r>
            <a:endParaRPr/>
          </a:p>
        </p:txBody>
      </p:sp>
      <p:sp>
        <p:nvSpPr>
          <p:cNvPr id="456" name="Google Shape;456;p24"/>
          <p:cNvSpPr txBox="1"/>
          <p:nvPr>
            <p:ph idx="1" type="body"/>
          </p:nvPr>
        </p:nvSpPr>
        <p:spPr>
          <a:xfrm>
            <a:off x="457200" y="1152525"/>
            <a:ext cx="8220000" cy="3501118"/>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50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Many states offer a live telepsychiatry consultation program for OB providers to </a:t>
            </a:r>
            <a:r>
              <a:rPr b="1" i="0" lang="en" sz="1400" u="none" cap="none" strike="noStrike">
                <a:solidFill>
                  <a:srgbClr val="000000"/>
                </a:solidFill>
                <a:latin typeface="Arial"/>
                <a:ea typeface="Arial"/>
                <a:cs typeface="Arial"/>
                <a:sym typeface="Arial"/>
              </a:rPr>
              <a:t>support them in preliminary diagnosis, treatment plan development, prescription treatments</a:t>
            </a:r>
            <a:r>
              <a:rPr b="0" i="0" lang="en" sz="1400" u="none" cap="none" strike="noStrike">
                <a:solidFill>
                  <a:srgbClr val="000000"/>
                </a:solidFill>
                <a:latin typeface="Arial"/>
                <a:ea typeface="Arial"/>
                <a:cs typeface="Arial"/>
                <a:sym typeface="Arial"/>
              </a:rPr>
              <a:t>, and referral to psychiatry for complex patients.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50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Does your state have a consultation program?</a:t>
            </a:r>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rgbClr val="0B57D0"/>
                </a:solidFill>
                <a:latin typeface="Arial"/>
                <a:ea typeface="Arial"/>
                <a:cs typeface="Arial"/>
                <a:sym typeface="Arial"/>
                <a:hlinkClick r:id="rId3">
                  <a:extLst>
                    <a:ext uri="{A12FA001-AC4F-418D-AE19-62706E023703}">
                      <ahyp:hlinkClr val="tx"/>
                    </a:ext>
                  </a:extLst>
                </a:hlinkClick>
              </a:rPr>
              <a:t>Policycentermmh.org/2026-perinatal-psychiatry-consultation-program-list</a:t>
            </a:r>
            <a:endParaRPr b="0" i="0" sz="1400" u="none" cap="none" strike="noStrike">
              <a:solidFill>
                <a:srgbClr val="0B57D0"/>
              </a:solidFill>
              <a:latin typeface="Arial"/>
              <a:ea typeface="Arial"/>
              <a:cs typeface="Arial"/>
              <a:sym typeface="Arial"/>
            </a:endParaRPr>
          </a:p>
          <a:p>
            <a:pPr indent="0" lvl="0" marL="0" marR="0" rtl="0" algn="l">
              <a:lnSpc>
                <a:spcPct val="100000"/>
              </a:lnSpc>
              <a:spcBef>
                <a:spcPts val="150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Postpartum Support International offers non-live service</a:t>
            </a:r>
            <a:r>
              <a:rPr b="0" i="0" lang="en" sz="1400" u="none" cap="none" strike="noStrike">
                <a:solidFill>
                  <a:srgbClr val="000000"/>
                </a:solidFill>
                <a:latin typeface="Arial"/>
                <a:ea typeface="Arial"/>
                <a:cs typeface="Arial"/>
                <a:sym typeface="Arial"/>
              </a:rPr>
              <a:t> to OB providers in states without consult programs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rgbClr val="0B57D0"/>
                </a:solidFill>
                <a:latin typeface="Arial"/>
                <a:ea typeface="Arial"/>
                <a:cs typeface="Arial"/>
                <a:sym typeface="Arial"/>
                <a:hlinkClick r:id="rId4">
                  <a:extLst>
                    <a:ext uri="{A12FA001-AC4F-418D-AE19-62706E023703}">
                      <ahyp:hlinkClr val="tx"/>
                    </a:ext>
                  </a:extLst>
                </a:hlinkClick>
              </a:rPr>
              <a:t>https://postpartum.net/professionals/perinatal-psychiatric-consultation</a:t>
            </a:r>
            <a:endParaRPr b="0" i="0" sz="1400" u="none" cap="none" strike="noStrike">
              <a:solidFill>
                <a:srgbClr val="0B57D0"/>
              </a:solidFill>
              <a:latin typeface="Arial"/>
              <a:ea typeface="Arial"/>
              <a:cs typeface="Arial"/>
              <a:sym typeface="Arial"/>
            </a:endParaRPr>
          </a:p>
          <a:p>
            <a:pPr indent="0" lvl="0" marL="0" marR="0" rtl="0" algn="l">
              <a:lnSpc>
                <a:spcPct val="100000"/>
              </a:lnSpc>
              <a:spcBef>
                <a:spcPts val="150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Along with national mental health advocacy organizations, we are advocating for a national telepsychiatry program for primary care and OB providers in states where such programs do not exist.</a:t>
            </a:r>
            <a:endParaRPr b="1" i="0" sz="18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25"/>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Common Treatment Options </a:t>
            </a:r>
            <a:endParaRPr/>
          </a:p>
        </p:txBody>
      </p:sp>
      <p:sp>
        <p:nvSpPr>
          <p:cNvPr id="462" name="Google Shape;462;p25"/>
          <p:cNvSpPr txBox="1"/>
          <p:nvPr>
            <p:ph idx="1" type="body"/>
          </p:nvPr>
        </p:nvSpPr>
        <p:spPr>
          <a:xfrm>
            <a:off x="457200" y="1152525"/>
            <a:ext cx="8220000" cy="340995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800"/>
              <a:buFont typeface="Arial"/>
              <a:buNone/>
            </a:pPr>
            <a:r>
              <a:rPr b="1" i="0" lang="en" sz="1800" u="none" cap="none" strike="noStrike">
                <a:solidFill>
                  <a:srgbClr val="000000"/>
                </a:solidFill>
                <a:latin typeface="Arial"/>
                <a:ea typeface="Arial"/>
                <a:cs typeface="Arial"/>
                <a:sym typeface="Arial"/>
              </a:rPr>
              <a:t>Psychotherapy</a:t>
            </a:r>
            <a:r>
              <a:rPr b="1" i="0" lang="en" sz="1800" u="none" cap="none" strike="noStrike">
                <a:solidFill>
                  <a:srgbClr val="000000"/>
                </a:solidFill>
                <a:latin typeface="Josefin Sans"/>
                <a:ea typeface="Josefin Sans"/>
                <a:cs typeface="Josefin Sans"/>
                <a:sym typeface="Josefin Sans"/>
              </a:rPr>
              <a:t> </a:t>
            </a:r>
            <a:r>
              <a:rPr b="0" i="0" lang="en" sz="1500" u="none" cap="none" strike="noStrike">
                <a:solidFill>
                  <a:srgbClr val="000000"/>
                </a:solidFill>
                <a:latin typeface="Arial"/>
                <a:ea typeface="Arial"/>
                <a:cs typeface="Arial"/>
                <a:sym typeface="Arial"/>
              </a:rPr>
              <a:t>(Individual therapy and group therapy)</a:t>
            </a:r>
            <a:r>
              <a:rPr b="1" i="0" lang="en" sz="1500" u="none" cap="none" strike="noStrike">
                <a:solidFill>
                  <a:srgbClr val="000000"/>
                </a:solidFill>
                <a:latin typeface="Arial"/>
                <a:ea typeface="Arial"/>
                <a:cs typeface="Arial"/>
                <a:sym typeface="Arial"/>
              </a:rPr>
              <a:t>:</a:t>
            </a:r>
            <a:r>
              <a:rPr b="0" i="0" lang="en" sz="1500" u="none" cap="none" strike="noStrike">
                <a:solidFill>
                  <a:srgbClr val="000000"/>
                </a:solidFill>
                <a:latin typeface="Arial"/>
                <a:ea typeface="Arial"/>
                <a:cs typeface="Arial"/>
                <a:sym typeface="Arial"/>
              </a:rPr>
              <a:t> </a:t>
            </a:r>
            <a:endParaRPr b="1" i="0" sz="15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rPr b="0" i="1" lang="en" sz="1500" u="none" cap="none" strike="noStrike">
                <a:solidFill>
                  <a:srgbClr val="000000"/>
                </a:solidFill>
                <a:latin typeface="Arial"/>
                <a:ea typeface="Arial"/>
                <a:cs typeface="Arial"/>
                <a:sym typeface="Arial"/>
              </a:rPr>
              <a:t>Patients Self-Refer: </a:t>
            </a:r>
            <a:endParaRPr b="0" i="1" sz="1500" u="none" cap="none" strike="noStrike">
              <a:solidFill>
                <a:srgbClr val="000000"/>
              </a:solidFill>
              <a:latin typeface="Arial"/>
              <a:ea typeface="Arial"/>
              <a:cs typeface="Arial"/>
              <a:sym typeface="Arial"/>
            </a:endParaRPr>
          </a:p>
          <a:p>
            <a:pPr indent="-323850" lvl="0" marL="457200" marR="0" rtl="0" algn="l">
              <a:lnSpc>
                <a:spcPct val="115000"/>
              </a:lnSpc>
              <a:spcBef>
                <a:spcPts val="0"/>
              </a:spcBef>
              <a:spcAft>
                <a:spcPts val="0"/>
              </a:spcAft>
              <a:buClr>
                <a:srgbClr val="000000"/>
              </a:buClr>
              <a:buSzPts val="1500"/>
              <a:buFont typeface="Open Sans"/>
              <a:buChar char="●"/>
            </a:pPr>
            <a:r>
              <a:rPr b="0" i="0" lang="en" sz="1500" u="none" cap="none" strike="noStrike">
                <a:solidFill>
                  <a:srgbClr val="000000"/>
                </a:solidFill>
                <a:latin typeface="Arial"/>
                <a:ea typeface="Arial"/>
                <a:cs typeface="Arial"/>
                <a:sym typeface="Arial"/>
              </a:rPr>
              <a:t>Such as: Cognitive Behavioral Therapy, Interpersonal Psychotherapy, Behavioral Activation*, Exposure Response Therapy (OCD), Dialectical Behavioral Therapy</a:t>
            </a:r>
            <a:endParaRPr b="0" i="0" sz="1500" u="none" cap="none" strike="noStrike">
              <a:solidFill>
                <a:srgbClr val="000000"/>
              </a:solidFill>
              <a:latin typeface="Arial"/>
              <a:ea typeface="Arial"/>
              <a:cs typeface="Arial"/>
              <a:sym typeface="Arial"/>
            </a:endParaRPr>
          </a:p>
          <a:p>
            <a:pPr indent="457200" lvl="0" marL="0" marR="0" rtl="0" algn="l">
              <a:lnSpc>
                <a:spcPct val="115000"/>
              </a:lnSpc>
              <a:spcBef>
                <a:spcPts val="0"/>
              </a:spcBef>
              <a:spcAft>
                <a:spcPts val="0"/>
              </a:spcAft>
              <a:buClr>
                <a:srgbClr val="000000"/>
              </a:buClr>
              <a:buSzPts val="1500"/>
              <a:buFont typeface="Arial"/>
              <a:buNone/>
            </a:pPr>
            <a:r>
              <a:rPr b="0" i="1" lang="en" sz="1500" u="none" cap="none" strike="noStrike">
                <a:solidFill>
                  <a:srgbClr val="000000"/>
                </a:solidFill>
                <a:latin typeface="Arial"/>
                <a:ea typeface="Arial"/>
                <a:cs typeface="Arial"/>
                <a:sym typeface="Arial"/>
              </a:rPr>
              <a:t>*Can be provided through a trained non-clinical professional </a:t>
            </a:r>
            <a:r>
              <a:rPr b="0" i="0" lang="en" sz="1500" u="none" cap="none" strike="noStrike">
                <a:solidFill>
                  <a:srgbClr val="000000"/>
                </a:solidFill>
                <a:latin typeface="Arial"/>
                <a:ea typeface="Arial"/>
                <a:cs typeface="Arial"/>
                <a:sym typeface="Arial"/>
              </a:rPr>
              <a:t>  </a:t>
            </a:r>
            <a:endParaRPr b="0" i="0" sz="1500" u="none" cap="none" strike="noStrike">
              <a:solidFill>
                <a:srgbClr val="000000"/>
              </a:solidFill>
              <a:latin typeface="Arial"/>
              <a:ea typeface="Arial"/>
              <a:cs typeface="Arial"/>
              <a:sym typeface="Arial"/>
            </a:endParaRPr>
          </a:p>
          <a:p>
            <a:pPr indent="0" lvl="0" marL="0" marR="0" rtl="0" algn="l">
              <a:lnSpc>
                <a:spcPct val="115000"/>
              </a:lnSpc>
              <a:spcBef>
                <a:spcPts val="2000"/>
              </a:spcBef>
              <a:spcAft>
                <a:spcPts val="0"/>
              </a:spcAft>
              <a:buClr>
                <a:srgbClr val="000000"/>
              </a:buClr>
              <a:buSzPts val="1800"/>
              <a:buFont typeface="Arial"/>
              <a:buNone/>
            </a:pPr>
            <a:r>
              <a:rPr b="1" i="0" lang="en" sz="1800" u="none" cap="none" strike="noStrike">
                <a:solidFill>
                  <a:srgbClr val="000000"/>
                </a:solidFill>
                <a:latin typeface="Arial"/>
                <a:ea typeface="Arial"/>
                <a:cs typeface="Arial"/>
                <a:sym typeface="Arial"/>
              </a:rPr>
              <a:t>Pharmacotherapy: </a:t>
            </a:r>
            <a:endParaRPr b="1" i="0" sz="1800" u="none" cap="none" strike="noStrike">
              <a:solidFill>
                <a:srgbClr val="000000"/>
              </a:solidFill>
              <a:latin typeface="Arial"/>
              <a:ea typeface="Arial"/>
              <a:cs typeface="Arial"/>
              <a:sym typeface="Arial"/>
            </a:endParaRPr>
          </a:p>
          <a:p>
            <a:pPr indent="-323850" lvl="0" marL="457200" marR="0" rtl="0" algn="l">
              <a:lnSpc>
                <a:spcPct val="115000"/>
              </a:lnSpc>
              <a:spcBef>
                <a:spcPts val="0"/>
              </a:spcBef>
              <a:spcAft>
                <a:spcPts val="0"/>
              </a:spcAft>
              <a:buClr>
                <a:srgbClr val="000000"/>
              </a:buClr>
              <a:buSzPts val="1500"/>
              <a:buFont typeface="Open Sans"/>
              <a:buChar char="●"/>
            </a:pPr>
            <a:r>
              <a:rPr b="0" i="0" lang="en" sz="1500" u="none" cap="none" strike="noStrike">
                <a:solidFill>
                  <a:srgbClr val="000000"/>
                </a:solidFill>
                <a:latin typeface="Arial"/>
                <a:ea typeface="Arial"/>
                <a:cs typeface="Arial"/>
                <a:sym typeface="Arial"/>
              </a:rPr>
              <a:t>Effective dosing of selective serotonin reuptake inhibitors (SSRIs) is recommended, specifically sertraline or escitalopram </a:t>
            </a:r>
            <a:endParaRPr b="0" i="0" sz="1500" u="none" cap="none" strike="noStrike">
              <a:solidFill>
                <a:srgbClr val="000000"/>
              </a:solidFill>
              <a:latin typeface="Arial"/>
              <a:ea typeface="Arial"/>
              <a:cs typeface="Arial"/>
              <a:sym typeface="Arial"/>
            </a:endParaRPr>
          </a:p>
          <a:p>
            <a:pPr indent="-323850" lvl="0" marL="457200" marR="0" rtl="0" algn="l">
              <a:lnSpc>
                <a:spcPct val="115000"/>
              </a:lnSpc>
              <a:spcBef>
                <a:spcPts val="0"/>
              </a:spcBef>
              <a:spcAft>
                <a:spcPts val="0"/>
              </a:spcAft>
              <a:buClr>
                <a:srgbClr val="000000"/>
              </a:buClr>
              <a:buSzPts val="1500"/>
              <a:buFont typeface="Open Sans"/>
              <a:buChar char="●"/>
            </a:pPr>
            <a:r>
              <a:rPr b="0" i="0" lang="en" sz="1500" u="none" cap="none" strike="noStrike">
                <a:solidFill>
                  <a:srgbClr val="000000"/>
                </a:solidFill>
                <a:latin typeface="Arial"/>
                <a:ea typeface="Arial"/>
                <a:cs typeface="Arial"/>
                <a:sym typeface="Arial"/>
              </a:rPr>
              <a:t>Serotonin-norepinephrine reuptake inhibitors (SNRIs)</a:t>
            </a:r>
            <a:endParaRPr b="0" i="0" sz="1500" u="none" cap="none" strike="noStrike">
              <a:solidFill>
                <a:srgbClr val="000000"/>
              </a:solidFill>
              <a:latin typeface="Arial"/>
              <a:ea typeface="Arial"/>
              <a:cs typeface="Arial"/>
              <a:sym typeface="Arial"/>
            </a:endParaRPr>
          </a:p>
          <a:p>
            <a:pPr indent="-323850" lvl="0" marL="457200" marR="0" rtl="0" algn="l">
              <a:lnSpc>
                <a:spcPct val="115000"/>
              </a:lnSpc>
              <a:spcBef>
                <a:spcPts val="0"/>
              </a:spcBef>
              <a:spcAft>
                <a:spcPts val="0"/>
              </a:spcAft>
              <a:buClr>
                <a:srgbClr val="000000"/>
              </a:buClr>
              <a:buSzPts val="1500"/>
              <a:buFont typeface="Open Sans"/>
              <a:buChar char="●"/>
            </a:pPr>
            <a:r>
              <a:rPr b="0" i="0" lang="en" sz="1500" u="none" cap="none" strike="noStrike">
                <a:solidFill>
                  <a:srgbClr val="000000"/>
                </a:solidFill>
                <a:latin typeface="Arial"/>
                <a:ea typeface="Arial"/>
                <a:cs typeface="Arial"/>
                <a:sym typeface="Arial"/>
              </a:rPr>
              <a:t>Zuranolone - fast-acting PPD specific treatment (generally requires insurer prior authorization to confirm patient is postpartum - may be approved more quickly w/AI)</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26"/>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a:t>When to Refer/Escalate </a:t>
            </a:r>
            <a:endParaRPr/>
          </a:p>
        </p:txBody>
      </p:sp>
      <p:sp>
        <p:nvSpPr>
          <p:cNvPr id="468" name="Google Shape;468;p26"/>
          <p:cNvSpPr txBox="1"/>
          <p:nvPr>
            <p:ph idx="1" type="body"/>
          </p:nvPr>
        </p:nvSpPr>
        <p:spPr>
          <a:xfrm>
            <a:off x="457200" y="1152524"/>
            <a:ext cx="8220000" cy="3171825"/>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700"/>
              <a:buFont typeface="Arial"/>
              <a:buNone/>
            </a:pPr>
            <a:r>
              <a:rPr b="1" i="0" lang="en" sz="1700" u="none" cap="none" strike="noStrike">
                <a:solidFill>
                  <a:schemeClr val="accent3"/>
                </a:solidFill>
                <a:latin typeface="Arial"/>
                <a:ea typeface="Arial"/>
                <a:cs typeface="Arial"/>
                <a:sym typeface="Arial"/>
              </a:rPr>
              <a:t>Specialized Care from Reproductive Psychiatry </a:t>
            </a:r>
            <a:endParaRPr b="1" i="0" sz="1700" u="none" cap="none" strike="noStrike">
              <a:solidFill>
                <a:schemeClr val="accent3"/>
              </a:solidFill>
              <a:latin typeface="Arial"/>
              <a:ea typeface="Arial"/>
              <a:cs typeface="Arial"/>
              <a:sym typeface="Arial"/>
            </a:endParaRPr>
          </a:p>
          <a:p>
            <a:pPr indent="-336550" lvl="0" marL="457200" marR="0" rtl="0" algn="l">
              <a:lnSpc>
                <a:spcPct val="115000"/>
              </a:lnSpc>
              <a:spcBef>
                <a:spcPts val="2000"/>
              </a:spcBef>
              <a:spcAft>
                <a:spcPts val="0"/>
              </a:spcAft>
              <a:buClr>
                <a:srgbClr val="000000"/>
              </a:buClr>
              <a:buSzPts val="1700"/>
              <a:buFont typeface="Open Sans"/>
              <a:buChar char="●"/>
            </a:pPr>
            <a:r>
              <a:rPr b="0" i="0" lang="en" sz="1700" u="none" cap="none" strike="noStrike">
                <a:solidFill>
                  <a:srgbClr val="000000"/>
                </a:solidFill>
                <a:latin typeface="Arial"/>
                <a:ea typeface="Arial"/>
                <a:cs typeface="Arial"/>
                <a:sym typeface="Arial"/>
              </a:rPr>
              <a:t>Suspected or Diagnosed Bipolar Disorder (use mental health history form early in pregnancy to identify possible Bipolar Disorder early): </a:t>
            </a:r>
            <a:endParaRPr b="0" i="0" sz="1700" u="none" cap="none" strike="noStrike">
              <a:solidFill>
                <a:srgbClr val="000000"/>
              </a:solidFill>
              <a:latin typeface="Arial"/>
              <a:ea typeface="Arial"/>
              <a:cs typeface="Arial"/>
              <a:sym typeface="Arial"/>
            </a:endParaRPr>
          </a:p>
          <a:p>
            <a:pPr indent="-336550" lvl="1" marL="914400" marR="0" rtl="0" algn="l">
              <a:lnSpc>
                <a:spcPct val="115000"/>
              </a:lnSpc>
              <a:spcBef>
                <a:spcPts val="0"/>
              </a:spcBef>
              <a:spcAft>
                <a:spcPts val="0"/>
              </a:spcAft>
              <a:buClr>
                <a:srgbClr val="000000"/>
              </a:buClr>
              <a:buSzPts val="1700"/>
              <a:buFont typeface="Open Sans"/>
              <a:buChar char="○"/>
            </a:pPr>
            <a:r>
              <a:rPr b="0" i="0" lang="en" sz="1700" u="none" cap="none" strike="noStrike">
                <a:solidFill>
                  <a:srgbClr val="000000"/>
                </a:solidFill>
                <a:latin typeface="Arial"/>
                <a:ea typeface="Arial"/>
                <a:cs typeface="Arial"/>
                <a:sym typeface="Arial"/>
              </a:rPr>
              <a:t>requires comprehensive assessment (SCID-5 or Mini)</a:t>
            </a:r>
            <a:endParaRPr b="0" i="0" sz="1700" u="none" cap="none" strike="noStrike">
              <a:solidFill>
                <a:srgbClr val="000000"/>
              </a:solidFill>
              <a:latin typeface="Arial"/>
              <a:ea typeface="Arial"/>
              <a:cs typeface="Arial"/>
              <a:sym typeface="Arial"/>
            </a:endParaRPr>
          </a:p>
          <a:p>
            <a:pPr indent="-336550" lvl="1" marL="914400" marR="0" rtl="0" algn="l">
              <a:lnSpc>
                <a:spcPct val="115000"/>
              </a:lnSpc>
              <a:spcBef>
                <a:spcPts val="0"/>
              </a:spcBef>
              <a:spcAft>
                <a:spcPts val="0"/>
              </a:spcAft>
              <a:buClr>
                <a:srgbClr val="000000"/>
              </a:buClr>
              <a:buSzPts val="1700"/>
              <a:buFont typeface="Open Sans"/>
              <a:buChar char="○"/>
            </a:pPr>
            <a:r>
              <a:rPr b="0" i="0" lang="en" sz="1700" u="none" cap="none" strike="noStrike">
                <a:solidFill>
                  <a:srgbClr val="000000"/>
                </a:solidFill>
                <a:latin typeface="Arial"/>
                <a:ea typeface="Arial"/>
                <a:cs typeface="Arial"/>
                <a:sym typeface="Arial"/>
              </a:rPr>
              <a:t>and specialized management, often involving mood stabilizers </a:t>
            </a:r>
            <a:endParaRPr b="0" i="0" sz="1700" u="none" cap="none" strike="noStrike">
              <a:solidFill>
                <a:srgbClr val="000000"/>
              </a:solidFill>
              <a:latin typeface="Arial"/>
              <a:ea typeface="Arial"/>
              <a:cs typeface="Arial"/>
              <a:sym typeface="Arial"/>
            </a:endParaRPr>
          </a:p>
          <a:p>
            <a:pPr indent="-336550" lvl="0" marL="457200" marR="0" rtl="0" algn="l">
              <a:lnSpc>
                <a:spcPct val="115000"/>
              </a:lnSpc>
              <a:spcBef>
                <a:spcPts val="0"/>
              </a:spcBef>
              <a:spcAft>
                <a:spcPts val="0"/>
              </a:spcAft>
              <a:buClr>
                <a:srgbClr val="000000"/>
              </a:buClr>
              <a:buSzPts val="1700"/>
              <a:buFont typeface="Open Sans"/>
              <a:buChar char="●"/>
            </a:pPr>
            <a:r>
              <a:rPr b="0" i="0" lang="en" sz="1700" u="none" cap="none" strike="noStrike">
                <a:solidFill>
                  <a:srgbClr val="000000"/>
                </a:solidFill>
                <a:latin typeface="Arial"/>
                <a:ea typeface="Arial"/>
                <a:cs typeface="Arial"/>
                <a:sym typeface="Arial"/>
              </a:rPr>
              <a:t>Treatment Resistant Major Depressive Disorder </a:t>
            </a:r>
            <a:endParaRPr b="0" i="0" sz="1700" u="none" cap="none" strike="noStrike">
              <a:solidFill>
                <a:srgbClr val="000000"/>
              </a:solidFill>
              <a:latin typeface="Arial"/>
              <a:ea typeface="Arial"/>
              <a:cs typeface="Arial"/>
              <a:sym typeface="Arial"/>
            </a:endParaRPr>
          </a:p>
          <a:p>
            <a:pPr indent="-336550" lvl="0" marL="457200" marR="0" rtl="0" algn="l">
              <a:lnSpc>
                <a:spcPct val="115000"/>
              </a:lnSpc>
              <a:spcBef>
                <a:spcPts val="0"/>
              </a:spcBef>
              <a:spcAft>
                <a:spcPts val="0"/>
              </a:spcAft>
              <a:buClr>
                <a:srgbClr val="000000"/>
              </a:buClr>
              <a:buSzPts val="1700"/>
              <a:buFont typeface="Open Sans"/>
              <a:buChar char="●"/>
            </a:pPr>
            <a:r>
              <a:rPr b="0" i="0" lang="en" sz="1700" u="none" cap="none" strike="noStrike">
                <a:solidFill>
                  <a:srgbClr val="000000"/>
                </a:solidFill>
                <a:latin typeface="Arial"/>
                <a:ea typeface="Arial"/>
                <a:cs typeface="Arial"/>
                <a:sym typeface="Arial"/>
              </a:rPr>
              <a:t>Suspected Personality Disorders (Referral to Psychologist and/or psychiatrist)</a:t>
            </a:r>
            <a:endParaRPr b="0" i="0" sz="1700" u="none" cap="none" strike="noStrike">
              <a:solidFill>
                <a:srgbClr val="000000"/>
              </a:solidFill>
              <a:latin typeface="Arial"/>
              <a:ea typeface="Arial"/>
              <a:cs typeface="Arial"/>
              <a:sym typeface="Arial"/>
            </a:endParaRPr>
          </a:p>
          <a:p>
            <a:pPr indent="-336550" lvl="0" marL="457200" marR="0" rtl="0" algn="l">
              <a:lnSpc>
                <a:spcPct val="115000"/>
              </a:lnSpc>
              <a:spcBef>
                <a:spcPts val="0"/>
              </a:spcBef>
              <a:spcAft>
                <a:spcPts val="0"/>
              </a:spcAft>
              <a:buClr>
                <a:srgbClr val="000000"/>
              </a:buClr>
              <a:buSzPts val="1700"/>
              <a:buFont typeface="Open Sans"/>
              <a:buChar char="●"/>
            </a:pPr>
            <a:r>
              <a:rPr b="0" i="0" lang="en" sz="1700" u="none" cap="none" strike="noStrike">
                <a:solidFill>
                  <a:srgbClr val="000000"/>
                </a:solidFill>
                <a:latin typeface="Arial"/>
                <a:ea typeface="Arial"/>
                <a:cs typeface="Arial"/>
                <a:sym typeface="Arial"/>
              </a:rPr>
              <a:t>Postpartum Psychosis (not to be confused with OCD intrusive thoughts): Requires emergency care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27"/>
          <p:cNvSpPr txBox="1"/>
          <p:nvPr>
            <p:ph idx="1" type="body"/>
          </p:nvPr>
        </p:nvSpPr>
        <p:spPr>
          <a:xfrm>
            <a:off x="462000" y="966750"/>
            <a:ext cx="8220000" cy="408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TMS is an emerging FDA Approved Treatment for:</a:t>
            </a:r>
            <a:endParaRPr b="1">
              <a:solidFill>
                <a:schemeClr val="dk1"/>
              </a:solidFill>
            </a:endParaRPr>
          </a:p>
          <a:p>
            <a:pPr indent="-330200" lvl="0" marL="457200" rtl="0" algn="l">
              <a:lnSpc>
                <a:spcPct val="115000"/>
              </a:lnSpc>
              <a:spcBef>
                <a:spcPts val="1200"/>
              </a:spcBef>
              <a:spcAft>
                <a:spcPts val="0"/>
              </a:spcAft>
              <a:buClr>
                <a:srgbClr val="0D0D0D"/>
              </a:buClr>
              <a:buSzPts val="1600"/>
              <a:buFont typeface="Open Sans"/>
              <a:buChar char="●"/>
            </a:pPr>
            <a:r>
              <a:rPr lang="en">
                <a:solidFill>
                  <a:srgbClr val="0D0D0D"/>
                </a:solidFill>
              </a:rPr>
              <a:t>Depression</a:t>
            </a:r>
            <a:endParaRPr>
              <a:solidFill>
                <a:srgbClr val="0D0D0D"/>
              </a:solidFill>
            </a:endParaRPr>
          </a:p>
          <a:p>
            <a:pPr indent="-330200" lvl="0" marL="457200" rtl="0" algn="l">
              <a:lnSpc>
                <a:spcPct val="115000"/>
              </a:lnSpc>
              <a:spcBef>
                <a:spcPts val="0"/>
              </a:spcBef>
              <a:spcAft>
                <a:spcPts val="0"/>
              </a:spcAft>
              <a:buClr>
                <a:srgbClr val="0D0D0D"/>
              </a:buClr>
              <a:buSzPts val="1600"/>
              <a:buFont typeface="Open Sans"/>
              <a:buChar char="●"/>
            </a:pPr>
            <a:r>
              <a:rPr lang="en">
                <a:solidFill>
                  <a:srgbClr val="0D0D0D"/>
                </a:solidFill>
              </a:rPr>
              <a:t>OCD </a:t>
            </a:r>
            <a:endParaRPr b="1">
              <a:solidFill>
                <a:schemeClr val="dk1"/>
              </a:solidFill>
            </a:endParaRPr>
          </a:p>
          <a:p>
            <a:pPr indent="0" lvl="0" marL="0" rtl="0" algn="l">
              <a:lnSpc>
                <a:spcPct val="115000"/>
              </a:lnSpc>
              <a:spcBef>
                <a:spcPts val="1200"/>
              </a:spcBef>
              <a:spcAft>
                <a:spcPts val="0"/>
              </a:spcAft>
              <a:buSzPts val="1600"/>
              <a:buNone/>
            </a:pPr>
            <a:r>
              <a:rPr lang="en" sz="1500"/>
              <a:t>Generally 4-6 weeks with sessions occurring 5 days a week.  Each session takes 20-30 mins. Patient can receive treatment in an office, or in the home.  </a:t>
            </a:r>
            <a:endParaRPr sz="1500"/>
          </a:p>
          <a:p>
            <a:pPr indent="0" lvl="0" marL="0" rtl="0" algn="l">
              <a:lnSpc>
                <a:spcPct val="115000"/>
              </a:lnSpc>
              <a:spcBef>
                <a:spcPts val="1200"/>
              </a:spcBef>
              <a:spcAft>
                <a:spcPts val="0"/>
              </a:spcAft>
              <a:buSzPts val="1600"/>
              <a:buNone/>
            </a:pPr>
            <a:r>
              <a:rPr b="1" lang="en" sz="1500"/>
              <a:t>Generally prescribed by:</a:t>
            </a:r>
            <a:r>
              <a:rPr lang="en" sz="1500"/>
              <a:t> a psychiatrist or psychiatric nurse practitioner but may also be prescribed by an OB/Gyn or women’s health nurse practitioner for example. </a:t>
            </a:r>
            <a:r>
              <a:rPr b="1" lang="en" sz="1500"/>
              <a:t>May require insurer prior authorization. </a:t>
            </a:r>
            <a:endParaRPr b="1" sz="1500"/>
          </a:p>
          <a:p>
            <a:pPr indent="0" lvl="0" marL="0" rtl="0" algn="l">
              <a:lnSpc>
                <a:spcPct val="115000"/>
              </a:lnSpc>
              <a:spcBef>
                <a:spcPts val="1200"/>
              </a:spcBef>
              <a:spcAft>
                <a:spcPts val="1200"/>
              </a:spcAft>
              <a:buSzPts val="1600"/>
              <a:buNone/>
            </a:pPr>
            <a:r>
              <a:rPr b="1" lang="en" sz="1500"/>
              <a:t>How it works:</a:t>
            </a:r>
            <a:r>
              <a:rPr lang="en" sz="1500"/>
              <a:t>  Patient is in a reclined position, and wears a cap over her hair where the magnetic coil is placed by the technician. A magnetic field passes harmlessly into the brain and creates tiny electrical currents. These currents activate underactive neurons (nerve cells) in regions like the prefrontal cortex, which controls mood.</a:t>
            </a:r>
            <a:endParaRPr/>
          </a:p>
        </p:txBody>
      </p:sp>
      <p:sp>
        <p:nvSpPr>
          <p:cNvPr id="475" name="Google Shape;475;p27"/>
          <p:cNvSpPr txBox="1"/>
          <p:nvPr>
            <p:ph type="title"/>
          </p:nvPr>
        </p:nvSpPr>
        <p:spPr>
          <a:xfrm>
            <a:off x="457200" y="283375"/>
            <a:ext cx="8522100" cy="690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Transcranial Magnetic Stimulation (TMS)</a:t>
            </a:r>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28"/>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sz="3000"/>
              <a:t>Postpartum Psychosis Early Warning Signs </a:t>
            </a:r>
            <a:endParaRPr sz="3000"/>
          </a:p>
        </p:txBody>
      </p:sp>
      <p:sp>
        <p:nvSpPr>
          <p:cNvPr id="481" name="Google Shape;481;p28"/>
          <p:cNvSpPr txBox="1"/>
          <p:nvPr>
            <p:ph idx="1" type="body"/>
          </p:nvPr>
        </p:nvSpPr>
        <p:spPr>
          <a:xfrm>
            <a:off x="457200" y="1152525"/>
            <a:ext cx="8220000" cy="348615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600"/>
              <a:buNone/>
            </a:pPr>
            <a:r>
              <a:rPr lang="en" sz="1700"/>
              <a:t>Early signs of postpartum psychosis usually start suddenly within the first two weeks of birth: </a:t>
            </a:r>
            <a:endParaRPr sz="1700"/>
          </a:p>
          <a:p>
            <a:pPr indent="-323850" lvl="0" marL="457200" rtl="0" algn="l">
              <a:lnSpc>
                <a:spcPct val="115000"/>
              </a:lnSpc>
              <a:spcBef>
                <a:spcPts val="0"/>
              </a:spcBef>
              <a:spcAft>
                <a:spcPts val="0"/>
              </a:spcAft>
              <a:buSzPts val="1500"/>
              <a:buFont typeface="Open Sans"/>
              <a:buChar char="●"/>
            </a:pPr>
            <a:r>
              <a:rPr lang="en" sz="1500"/>
              <a:t>Severe insomnia (mania) </a:t>
            </a:r>
            <a:endParaRPr sz="1500"/>
          </a:p>
          <a:p>
            <a:pPr indent="-323850" lvl="0" marL="457200" rtl="0" algn="l">
              <a:lnSpc>
                <a:spcPct val="115000"/>
              </a:lnSpc>
              <a:spcBef>
                <a:spcPts val="0"/>
              </a:spcBef>
              <a:spcAft>
                <a:spcPts val="0"/>
              </a:spcAft>
              <a:buSzPts val="1500"/>
              <a:buFont typeface="Open Sans"/>
              <a:buChar char="●"/>
            </a:pPr>
            <a:r>
              <a:rPr lang="en" sz="1500"/>
              <a:t>Extreme restlessness, </a:t>
            </a:r>
            <a:endParaRPr sz="1500"/>
          </a:p>
          <a:p>
            <a:pPr indent="-323850" lvl="0" marL="457200" rtl="0" algn="l">
              <a:lnSpc>
                <a:spcPct val="115000"/>
              </a:lnSpc>
              <a:spcBef>
                <a:spcPts val="0"/>
              </a:spcBef>
              <a:spcAft>
                <a:spcPts val="0"/>
              </a:spcAft>
              <a:buSzPts val="1500"/>
              <a:buFont typeface="Open Sans"/>
              <a:buChar char="●"/>
            </a:pPr>
            <a:r>
              <a:rPr lang="en" sz="1500"/>
              <a:t>Rapid mood changes (which can also include depression)</a:t>
            </a:r>
            <a:endParaRPr sz="1500"/>
          </a:p>
          <a:p>
            <a:pPr indent="0" lvl="0" marL="0" rtl="0" algn="l">
              <a:lnSpc>
                <a:spcPct val="115000"/>
              </a:lnSpc>
              <a:spcBef>
                <a:spcPts val="2000"/>
              </a:spcBef>
              <a:spcAft>
                <a:spcPts val="0"/>
              </a:spcAft>
              <a:buSzPts val="1600"/>
              <a:buNone/>
            </a:pPr>
            <a:r>
              <a:rPr lang="en" sz="1700"/>
              <a:t>As the condition escalates, more distinct psychotic features appear:</a:t>
            </a:r>
            <a:endParaRPr sz="1700"/>
          </a:p>
          <a:p>
            <a:pPr indent="-323850" lvl="0" marL="457200" rtl="0" algn="l">
              <a:lnSpc>
                <a:spcPct val="115000"/>
              </a:lnSpc>
              <a:spcBef>
                <a:spcPts val="0"/>
              </a:spcBef>
              <a:spcAft>
                <a:spcPts val="0"/>
              </a:spcAft>
              <a:buSzPts val="1500"/>
              <a:buChar char="●"/>
            </a:pPr>
            <a:r>
              <a:rPr b="1" lang="en" sz="1500"/>
              <a:t>Delusions: </a:t>
            </a:r>
            <a:r>
              <a:rPr lang="en" sz="1500"/>
              <a:t>False beliefs that are out of touch with reality, often centered on the baby or spiritual forces.</a:t>
            </a:r>
            <a:endParaRPr sz="1500"/>
          </a:p>
          <a:p>
            <a:pPr indent="-323850" lvl="0" marL="457200" rtl="0" algn="l">
              <a:lnSpc>
                <a:spcPct val="115000"/>
              </a:lnSpc>
              <a:spcBef>
                <a:spcPts val="0"/>
              </a:spcBef>
              <a:spcAft>
                <a:spcPts val="0"/>
              </a:spcAft>
              <a:buSzPts val="1500"/>
              <a:buChar char="●"/>
            </a:pPr>
            <a:r>
              <a:rPr b="1" lang="en" sz="1500"/>
              <a:t>Hallucinations:</a:t>
            </a:r>
            <a:r>
              <a:rPr lang="en" sz="1500"/>
              <a:t> Seeing, hearing, smelling, or feeling things that are not there </a:t>
            </a:r>
            <a:endParaRPr sz="1500"/>
          </a:p>
          <a:p>
            <a:pPr indent="-323850" lvl="0" marL="457200" rtl="0" algn="l">
              <a:lnSpc>
                <a:spcPct val="115000"/>
              </a:lnSpc>
              <a:spcBef>
                <a:spcPts val="0"/>
              </a:spcBef>
              <a:spcAft>
                <a:spcPts val="0"/>
              </a:spcAft>
              <a:buSzPts val="1500"/>
              <a:buChar char="●"/>
            </a:pPr>
            <a:r>
              <a:rPr b="1" lang="en" sz="1500"/>
              <a:t>Paranoia / Loss of insight: </a:t>
            </a:r>
            <a:r>
              <a:rPr lang="en" sz="1500"/>
              <a:t>The mother typically has no awareness that her thoughts and behaviors are unusual or concerning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29"/>
          <p:cNvSpPr txBox="1"/>
          <p:nvPr>
            <p:ph idx="1" type="body"/>
          </p:nvPr>
        </p:nvSpPr>
        <p:spPr>
          <a:xfrm>
            <a:off x="462000" y="966750"/>
            <a:ext cx="8220000" cy="40243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600"/>
              <a:buNone/>
            </a:pPr>
            <a:r>
              <a:rPr b="1" lang="en" sz="1800">
                <a:solidFill>
                  <a:srgbClr val="9C2477"/>
                </a:solidFill>
              </a:rPr>
              <a:t>Caring for the mother-baby together </a:t>
            </a:r>
            <a:endParaRPr sz="1800"/>
          </a:p>
          <a:p>
            <a:pPr indent="0" lvl="0" marL="0" rtl="0" algn="l">
              <a:lnSpc>
                <a:spcPct val="100000"/>
              </a:lnSpc>
              <a:spcBef>
                <a:spcPts val="1000"/>
              </a:spcBef>
              <a:spcAft>
                <a:spcPts val="0"/>
              </a:spcAft>
              <a:buSzPts val="1600"/>
              <a:buNone/>
            </a:pPr>
            <a:r>
              <a:rPr lang="en" sz="1500">
                <a:highlight>
                  <a:schemeClr val="lt1"/>
                </a:highlight>
              </a:rPr>
              <a:t>Dyadic care refers to serving both parents or caregivers and child together as a dyad (“a pair”)</a:t>
            </a:r>
            <a:endParaRPr sz="1500">
              <a:highlight>
                <a:schemeClr val="lt1"/>
              </a:highlight>
            </a:endParaRPr>
          </a:p>
          <a:p>
            <a:pPr indent="-323850" lvl="0" marL="457200" rtl="0" algn="l">
              <a:lnSpc>
                <a:spcPct val="100000"/>
              </a:lnSpc>
              <a:spcBef>
                <a:spcPts val="0"/>
              </a:spcBef>
              <a:spcAft>
                <a:spcPts val="0"/>
              </a:spcAft>
              <a:buSzPts val="1500"/>
              <a:buFont typeface="Open Sans"/>
              <a:buChar char="●"/>
            </a:pPr>
            <a:r>
              <a:rPr lang="en" sz="1500">
                <a:highlight>
                  <a:schemeClr val="lt1"/>
                </a:highlight>
              </a:rPr>
              <a:t>It can be preventive and educational </a:t>
            </a:r>
            <a:endParaRPr sz="1500">
              <a:highlight>
                <a:schemeClr val="lt1"/>
              </a:highlight>
            </a:endParaRPr>
          </a:p>
          <a:p>
            <a:pPr indent="0" lvl="0" marL="457200" rtl="0" algn="l">
              <a:lnSpc>
                <a:spcPct val="100000"/>
              </a:lnSpc>
              <a:spcBef>
                <a:spcPts val="0"/>
              </a:spcBef>
              <a:spcAft>
                <a:spcPts val="0"/>
              </a:spcAft>
              <a:buSzPts val="1600"/>
              <a:buNone/>
            </a:pPr>
            <a:r>
              <a:rPr lang="en" sz="1500">
                <a:highlight>
                  <a:schemeClr val="lt1"/>
                </a:highlight>
              </a:rPr>
              <a:t>-or-</a:t>
            </a:r>
            <a:endParaRPr sz="1500">
              <a:highlight>
                <a:schemeClr val="lt1"/>
              </a:highlight>
            </a:endParaRPr>
          </a:p>
          <a:p>
            <a:pPr indent="-323850" lvl="0" marL="457200" rtl="0" algn="l">
              <a:lnSpc>
                <a:spcPct val="100000"/>
              </a:lnSpc>
              <a:spcBef>
                <a:spcPts val="0"/>
              </a:spcBef>
              <a:spcAft>
                <a:spcPts val="0"/>
              </a:spcAft>
              <a:buSzPts val="1500"/>
              <a:buFont typeface="Open Sans"/>
              <a:buChar char="●"/>
            </a:pPr>
            <a:r>
              <a:rPr lang="en" sz="1500">
                <a:highlight>
                  <a:schemeClr val="lt1"/>
                </a:highlight>
              </a:rPr>
              <a:t>A form of treatment that targets family well-being as a mechanism to support healthy child development  </a:t>
            </a:r>
            <a:endParaRPr sz="1500">
              <a:highlight>
                <a:schemeClr val="lt1"/>
              </a:highlight>
            </a:endParaRPr>
          </a:p>
          <a:p>
            <a:pPr indent="0" lvl="0" marL="0" rtl="0" algn="l">
              <a:lnSpc>
                <a:spcPct val="100000"/>
              </a:lnSpc>
              <a:spcBef>
                <a:spcPts val="2000"/>
              </a:spcBef>
              <a:spcAft>
                <a:spcPts val="0"/>
              </a:spcAft>
              <a:buSzPts val="1600"/>
              <a:buNone/>
            </a:pPr>
            <a:r>
              <a:rPr lang="en" sz="1500">
                <a:highlight>
                  <a:schemeClr val="lt1"/>
                </a:highlight>
              </a:rPr>
              <a:t>Examples: </a:t>
            </a:r>
            <a:endParaRPr sz="1500">
              <a:highlight>
                <a:schemeClr val="lt1"/>
              </a:highlight>
            </a:endParaRPr>
          </a:p>
          <a:p>
            <a:pPr indent="-323850" lvl="0" marL="457200" rtl="0" algn="l">
              <a:lnSpc>
                <a:spcPct val="100000"/>
              </a:lnSpc>
              <a:spcBef>
                <a:spcPts val="0"/>
              </a:spcBef>
              <a:spcAft>
                <a:spcPts val="0"/>
              </a:spcAft>
              <a:buSzPts val="1500"/>
              <a:buFont typeface="Open Sans"/>
              <a:buChar char="●"/>
            </a:pPr>
            <a:r>
              <a:rPr lang="en" sz="1500">
                <a:highlight>
                  <a:schemeClr val="lt1"/>
                </a:highlight>
              </a:rPr>
              <a:t>Breastfeeding support </a:t>
            </a:r>
            <a:endParaRPr sz="1500">
              <a:highlight>
                <a:schemeClr val="lt1"/>
              </a:highlight>
            </a:endParaRPr>
          </a:p>
          <a:p>
            <a:pPr indent="-323850" lvl="0" marL="457200" rtl="0" algn="l">
              <a:lnSpc>
                <a:spcPct val="100000"/>
              </a:lnSpc>
              <a:spcBef>
                <a:spcPts val="0"/>
              </a:spcBef>
              <a:spcAft>
                <a:spcPts val="0"/>
              </a:spcAft>
              <a:buSzPts val="1500"/>
              <a:buFont typeface="Open Sans"/>
              <a:buChar char="●"/>
            </a:pPr>
            <a:r>
              <a:rPr lang="en" sz="1500">
                <a:highlight>
                  <a:schemeClr val="lt1"/>
                </a:highlight>
              </a:rPr>
              <a:t>Support groups for Maternal Mental Health w/ baby</a:t>
            </a:r>
            <a:endParaRPr sz="1500">
              <a:highlight>
                <a:schemeClr val="lt1"/>
              </a:highlight>
            </a:endParaRPr>
          </a:p>
          <a:p>
            <a:pPr indent="-323850" lvl="0" marL="457200" rtl="0" algn="l">
              <a:lnSpc>
                <a:spcPct val="100000"/>
              </a:lnSpc>
              <a:spcBef>
                <a:spcPts val="0"/>
              </a:spcBef>
              <a:spcAft>
                <a:spcPts val="0"/>
              </a:spcAft>
              <a:buSzPts val="1500"/>
              <a:buFont typeface="Open Sans"/>
              <a:buChar char="●"/>
            </a:pPr>
            <a:r>
              <a:rPr lang="en" sz="1500">
                <a:highlight>
                  <a:schemeClr val="lt1"/>
                </a:highlight>
              </a:rPr>
              <a:t>Parenting Education </a:t>
            </a:r>
            <a:endParaRPr sz="1500">
              <a:highlight>
                <a:schemeClr val="lt1"/>
              </a:highlight>
            </a:endParaRPr>
          </a:p>
          <a:p>
            <a:pPr indent="-323850" lvl="1" marL="914400" rtl="0" algn="l">
              <a:lnSpc>
                <a:spcPct val="100000"/>
              </a:lnSpc>
              <a:spcBef>
                <a:spcPts val="0"/>
              </a:spcBef>
              <a:spcAft>
                <a:spcPts val="0"/>
              </a:spcAft>
              <a:buSzPts val="1500"/>
              <a:buFont typeface="Open Sans"/>
              <a:buChar char="○"/>
            </a:pPr>
            <a:r>
              <a:rPr lang="en" sz="1500">
                <a:highlight>
                  <a:schemeClr val="lt1"/>
                </a:highlight>
              </a:rPr>
              <a:t>Interactive play </a:t>
            </a:r>
            <a:endParaRPr sz="1500">
              <a:highlight>
                <a:schemeClr val="lt1"/>
              </a:highlight>
            </a:endParaRPr>
          </a:p>
          <a:p>
            <a:pPr indent="-323850" lvl="1" marL="914400" rtl="0" algn="l">
              <a:lnSpc>
                <a:spcPct val="100000"/>
              </a:lnSpc>
              <a:spcBef>
                <a:spcPts val="0"/>
              </a:spcBef>
              <a:spcAft>
                <a:spcPts val="0"/>
              </a:spcAft>
              <a:buSzPts val="1500"/>
              <a:buFont typeface="Open Sans"/>
              <a:buChar char="○"/>
            </a:pPr>
            <a:r>
              <a:rPr lang="en" sz="1500">
                <a:highlight>
                  <a:schemeClr val="lt1"/>
                </a:highlight>
              </a:rPr>
              <a:t>Reading to baby</a:t>
            </a:r>
            <a:endParaRPr sz="1500">
              <a:highlight>
                <a:schemeClr val="lt1"/>
              </a:highlight>
            </a:endParaRPr>
          </a:p>
          <a:p>
            <a:pPr indent="-323850" lvl="1" marL="914400" rtl="0" algn="l">
              <a:lnSpc>
                <a:spcPct val="100000"/>
              </a:lnSpc>
              <a:spcBef>
                <a:spcPts val="0"/>
              </a:spcBef>
              <a:spcAft>
                <a:spcPts val="0"/>
              </a:spcAft>
              <a:buSzPts val="1500"/>
              <a:buFont typeface="Open Sans"/>
              <a:buChar char="○"/>
            </a:pPr>
            <a:r>
              <a:rPr lang="en" sz="1500">
                <a:highlight>
                  <a:schemeClr val="lt1"/>
                </a:highlight>
              </a:rPr>
              <a:t>Infant massage</a:t>
            </a:r>
            <a:endParaRPr sz="1500">
              <a:highlight>
                <a:schemeClr val="lt1"/>
              </a:highlight>
            </a:endParaRPr>
          </a:p>
          <a:p>
            <a:pPr indent="-323850" lvl="1" marL="914400" rtl="0" algn="l">
              <a:lnSpc>
                <a:spcPct val="100000"/>
              </a:lnSpc>
              <a:spcBef>
                <a:spcPts val="0"/>
              </a:spcBef>
              <a:spcAft>
                <a:spcPts val="0"/>
              </a:spcAft>
              <a:buSzPts val="1500"/>
              <a:buFont typeface="Arial"/>
              <a:buChar char="○"/>
            </a:pPr>
            <a:r>
              <a:rPr lang="en" sz="1500">
                <a:highlight>
                  <a:schemeClr val="lt1"/>
                </a:highlight>
              </a:rPr>
              <a:t>Providing parents with tools such as soothing infants to reduce crying</a:t>
            </a:r>
            <a:endParaRPr sz="1500">
              <a:highlight>
                <a:schemeClr val="lt1"/>
              </a:highlight>
            </a:endParaRPr>
          </a:p>
        </p:txBody>
      </p:sp>
      <p:sp>
        <p:nvSpPr>
          <p:cNvPr id="488" name="Google Shape;488;p29"/>
          <p:cNvSpPr txBox="1"/>
          <p:nvPr>
            <p:ph type="title"/>
          </p:nvPr>
        </p:nvSpPr>
        <p:spPr>
          <a:xfrm>
            <a:off x="457200" y="283375"/>
            <a:ext cx="7989000" cy="690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3200"/>
              <a:buNone/>
            </a:pPr>
            <a:r>
              <a:rPr lang="en"/>
              <a:t>What is Dyadic Care? </a:t>
            </a:r>
            <a:endParaRPr/>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30"/>
          <p:cNvSpPr txBox="1"/>
          <p:nvPr>
            <p:ph type="title"/>
          </p:nvPr>
        </p:nvSpPr>
        <p:spPr>
          <a:xfrm>
            <a:off x="416380" y="357083"/>
            <a:ext cx="6079670" cy="507943"/>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4400"/>
              <a:buFont typeface="Calibri"/>
              <a:buNone/>
            </a:pPr>
            <a:r>
              <a:rPr b="1" i="0" lang="en" sz="3200" u="none" cap="none" strike="noStrike">
                <a:solidFill>
                  <a:srgbClr val="642667"/>
                </a:solidFill>
                <a:latin typeface="Josefin Sans"/>
                <a:ea typeface="Josefin Sans"/>
                <a:cs typeface="Josefin Sans"/>
                <a:sym typeface="Josefin Sans"/>
              </a:rPr>
              <a:t>Menu of Treatment Options</a:t>
            </a:r>
            <a:r>
              <a:rPr b="0" i="0" lang="en" sz="4400" u="none" cap="none" strike="noStrike">
                <a:solidFill>
                  <a:schemeClr val="dk1"/>
                </a:solidFill>
                <a:latin typeface="Calibri"/>
                <a:ea typeface="Calibri"/>
                <a:cs typeface="Calibri"/>
                <a:sym typeface="Calibri"/>
              </a:rPr>
              <a:t>​</a:t>
            </a:r>
            <a:endParaRPr b="1" i="0" sz="3200" u="none" cap="none" strike="noStrike">
              <a:solidFill>
                <a:schemeClr val="lt1"/>
              </a:solidFill>
              <a:latin typeface="Montserrat"/>
              <a:ea typeface="Montserrat"/>
              <a:cs typeface="Montserrat"/>
              <a:sym typeface="Montserrat"/>
            </a:endParaRPr>
          </a:p>
        </p:txBody>
      </p:sp>
      <p:sp>
        <p:nvSpPr>
          <p:cNvPr id="495" name="Google Shape;495;p30"/>
          <p:cNvSpPr txBox="1"/>
          <p:nvPr>
            <p:ph idx="1" type="body"/>
          </p:nvPr>
        </p:nvSpPr>
        <p:spPr>
          <a:xfrm>
            <a:off x="416380" y="854528"/>
            <a:ext cx="8229600" cy="432707"/>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3200"/>
              <a:buFont typeface="Arial"/>
              <a:buNone/>
            </a:pPr>
            <a:r>
              <a:rPr b="1" i="0" lang="en" sz="1700" u="none" cap="none" strike="noStrike">
                <a:solidFill>
                  <a:srgbClr val="9C2477"/>
                </a:solidFill>
                <a:latin typeface="Open Sans"/>
                <a:ea typeface="Open Sans"/>
                <a:cs typeface="Open Sans"/>
                <a:sym typeface="Open Sans"/>
              </a:rPr>
              <a:t>Consider adding to a tablet or printing, laminating to review with patients </a:t>
            </a:r>
            <a:endParaRPr b="0" i="0" sz="1800" u="none" cap="none" strike="noStrike">
              <a:solidFill>
                <a:srgbClr val="9C2477"/>
              </a:solidFill>
              <a:latin typeface="Open Sans"/>
              <a:ea typeface="Open Sans"/>
              <a:cs typeface="Open Sans"/>
              <a:sym typeface="Open Sans"/>
            </a:endParaRPr>
          </a:p>
        </p:txBody>
      </p:sp>
      <p:pic>
        <p:nvPicPr>
          <p:cNvPr descr="A table with the POLICY CENTER FOR Maternal Mental Health logo, followed by a trademark symbol at the top. Below, the title reads A Menu of Prevention and Treatment Options for Maternal Mental Health. The table has the following columns: Prevention Strategies &amp; Treatment Options, Limited to no symptoms, Mild symptoms, Moderate symptoms, and Severe symptoms. The first row lists Self-care, including sleep hygiene and grooming as desired, with an X mark under all four symptom categories. The second row lists Nutrition including adequate omega-3 fatty acids, vitamin D, folate (5-MTHF) superscript 1, B12 superscript 2 (methelcobalyn) choline superscript 3, also with an X mark under all four symptom categories. The third row reads Exercise (30 mins a day 3 days or more a week), with no text or marks under all four symptom categories." id="496" name="Google Shape;496;p30"/>
          <p:cNvPicPr preferRelativeResize="0"/>
          <p:nvPr/>
        </p:nvPicPr>
        <p:blipFill rotWithShape="1">
          <a:blip r:embed="rId3">
            <a:alphaModFix/>
          </a:blip>
          <a:srcRect b="0" l="0" r="0" t="0"/>
          <a:stretch/>
        </p:blipFill>
        <p:spPr>
          <a:xfrm>
            <a:off x="457200" y="1310425"/>
            <a:ext cx="5861202" cy="3139499"/>
          </a:xfrm>
          <a:prstGeom prst="rect">
            <a:avLst/>
          </a:prstGeom>
          <a:noFill/>
          <a:ln>
            <a:noFill/>
          </a:ln>
        </p:spPr>
      </p:pic>
      <p:sp>
        <p:nvSpPr>
          <p:cNvPr id="497" name="Google Shape;497;p30"/>
          <p:cNvSpPr txBox="1"/>
          <p:nvPr>
            <p:ph idx="2" type="body"/>
          </p:nvPr>
        </p:nvSpPr>
        <p:spPr>
          <a:xfrm>
            <a:off x="6564651" y="2233280"/>
            <a:ext cx="2259000" cy="240618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i="1" lang="en" sz="1300">
                <a:solidFill>
                  <a:srgbClr val="42403B"/>
                </a:solidFill>
                <a:latin typeface="Open Sans"/>
                <a:ea typeface="Open Sans"/>
                <a:cs typeface="Open Sans"/>
                <a:sym typeface="Open Sans"/>
              </a:rPr>
              <a:t>Recommended Citation:</a:t>
            </a:r>
            <a:r>
              <a:rPr i="1" lang="en" sz="1300">
                <a:solidFill>
                  <a:srgbClr val="42403B"/>
                </a:solidFill>
                <a:latin typeface="Open Sans"/>
                <a:ea typeface="Open Sans"/>
                <a:cs typeface="Open Sans"/>
                <a:sym typeface="Open Sans"/>
              </a:rPr>
              <a:t> Policy Center for Maternal Mental Health. (2026, September). A Menu of Prevention and Treatment Options for Maternal Mental Health. </a:t>
            </a:r>
            <a:r>
              <a:rPr i="1" lang="en" sz="1300" u="sng">
                <a:solidFill>
                  <a:srgbClr val="42403B"/>
                </a:solidFill>
                <a:latin typeface="Open Sans"/>
                <a:ea typeface="Open Sans"/>
                <a:cs typeface="Open Sans"/>
                <a:sym typeface="Open Sans"/>
                <a:hlinkClick r:id="rId4">
                  <a:extLst>
                    <a:ext uri="{A12FA001-AC4F-418D-AE19-62706E023703}">
                      <ahyp:hlinkClr val="tx"/>
                    </a:ext>
                  </a:extLst>
                </a:hlinkClick>
              </a:rPr>
              <a:t>https://policycentermmh.org/menu-of-prevention-and-treatment-options-for-maternal-mental-health/</a:t>
            </a:r>
            <a:endParaRPr sz="1300">
              <a:latin typeface="Open Sans"/>
              <a:ea typeface="Open Sans"/>
              <a:cs typeface="Open Sans"/>
              <a:sym typeface="Open Sans"/>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pic>
        <p:nvPicPr>
          <p:cNvPr id="502" name="Google Shape;502;p31"/>
          <p:cNvPicPr preferRelativeResize="0"/>
          <p:nvPr/>
        </p:nvPicPr>
        <p:blipFill rotWithShape="1">
          <a:blip r:embed="rId3">
            <a:alphaModFix/>
          </a:blip>
          <a:srcRect b="0" l="11283" r="1052" t="0"/>
          <a:stretch/>
        </p:blipFill>
        <p:spPr>
          <a:xfrm rot="10800000">
            <a:off x="12050" y="-7500"/>
            <a:ext cx="9127125" cy="1217750"/>
          </a:xfrm>
          <a:prstGeom prst="rect">
            <a:avLst/>
          </a:prstGeom>
          <a:noFill/>
          <a:ln>
            <a:noFill/>
          </a:ln>
        </p:spPr>
      </p:pic>
      <p:sp>
        <p:nvSpPr>
          <p:cNvPr id="503" name="Google Shape;503;p31"/>
          <p:cNvSpPr txBox="1"/>
          <p:nvPr>
            <p:ph type="title"/>
          </p:nvPr>
        </p:nvSpPr>
        <p:spPr>
          <a:xfrm>
            <a:off x="1856675" y="1914686"/>
            <a:ext cx="4914900" cy="652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3200"/>
              <a:buFont typeface="Josefin Sans"/>
              <a:buNone/>
            </a:pPr>
            <a:r>
              <a:rPr b="1" i="0" lang="en" sz="4200" u="none" cap="none" strike="noStrike">
                <a:solidFill>
                  <a:schemeClr val="dk1"/>
                </a:solidFill>
                <a:latin typeface="Josefin Sans"/>
                <a:ea typeface="Josefin Sans"/>
                <a:cs typeface="Josefin Sans"/>
                <a:sym typeface="Josefin Sans"/>
              </a:rPr>
              <a:t>Pause to Reflect </a:t>
            </a:r>
            <a:r>
              <a:rPr b="1" i="0" lang="en" sz="3200" u="none" cap="none" strike="noStrike">
                <a:solidFill>
                  <a:schemeClr val="dk1"/>
                </a:solidFill>
                <a:latin typeface="Josefin Sans"/>
                <a:ea typeface="Josefin Sans"/>
                <a:cs typeface="Josefin Sans"/>
                <a:sym typeface="Josefin Sans"/>
              </a:rPr>
              <a:t>​</a:t>
            </a:r>
            <a:r>
              <a:rPr b="1" i="0" lang="en" sz="4200" u="none" cap="none" strike="noStrike">
                <a:solidFill>
                  <a:schemeClr val="dk1"/>
                </a:solidFill>
                <a:latin typeface="Josefin Sans"/>
                <a:ea typeface="Josefin Sans"/>
                <a:cs typeface="Josefin Sans"/>
                <a:sym typeface="Josefin Sans"/>
              </a:rPr>
              <a:t> </a:t>
            </a:r>
            <a:endParaRPr/>
          </a:p>
        </p:txBody>
      </p:sp>
      <p:sp>
        <p:nvSpPr>
          <p:cNvPr id="504" name="Google Shape;504;p31"/>
          <p:cNvSpPr txBox="1"/>
          <p:nvPr>
            <p:ph idx="1" type="body"/>
          </p:nvPr>
        </p:nvSpPr>
        <p:spPr>
          <a:xfrm>
            <a:off x="2960387" y="2646537"/>
            <a:ext cx="2781376" cy="39299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 sz="1600">
                <a:solidFill>
                  <a:srgbClr val="434343"/>
                </a:solidFill>
                <a:latin typeface="Open Sans SemiBold"/>
                <a:ea typeface="Open Sans SemiBold"/>
                <a:cs typeface="Open Sans SemiBold"/>
                <a:sym typeface="Open Sans SemiBold"/>
              </a:rPr>
              <a:t>What is new or surprising? </a:t>
            </a:r>
            <a:endParaRPr sz="1600">
              <a:latin typeface="Open Sans SemiBold"/>
              <a:ea typeface="Open Sans SemiBold"/>
              <a:cs typeface="Open Sans SemiBold"/>
              <a:sym typeface="Open Sans SemiBold"/>
            </a:endParaRPr>
          </a:p>
        </p:txBody>
      </p:sp>
      <p:pic>
        <p:nvPicPr>
          <p:cNvPr descr="AIM, ALLIANCE FOR INNOVATION ON MATERNAL HEALTH logo." id="505" name="Google Shape;505;p31"/>
          <p:cNvPicPr preferRelativeResize="0"/>
          <p:nvPr/>
        </p:nvPicPr>
        <p:blipFill rotWithShape="1">
          <a:blip r:embed="rId4">
            <a:alphaModFix/>
          </a:blip>
          <a:srcRect b="0" l="0" r="0" t="0"/>
          <a:stretch/>
        </p:blipFill>
        <p:spPr>
          <a:xfrm>
            <a:off x="7419975" y="4164500"/>
            <a:ext cx="1409699" cy="7504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pic>
        <p:nvPicPr>
          <p:cNvPr id="510" name="Google Shape;510;p32"/>
          <p:cNvPicPr preferRelativeResize="0"/>
          <p:nvPr/>
        </p:nvPicPr>
        <p:blipFill rotWithShape="1">
          <a:blip r:embed="rId3">
            <a:alphaModFix/>
          </a:blip>
          <a:srcRect b="0" l="0" r="0" t="0"/>
          <a:stretch/>
        </p:blipFill>
        <p:spPr>
          <a:xfrm rot="10800000">
            <a:off x="0" y="0"/>
            <a:ext cx="6810375" cy="2524125"/>
          </a:xfrm>
          <a:prstGeom prst="rect">
            <a:avLst/>
          </a:prstGeom>
          <a:noFill/>
          <a:ln>
            <a:noFill/>
          </a:ln>
        </p:spPr>
      </p:pic>
      <p:sp>
        <p:nvSpPr>
          <p:cNvPr id="511" name="Google Shape;511;p32"/>
          <p:cNvSpPr txBox="1"/>
          <p:nvPr>
            <p:ph type="title"/>
          </p:nvPr>
        </p:nvSpPr>
        <p:spPr>
          <a:xfrm>
            <a:off x="3104550" y="2138225"/>
            <a:ext cx="2934900" cy="967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3200"/>
              <a:buFont typeface="Josefin Sans"/>
              <a:buNone/>
            </a:pPr>
            <a:r>
              <a:rPr b="1" i="0" lang="en" sz="5800" u="none" cap="none" strike="noStrike">
                <a:solidFill>
                  <a:schemeClr val="dk1"/>
                </a:solidFill>
                <a:latin typeface="Josefin Sans"/>
                <a:ea typeface="Josefin Sans"/>
                <a:cs typeface="Josefin Sans"/>
                <a:sym typeface="Josefin Sans"/>
              </a:rPr>
              <a:t>Q&amp;A</a:t>
            </a:r>
            <a:endParaRPr/>
          </a:p>
        </p:txBody>
      </p:sp>
      <p:pic>
        <p:nvPicPr>
          <p:cNvPr descr="AIM, ALLIANCE FOR INNOVATION ON MATERNAL HEALTH logo." id="512" name="Google Shape;512;p32"/>
          <p:cNvPicPr preferRelativeResize="0"/>
          <p:nvPr/>
        </p:nvPicPr>
        <p:blipFill rotWithShape="1">
          <a:blip r:embed="rId4">
            <a:alphaModFix/>
          </a:blip>
          <a:srcRect b="0" l="0" r="0" t="0"/>
          <a:stretch/>
        </p:blipFill>
        <p:spPr>
          <a:xfrm>
            <a:off x="7419975" y="4164500"/>
            <a:ext cx="1409699" cy="7504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33"/>
          <p:cNvSpPr txBox="1"/>
          <p:nvPr>
            <p:ph type="title"/>
          </p:nvPr>
        </p:nvSpPr>
        <p:spPr>
          <a:xfrm>
            <a:off x="457200" y="283375"/>
            <a:ext cx="7989000" cy="9453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en" sz="2800"/>
              <a:t>Perinatal Mental Health Conditions in the Outpatient Setting Community of Learning</a:t>
            </a:r>
            <a:r>
              <a:rPr lang="en"/>
              <a:t>​</a:t>
            </a:r>
            <a:r>
              <a:rPr lang="en" sz="2800"/>
              <a:t>   </a:t>
            </a:r>
            <a:endParaRPr sz="3100"/>
          </a:p>
        </p:txBody>
      </p:sp>
      <p:sp>
        <p:nvSpPr>
          <p:cNvPr id="518" name="Google Shape;518;p33"/>
          <p:cNvSpPr txBox="1"/>
          <p:nvPr>
            <p:ph idx="1" type="body"/>
          </p:nvPr>
        </p:nvSpPr>
        <p:spPr>
          <a:xfrm>
            <a:off x="448404" y="1434575"/>
            <a:ext cx="8312400" cy="288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1000"/>
              </a:spcBef>
              <a:spcAft>
                <a:spcPts val="0"/>
              </a:spcAft>
              <a:buClr>
                <a:srgbClr val="000000"/>
              </a:buClr>
              <a:buSzPts val="1400"/>
              <a:buFont typeface="Arial"/>
              <a:buNone/>
            </a:pPr>
            <a:r>
              <a:rPr b="1" i="0" lang="en" sz="1400" u="none" cap="none" strike="noStrike">
                <a:solidFill>
                  <a:schemeClr val="dk1"/>
                </a:solidFill>
                <a:latin typeface="Arial"/>
                <a:ea typeface="Arial"/>
                <a:cs typeface="Arial"/>
                <a:sym typeface="Arial"/>
              </a:rPr>
              <a:t>Session 1:</a:t>
            </a:r>
            <a:r>
              <a:rPr b="1" i="0" lang="en" sz="1400" u="none" cap="none" strike="noStrike">
                <a:solidFill>
                  <a:schemeClr val="dk2"/>
                </a:solidFill>
                <a:latin typeface="Arial"/>
                <a:ea typeface="Arial"/>
                <a:cs typeface="Arial"/>
                <a:sym typeface="Arial"/>
              </a:rPr>
              <a:t> </a:t>
            </a:r>
            <a:r>
              <a:rPr b="0" i="0" lang="en" sz="1400" u="none" cap="none" strike="noStrike">
                <a:solidFill>
                  <a:srgbClr val="000000"/>
                </a:solidFill>
                <a:latin typeface="Arial"/>
                <a:ea typeface="Arial"/>
                <a:cs typeface="Arial"/>
                <a:sym typeface="Arial"/>
              </a:rPr>
              <a:t> </a:t>
            </a:r>
            <a:r>
              <a:rPr b="1" i="0" lang="en" sz="1400" u="none" cap="none" strike="noStrike">
                <a:solidFill>
                  <a:srgbClr val="1F1F1F"/>
                </a:solidFill>
                <a:latin typeface="Arial"/>
                <a:ea typeface="Arial"/>
                <a:cs typeface="Arial"/>
                <a:sym typeface="Arial"/>
              </a:rPr>
              <a:t>Aug 11, 2pm ET </a:t>
            </a:r>
            <a:r>
              <a:rPr b="0" i="0" lang="en" sz="1400" u="none" cap="none" strike="noStrike">
                <a:solidFill>
                  <a:srgbClr val="000000"/>
                </a:solidFill>
                <a:latin typeface="Arial"/>
                <a:ea typeface="Arial"/>
                <a:cs typeface="Arial"/>
                <a:sym typeface="Arial"/>
              </a:rPr>
              <a:t>The Maternal Mental Health Crisis and Why Pregnancy is the Intervention Window </a:t>
            </a:r>
            <a:endParaRPr b="0" i="0" sz="1400" u="none" cap="none" strike="noStrike">
              <a:solidFill>
                <a:srgbClr val="1F1F1F"/>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rPr b="1" i="0" lang="en" sz="1400" u="none" cap="none" strike="noStrike">
                <a:solidFill>
                  <a:schemeClr val="dk1"/>
                </a:solidFill>
                <a:latin typeface="Arial"/>
                <a:ea typeface="Arial"/>
                <a:cs typeface="Arial"/>
                <a:sym typeface="Arial"/>
              </a:rPr>
              <a:t>Session 2: </a:t>
            </a:r>
            <a:r>
              <a:rPr b="0" i="0" lang="en" sz="1400" u="none" cap="none" strike="noStrike">
                <a:solidFill>
                  <a:srgbClr val="000000"/>
                </a:solidFill>
                <a:latin typeface="Arial"/>
                <a:ea typeface="Arial"/>
                <a:cs typeface="Arial"/>
                <a:sym typeface="Arial"/>
              </a:rPr>
              <a:t> </a:t>
            </a:r>
            <a:r>
              <a:rPr b="1" i="0" lang="en" sz="1400" u="none" cap="none" strike="noStrike">
                <a:solidFill>
                  <a:srgbClr val="1B1B1B"/>
                </a:solidFill>
                <a:latin typeface="Arial"/>
                <a:ea typeface="Arial"/>
                <a:cs typeface="Arial"/>
                <a:sym typeface="Arial"/>
              </a:rPr>
              <a:t>Sept 8, </a:t>
            </a:r>
            <a:r>
              <a:rPr b="1" i="0" lang="en" sz="1400" u="none" cap="none" strike="noStrike">
                <a:solidFill>
                  <a:srgbClr val="1F1F1F"/>
                </a:solidFill>
                <a:latin typeface="Arial"/>
                <a:ea typeface="Arial"/>
                <a:cs typeface="Arial"/>
                <a:sym typeface="Arial"/>
              </a:rPr>
              <a:t>2pm ET</a:t>
            </a:r>
            <a:r>
              <a:rPr b="1" i="0" lang="en" sz="1400" u="none" cap="none" strike="noStrike">
                <a:solidFill>
                  <a:srgbClr val="1B1B1B"/>
                </a:solidFill>
                <a:latin typeface="Arial"/>
                <a:ea typeface="Arial"/>
                <a:cs typeface="Arial"/>
                <a:sym typeface="Arial"/>
              </a:rPr>
              <a:t> </a:t>
            </a:r>
            <a:r>
              <a:rPr b="0" i="0" lang="en" sz="1400" u="none" cap="none" strike="noStrike">
                <a:solidFill>
                  <a:srgbClr val="1B1B1B"/>
                </a:solidFill>
                <a:latin typeface="Arial"/>
                <a:ea typeface="Arial"/>
                <a:cs typeface="Arial"/>
                <a:sym typeface="Arial"/>
              </a:rPr>
              <a:t>Implementing the AIM PMHC Bundle in Outpatient Obstetric Clinics -Screening and Diagnosis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rPr b="1" i="0" lang="en" sz="1400" u="none" cap="none" strike="noStrike">
                <a:solidFill>
                  <a:schemeClr val="dk1"/>
                </a:solidFill>
                <a:latin typeface="Arial"/>
                <a:ea typeface="Arial"/>
                <a:cs typeface="Arial"/>
                <a:sym typeface="Arial"/>
              </a:rPr>
              <a:t>Session 3: </a:t>
            </a:r>
            <a:r>
              <a:rPr b="1" i="0" lang="en" sz="1400" u="none" cap="none" strike="noStrike">
                <a:solidFill>
                  <a:srgbClr val="0D0D0D"/>
                </a:solidFill>
                <a:latin typeface="Arial"/>
                <a:ea typeface="Arial"/>
                <a:cs typeface="Arial"/>
                <a:sym typeface="Arial"/>
              </a:rPr>
              <a:t>Oct 13, 2pm ET</a:t>
            </a:r>
            <a:r>
              <a:rPr b="0" i="0" lang="en" sz="1400" u="none" cap="none" strike="noStrike">
                <a:solidFill>
                  <a:srgbClr val="0D0D0D"/>
                </a:solidFill>
                <a:latin typeface="Arial"/>
                <a:ea typeface="Arial"/>
                <a:cs typeface="Arial"/>
                <a:sym typeface="Arial"/>
              </a:rPr>
              <a:t> Treatment, and Support for the Mother - Infant Dyad </a:t>
            </a:r>
            <a:endParaRPr b="0" i="0" sz="1400" u="none" cap="none" strike="noStrike">
              <a:solidFill>
                <a:srgbClr val="0D0D0D"/>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rPr b="1" i="0" lang="en" sz="1400" u="none" cap="none" strike="noStrike">
                <a:solidFill>
                  <a:schemeClr val="accent2"/>
                </a:solidFill>
                <a:latin typeface="Arial"/>
                <a:ea typeface="Arial"/>
                <a:cs typeface="Arial"/>
                <a:sym typeface="Arial"/>
              </a:rPr>
              <a:t>Session 4: Nov 10, 2pm ET Maternity Care Payment Reform and Partnering with Health Plans </a:t>
            </a:r>
            <a:endParaRPr b="1" i="0" sz="1400" u="none" cap="none" strike="noStrike">
              <a:solidFill>
                <a:schemeClr val="accent2"/>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rPr b="1" i="0" lang="en" sz="1400" u="none" cap="none" strike="noStrike">
                <a:solidFill>
                  <a:schemeClr val="dk1"/>
                </a:solidFill>
                <a:latin typeface="Arial"/>
                <a:ea typeface="Arial"/>
                <a:cs typeface="Arial"/>
                <a:sym typeface="Arial"/>
              </a:rPr>
              <a:t>Session 5:</a:t>
            </a:r>
            <a:r>
              <a:rPr b="0" i="0" lang="en" sz="1400" u="none" cap="none" strike="noStrike">
                <a:solidFill>
                  <a:srgbClr val="000000"/>
                </a:solidFill>
                <a:latin typeface="Arial"/>
                <a:ea typeface="Arial"/>
                <a:cs typeface="Arial"/>
                <a:sym typeface="Arial"/>
              </a:rPr>
              <a:t> </a:t>
            </a:r>
            <a:r>
              <a:rPr b="1" i="0" lang="en" sz="1400" u="none" cap="none" strike="noStrike">
                <a:solidFill>
                  <a:srgbClr val="000000"/>
                </a:solidFill>
                <a:latin typeface="Arial"/>
                <a:ea typeface="Arial"/>
                <a:cs typeface="Arial"/>
                <a:sym typeface="Arial"/>
              </a:rPr>
              <a:t>Dec 8, 2pm ET </a:t>
            </a:r>
            <a:r>
              <a:rPr b="0" i="0" lang="en" sz="1400" u="none" cap="none" strike="noStrike">
                <a:solidFill>
                  <a:srgbClr val="000000"/>
                </a:solidFill>
                <a:latin typeface="Arial"/>
                <a:ea typeface="Arial"/>
                <a:cs typeface="Arial"/>
                <a:sym typeface="Arial"/>
              </a:rPr>
              <a:t>Quality Measurement, HEDIS, and Medicaid Accountability</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rPr b="1" i="0" lang="en" sz="1400" u="none" cap="none" strike="noStrike">
                <a:solidFill>
                  <a:schemeClr val="dk1"/>
                </a:solidFill>
                <a:latin typeface="Arial"/>
                <a:ea typeface="Arial"/>
                <a:cs typeface="Arial"/>
                <a:sym typeface="Arial"/>
              </a:rPr>
              <a:t>Session 6:</a:t>
            </a:r>
            <a:r>
              <a:rPr b="0" i="0" lang="en" sz="1400" u="none" cap="none" strike="noStrike">
                <a:solidFill>
                  <a:schemeClr val="accent5"/>
                </a:solidFill>
                <a:latin typeface="Arial"/>
                <a:ea typeface="Arial"/>
                <a:cs typeface="Arial"/>
                <a:sym typeface="Arial"/>
              </a:rPr>
              <a:t> </a:t>
            </a:r>
            <a:r>
              <a:rPr b="0" i="0" lang="en" sz="1400" u="none" cap="none" strike="noStrike">
                <a:solidFill>
                  <a:srgbClr val="000000"/>
                </a:solidFill>
                <a:latin typeface="Arial"/>
                <a:ea typeface="Arial"/>
                <a:cs typeface="Arial"/>
                <a:sym typeface="Arial"/>
              </a:rPr>
              <a:t> </a:t>
            </a:r>
            <a:r>
              <a:rPr b="1" i="0" lang="en" sz="1400" u="none" cap="none" strike="noStrike">
                <a:solidFill>
                  <a:srgbClr val="000000"/>
                </a:solidFill>
                <a:latin typeface="Arial"/>
                <a:ea typeface="Arial"/>
                <a:cs typeface="Arial"/>
                <a:sym typeface="Arial"/>
              </a:rPr>
              <a:t>Jan 12, 2pm ET </a:t>
            </a:r>
            <a:r>
              <a:rPr b="0" i="0" lang="en" sz="1400" u="none" cap="none" strike="noStrike">
                <a:solidFill>
                  <a:srgbClr val="000000"/>
                </a:solidFill>
                <a:latin typeface="Arial"/>
                <a:ea typeface="Arial"/>
                <a:cs typeface="Arial"/>
                <a:sym typeface="Arial"/>
              </a:rPr>
              <a:t>State Policy, Rural Access, and Scaling Change</a:t>
            </a:r>
            <a:endParaRPr b="0" i="0" sz="1200" u="none" cap="none" strike="noStrike">
              <a:solidFill>
                <a:srgbClr val="000000"/>
              </a:solidFill>
              <a:latin typeface="Arial"/>
              <a:ea typeface="Arial"/>
              <a:cs typeface="Arial"/>
              <a:sym typeface="Arial"/>
            </a:endParaRPr>
          </a:p>
        </p:txBody>
      </p:sp>
      <p:pic>
        <p:nvPicPr>
          <p:cNvPr descr="AIM, ALLIANCE FOR INNOVATION ON MATERNAL HEALTH logo." id="519" name="Google Shape;519;p33"/>
          <p:cNvPicPr preferRelativeResize="0"/>
          <p:nvPr/>
        </p:nvPicPr>
        <p:blipFill rotWithShape="1">
          <a:blip r:embed="rId3">
            <a:alphaModFix/>
          </a:blip>
          <a:srcRect b="0" l="0" r="0" t="0"/>
          <a:stretch/>
        </p:blipFill>
        <p:spPr>
          <a:xfrm>
            <a:off x="5997929" y="4319075"/>
            <a:ext cx="979437" cy="521345"/>
          </a:xfrm>
          <a:prstGeom prst="rect">
            <a:avLst/>
          </a:prstGeom>
          <a:noFill/>
          <a:ln>
            <a:noFill/>
          </a:ln>
        </p:spPr>
      </p:pic>
      <p:pic>
        <p:nvPicPr>
          <p:cNvPr descr="POLICY CENTER FOR Maternal Mental Health logo, followed by a trademark symbol." id="520" name="Google Shape;520;p33"/>
          <p:cNvPicPr preferRelativeResize="0"/>
          <p:nvPr/>
        </p:nvPicPr>
        <p:blipFill rotWithShape="1">
          <a:blip r:embed="rId4">
            <a:alphaModFix/>
          </a:blip>
          <a:srcRect b="22342" l="0" r="0" t="24413"/>
          <a:stretch/>
        </p:blipFill>
        <p:spPr>
          <a:xfrm>
            <a:off x="7145807" y="4353486"/>
            <a:ext cx="1690419" cy="47200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pic>
        <p:nvPicPr>
          <p:cNvPr id="525" name="Google Shape;525;p34"/>
          <p:cNvPicPr preferRelativeResize="0"/>
          <p:nvPr/>
        </p:nvPicPr>
        <p:blipFill rotWithShape="1">
          <a:blip r:embed="rId3">
            <a:alphaModFix/>
          </a:blip>
          <a:srcRect b="0" l="11283" r="1052" t="0"/>
          <a:stretch/>
        </p:blipFill>
        <p:spPr>
          <a:xfrm rot="10800000">
            <a:off x="12050" y="-7500"/>
            <a:ext cx="9127125" cy="1217750"/>
          </a:xfrm>
          <a:prstGeom prst="rect">
            <a:avLst/>
          </a:prstGeom>
          <a:noFill/>
          <a:ln>
            <a:noFill/>
          </a:ln>
        </p:spPr>
      </p:pic>
      <p:sp>
        <p:nvSpPr>
          <p:cNvPr id="526" name="Google Shape;526;p34"/>
          <p:cNvSpPr txBox="1"/>
          <p:nvPr>
            <p:ph type="title"/>
          </p:nvPr>
        </p:nvSpPr>
        <p:spPr>
          <a:xfrm>
            <a:off x="2336485" y="1356450"/>
            <a:ext cx="4477950" cy="1002205"/>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3200"/>
              <a:buFont typeface="Josefin Sans"/>
              <a:buNone/>
            </a:pPr>
            <a:r>
              <a:rPr b="1" i="0" lang="en" sz="5800" u="none" cap="none" strike="noStrike">
                <a:solidFill>
                  <a:schemeClr val="dk1"/>
                </a:solidFill>
                <a:latin typeface="Josefin Sans"/>
                <a:ea typeface="Josefin Sans"/>
                <a:cs typeface="Josefin Sans"/>
                <a:sym typeface="Josefin Sans"/>
              </a:rPr>
              <a:t>Thank you!</a:t>
            </a:r>
            <a:endParaRPr/>
          </a:p>
        </p:txBody>
      </p:sp>
      <p:sp>
        <p:nvSpPr>
          <p:cNvPr id="527" name="Google Shape;527;p34"/>
          <p:cNvSpPr txBox="1"/>
          <p:nvPr>
            <p:ph idx="1" type="body"/>
          </p:nvPr>
        </p:nvSpPr>
        <p:spPr>
          <a:xfrm>
            <a:off x="2360127" y="2361291"/>
            <a:ext cx="4335945" cy="5143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2000">
                <a:solidFill>
                  <a:srgbClr val="434343"/>
                </a:solidFill>
                <a:latin typeface="Open Sans"/>
                <a:ea typeface="Open Sans"/>
                <a:cs typeface="Open Sans"/>
                <a:sym typeface="Open Sans"/>
              </a:rPr>
              <a:t>AIM Email: </a:t>
            </a:r>
            <a:r>
              <a:rPr lang="en" sz="2000" u="sng">
                <a:solidFill>
                  <a:schemeClr val="hlink"/>
                </a:solidFill>
                <a:latin typeface="Open Sans"/>
                <a:ea typeface="Open Sans"/>
                <a:cs typeface="Open Sans"/>
                <a:sym typeface="Open Sans"/>
                <a:hlinkClick r:id="rId4"/>
              </a:rPr>
              <a:t>info@saferbirth.org</a:t>
            </a:r>
            <a:r>
              <a:rPr lang="en" sz="2000">
                <a:solidFill>
                  <a:srgbClr val="434343"/>
                </a:solidFill>
                <a:latin typeface="Open Sans"/>
                <a:ea typeface="Open Sans"/>
                <a:cs typeface="Open Sans"/>
                <a:sym typeface="Open Sans"/>
              </a:rPr>
              <a:t>  </a:t>
            </a:r>
            <a:endParaRPr sz="2000"/>
          </a:p>
        </p:txBody>
      </p:sp>
      <p:sp>
        <p:nvSpPr>
          <p:cNvPr id="528" name="Google Shape;528;p34"/>
          <p:cNvSpPr txBox="1"/>
          <p:nvPr>
            <p:ph idx="2" type="body"/>
          </p:nvPr>
        </p:nvSpPr>
        <p:spPr>
          <a:xfrm>
            <a:off x="2677860" y="2840782"/>
            <a:ext cx="4102665" cy="73961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1800">
                <a:solidFill>
                  <a:srgbClr val="434343"/>
                </a:solidFill>
                <a:latin typeface="Open Sans"/>
                <a:ea typeface="Open Sans"/>
                <a:cs typeface="Open Sans"/>
                <a:sym typeface="Open Sans"/>
              </a:rPr>
              <a:t>Joy Burkhard, MBA </a:t>
            </a:r>
            <a:endParaRPr sz="1800" strike="sngStrike">
              <a:solidFill>
                <a:srgbClr val="434343"/>
              </a:solidFill>
              <a:latin typeface="Open Sans"/>
              <a:ea typeface="Open Sans"/>
              <a:cs typeface="Open Sans"/>
              <a:sym typeface="Open Sans"/>
            </a:endParaRPr>
          </a:p>
          <a:p>
            <a:pPr indent="0" lvl="0" marL="0" rtl="0" algn="ctr">
              <a:lnSpc>
                <a:spcPct val="100000"/>
              </a:lnSpc>
              <a:spcBef>
                <a:spcPts val="200"/>
              </a:spcBef>
              <a:spcAft>
                <a:spcPts val="0"/>
              </a:spcAft>
              <a:buNone/>
            </a:pPr>
            <a:r>
              <a:rPr lang="en" sz="1800" u="sng">
                <a:solidFill>
                  <a:schemeClr val="hlink"/>
                </a:solidFill>
                <a:latin typeface="Open Sans"/>
                <a:ea typeface="Open Sans"/>
                <a:cs typeface="Open Sans"/>
                <a:sym typeface="Open Sans"/>
                <a:hlinkClick r:id="rId5"/>
              </a:rPr>
              <a:t>info@policycentermmh.org</a:t>
            </a:r>
            <a:r>
              <a:rPr lang="en" sz="1800" u="sng">
                <a:solidFill>
                  <a:srgbClr val="434343"/>
                </a:solidFill>
                <a:latin typeface="Open Sans"/>
                <a:ea typeface="Open Sans"/>
                <a:cs typeface="Open Sans"/>
                <a:sym typeface="Open Sans"/>
                <a:hlinkClick r:id="rId6">
                  <a:extLst>
                    <a:ext uri="{A12FA001-AC4F-418D-AE19-62706E023703}">
                      <ahyp:hlinkClr val="tx"/>
                    </a:ext>
                  </a:extLst>
                </a:hlinkClick>
              </a:rPr>
              <a:t> </a:t>
            </a:r>
            <a:endParaRPr sz="1800">
              <a:latin typeface="Open Sans"/>
              <a:ea typeface="Open Sans"/>
              <a:cs typeface="Open Sans"/>
              <a:sym typeface="Open Sans"/>
            </a:endParaRPr>
          </a:p>
        </p:txBody>
      </p:sp>
      <p:sp>
        <p:nvSpPr>
          <p:cNvPr id="529" name="Google Shape;529;p34"/>
          <p:cNvSpPr txBox="1"/>
          <p:nvPr>
            <p:ph idx="3" type="body"/>
          </p:nvPr>
        </p:nvSpPr>
        <p:spPr>
          <a:xfrm>
            <a:off x="3257150" y="3793182"/>
            <a:ext cx="2624450" cy="5143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None/>
            </a:pPr>
            <a:r>
              <a:rPr b="1" lang="en" sz="2000">
                <a:solidFill>
                  <a:srgbClr val="434343"/>
                </a:solidFill>
                <a:latin typeface="Open Sans"/>
                <a:ea typeface="Open Sans"/>
                <a:cs typeface="Open Sans"/>
                <a:sym typeface="Open Sans"/>
              </a:rPr>
              <a:t>Visit </a:t>
            </a:r>
            <a:r>
              <a:rPr b="1" lang="en" sz="2000" u="sng">
                <a:solidFill>
                  <a:srgbClr val="642667"/>
                </a:solidFill>
                <a:latin typeface="Open Sans"/>
                <a:ea typeface="Open Sans"/>
                <a:cs typeface="Open Sans"/>
                <a:sym typeface="Open Sans"/>
                <a:hlinkClick r:id="rId7">
                  <a:extLst>
                    <a:ext uri="{A12FA001-AC4F-418D-AE19-62706E023703}">
                      <ahyp:hlinkClr val="tx"/>
                    </a:ext>
                  </a:extLst>
                </a:hlinkClick>
              </a:rPr>
              <a:t>saferbirth.org</a:t>
            </a:r>
            <a:r>
              <a:rPr b="1" lang="en" sz="2000">
                <a:solidFill>
                  <a:srgbClr val="434343"/>
                </a:solidFill>
                <a:latin typeface="Open Sans"/>
                <a:ea typeface="Open Sans"/>
                <a:cs typeface="Open Sans"/>
                <a:sym typeface="Open Sans"/>
              </a:rPr>
              <a:t> </a:t>
            </a:r>
            <a:endParaRPr b="1" sz="2000">
              <a:latin typeface="Open Sans"/>
              <a:ea typeface="Open Sans"/>
              <a:cs typeface="Open Sans"/>
              <a:sym typeface="Open Sans"/>
            </a:endParaRPr>
          </a:p>
        </p:txBody>
      </p:sp>
      <p:sp>
        <p:nvSpPr>
          <p:cNvPr id="530" name="Google Shape;530;p34"/>
          <p:cNvSpPr txBox="1"/>
          <p:nvPr>
            <p:ph idx="4" type="body"/>
          </p:nvPr>
        </p:nvSpPr>
        <p:spPr>
          <a:xfrm>
            <a:off x="372450" y="4715012"/>
            <a:ext cx="6655800" cy="355274"/>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0"/>
              </a:spcBef>
              <a:spcAft>
                <a:spcPts val="0"/>
              </a:spcAft>
              <a:buNone/>
            </a:pPr>
            <a:r>
              <a:rPr i="1" lang="en" sz="700">
                <a:solidFill>
                  <a:srgbClr val="1E1F21"/>
                </a:solidFill>
                <a:highlight>
                  <a:srgbClr val="F9F8F8"/>
                </a:highlight>
                <a:latin typeface="Open Sans"/>
                <a:ea typeface="Open Sans"/>
                <a:cs typeface="Open Sans"/>
                <a:sym typeface="Open Sans"/>
              </a:rPr>
              <a:t>This webinar was developed with funding from the Health Resource and Services Administration (HRSA) of the U.S. Department of Health and Human Services (HHS). The contents are those of the author(s) and do not necessarily represent the official views of, nor endorsement, by the current cooperative agreement holder, HRSA, HHS, or the U.S. Government.</a:t>
            </a:r>
            <a:endParaRPr sz="700">
              <a:latin typeface="Open Sans"/>
              <a:ea typeface="Open Sans"/>
              <a:cs typeface="Open Sans"/>
              <a:sym typeface="Open Sans"/>
            </a:endParaRPr>
          </a:p>
        </p:txBody>
      </p:sp>
      <p:pic>
        <p:nvPicPr>
          <p:cNvPr descr="AIM, ALLIANCE FOR INNOVATION ON MATERNAL HEALTH logo." id="531" name="Google Shape;531;p34"/>
          <p:cNvPicPr preferRelativeResize="0"/>
          <p:nvPr/>
        </p:nvPicPr>
        <p:blipFill rotWithShape="1">
          <a:blip r:embed="rId8">
            <a:alphaModFix/>
          </a:blip>
          <a:srcRect b="0" l="0" r="0" t="0"/>
          <a:stretch/>
        </p:blipFill>
        <p:spPr>
          <a:xfrm>
            <a:off x="7419975" y="4164500"/>
            <a:ext cx="1409699" cy="750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AIM Master Theme">
  <a:themeElements>
    <a:clrScheme name="Simple Light">
      <a:dk1>
        <a:srgbClr val="642667"/>
      </a:dk1>
      <a:lt1>
        <a:srgbClr val="FFFFFF"/>
      </a:lt1>
      <a:dk2>
        <a:srgbClr val="44B6E5"/>
      </a:dk2>
      <a:lt2>
        <a:srgbClr val="A4CF60"/>
      </a:lt2>
      <a:accent1>
        <a:srgbClr val="F78F25"/>
      </a:accent1>
      <a:accent2>
        <a:srgbClr val="C13493"/>
      </a:accent2>
      <a:accent3>
        <a:srgbClr val="28388E"/>
      </a:accent3>
      <a:accent4>
        <a:srgbClr val="FDDD00"/>
      </a:accent4>
      <a:accent5>
        <a:srgbClr val="CD1D5B"/>
      </a:accent5>
      <a:accent6>
        <a:srgbClr val="450146"/>
      </a:accent6>
      <a:hlink>
        <a:srgbClr val="04618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AIM Master Theme">
  <a:themeElements>
    <a:clrScheme name="Simple Light">
      <a:dk1>
        <a:srgbClr val="642667"/>
      </a:dk1>
      <a:lt1>
        <a:srgbClr val="FFFFFF"/>
      </a:lt1>
      <a:dk2>
        <a:srgbClr val="44B6E5"/>
      </a:dk2>
      <a:lt2>
        <a:srgbClr val="A4CF60"/>
      </a:lt2>
      <a:accent1>
        <a:srgbClr val="F78F25"/>
      </a:accent1>
      <a:accent2>
        <a:srgbClr val="C13493"/>
      </a:accent2>
      <a:accent3>
        <a:srgbClr val="28388E"/>
      </a:accent3>
      <a:accent4>
        <a:srgbClr val="FDDD00"/>
      </a:accent4>
      <a:accent5>
        <a:srgbClr val="CD1D5B"/>
      </a:accent5>
      <a:accent6>
        <a:srgbClr val="450146"/>
      </a:accent6>
      <a:hlink>
        <a:srgbClr val="04618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Alliance for Innovation on Maternal Health</dc:creator>
</cp:coreProperties>
</file>